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0"/>
  </p:notesMasterIdLst>
  <p:sldIdLst>
    <p:sldId id="256" r:id="rId2"/>
    <p:sldId id="395" r:id="rId3"/>
    <p:sldId id="403" r:id="rId4"/>
    <p:sldId id="404" r:id="rId5"/>
    <p:sldId id="405" r:id="rId6"/>
    <p:sldId id="398" r:id="rId7"/>
    <p:sldId id="371" r:id="rId8"/>
    <p:sldId id="355" r:id="rId9"/>
    <p:sldId id="373" r:id="rId10"/>
    <p:sldId id="259" r:id="rId11"/>
    <p:sldId id="402" r:id="rId12"/>
    <p:sldId id="378" r:id="rId13"/>
    <p:sldId id="372" r:id="rId14"/>
    <p:sldId id="391" r:id="rId15"/>
    <p:sldId id="379" r:id="rId16"/>
    <p:sldId id="367" r:id="rId17"/>
    <p:sldId id="399" r:id="rId18"/>
    <p:sldId id="400" r:id="rId19"/>
    <p:sldId id="366" r:id="rId20"/>
    <p:sldId id="350" r:id="rId21"/>
    <p:sldId id="359" r:id="rId22"/>
    <p:sldId id="360" r:id="rId23"/>
    <p:sldId id="362" r:id="rId24"/>
    <p:sldId id="361" r:id="rId25"/>
    <p:sldId id="383" r:id="rId26"/>
    <p:sldId id="394" r:id="rId27"/>
    <p:sldId id="401" r:id="rId28"/>
    <p:sldId id="364" r:id="rId29"/>
    <p:sldId id="380" r:id="rId30"/>
    <p:sldId id="377" r:id="rId31"/>
    <p:sldId id="376" r:id="rId32"/>
    <p:sldId id="385" r:id="rId33"/>
    <p:sldId id="343" r:id="rId34"/>
    <p:sldId id="386" r:id="rId35"/>
    <p:sldId id="381" r:id="rId36"/>
    <p:sldId id="345" r:id="rId37"/>
    <p:sldId id="324" r:id="rId38"/>
    <p:sldId id="387" r:id="rId39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09" autoAdjust="0"/>
    <p:restoredTop sz="97528" autoAdjust="0"/>
  </p:normalViewPr>
  <p:slideViewPr>
    <p:cSldViewPr>
      <p:cViewPr>
        <p:scale>
          <a:sx n="76" d="100"/>
          <a:sy n="76" d="100"/>
        </p:scale>
        <p:origin x="-1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1B82F-6D72-4BB5-8760-5AB406C4C665}" type="datetimeFigureOut">
              <a:rPr kumimoji="1" lang="ja-JP" altLang="en-US" smtClean="0"/>
              <a:pPr/>
              <a:t>10/22/12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4E11A-3BB2-4963-8849-C984132FF0C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4832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4E11A-3BB2-4963-8849-C984132FF0C4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8286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10/22/12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10/22/12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10/22/12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0AAD3DE-9C93-4D40-9E70-EAF6F22E4DE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10/22/12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10/22/12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10/22/12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10/22/12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10/22/12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10/22/12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10/22/12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10/22/12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10/22/12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7" Type="http://schemas.openxmlformats.org/officeDocument/2006/relationships/image" Target="../media/image9.emf"/><Relationship Id="rId8" Type="http://schemas.openxmlformats.org/officeDocument/2006/relationships/image" Target="../media/image13.png"/><Relationship Id="rId9" Type="http://schemas.openxmlformats.org/officeDocument/2006/relationships/image" Target="../media/image24.emf"/><Relationship Id="rId10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8.png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7" Type="http://schemas.openxmlformats.org/officeDocument/2006/relationships/image" Target="../media/image31.emf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emf"/><Relationship Id="rId11" Type="http://schemas.openxmlformats.org/officeDocument/2006/relationships/image" Target="../media/image13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9.emf"/><Relationship Id="rId6" Type="http://schemas.openxmlformats.org/officeDocument/2006/relationships/image" Target="../media/image38.png"/><Relationship Id="rId7" Type="http://schemas.openxmlformats.org/officeDocument/2006/relationships/image" Target="../media/image39.emf"/><Relationship Id="rId8" Type="http://schemas.openxmlformats.org/officeDocument/2006/relationships/image" Target="../media/image40.emf"/><Relationship Id="rId9" Type="http://schemas.openxmlformats.org/officeDocument/2006/relationships/image" Target="../media/image17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emf"/><Relationship Id="rId6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emf"/><Relationship Id="rId6" Type="http://schemas.openxmlformats.org/officeDocument/2006/relationships/image" Target="../media/image15.png"/><Relationship Id="rId7" Type="http://schemas.openxmlformats.org/officeDocument/2006/relationships/image" Target="../media/image51.emf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Relationship Id="rId3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4" Type="http://schemas.openxmlformats.org/officeDocument/2006/relationships/image" Target="../media/image58.emf"/><Relationship Id="rId5" Type="http://schemas.openxmlformats.org/officeDocument/2006/relationships/image" Target="../media/image59.emf"/><Relationship Id="rId6" Type="http://schemas.openxmlformats.org/officeDocument/2006/relationships/image" Target="../media/image60.emf"/><Relationship Id="rId7" Type="http://schemas.openxmlformats.org/officeDocument/2006/relationships/image" Target="../media/image61.emf"/><Relationship Id="rId8" Type="http://schemas.openxmlformats.org/officeDocument/2006/relationships/image" Target="../media/image62.emf"/><Relationship Id="rId9" Type="http://schemas.openxmlformats.org/officeDocument/2006/relationships/image" Target="../media/image6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emf"/><Relationship Id="rId3" Type="http://schemas.openxmlformats.org/officeDocument/2006/relationships/image" Target="../media/image6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4.emf"/><Relationship Id="rId12" Type="http://schemas.openxmlformats.org/officeDocument/2006/relationships/image" Target="../media/image75.emf"/><Relationship Id="rId13" Type="http://schemas.openxmlformats.org/officeDocument/2006/relationships/image" Target="../media/image7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emf"/><Relationship Id="rId3" Type="http://schemas.openxmlformats.org/officeDocument/2006/relationships/image" Target="../media/image67.emf"/><Relationship Id="rId4" Type="http://schemas.openxmlformats.org/officeDocument/2006/relationships/image" Target="../media/image68.emf"/><Relationship Id="rId5" Type="http://schemas.openxmlformats.org/officeDocument/2006/relationships/image" Target="../media/image69.emf"/><Relationship Id="rId6" Type="http://schemas.openxmlformats.org/officeDocument/2006/relationships/image" Target="../media/image60.emf"/><Relationship Id="rId7" Type="http://schemas.openxmlformats.org/officeDocument/2006/relationships/image" Target="../media/image70.emf"/><Relationship Id="rId8" Type="http://schemas.openxmlformats.org/officeDocument/2006/relationships/image" Target="../media/image71.emf"/><Relationship Id="rId9" Type="http://schemas.openxmlformats.org/officeDocument/2006/relationships/image" Target="../media/image72.emf"/><Relationship Id="rId10" Type="http://schemas.openxmlformats.org/officeDocument/2006/relationships/image" Target="../media/image7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4" Type="http://schemas.openxmlformats.org/officeDocument/2006/relationships/image" Target="../media/image7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4" Type="http://schemas.openxmlformats.org/officeDocument/2006/relationships/image" Target="../media/image81.emf"/><Relationship Id="rId5" Type="http://schemas.openxmlformats.org/officeDocument/2006/relationships/image" Target="../media/image8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8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4" Type="http://schemas.openxmlformats.org/officeDocument/2006/relationships/image" Target="../media/image74.emf"/><Relationship Id="rId5" Type="http://schemas.openxmlformats.org/officeDocument/2006/relationships/image" Target="../media/image85.png"/><Relationship Id="rId6" Type="http://schemas.openxmlformats.org/officeDocument/2006/relationships/image" Target="../media/image86.png"/><Relationship Id="rId7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4" Type="http://schemas.openxmlformats.org/officeDocument/2006/relationships/image" Target="../media/image9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4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8.png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7" Type="http://schemas.openxmlformats.org/officeDocument/2006/relationships/image" Target="../media/image31.emf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emf"/><Relationship Id="rId11" Type="http://schemas.openxmlformats.org/officeDocument/2006/relationships/image" Target="../media/image13.png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5.png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71.emf"/><Relationship Id="rId5" Type="http://schemas.openxmlformats.org/officeDocument/2006/relationships/image" Target="../media/image94.emf"/><Relationship Id="rId6" Type="http://schemas.openxmlformats.org/officeDocument/2006/relationships/image" Target="../media/image9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5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image" Target="../media/image17.emf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100.png"/><Relationship Id="rId8" Type="http://schemas.openxmlformats.org/officeDocument/2006/relationships/image" Target="../media/image101.emf"/><Relationship Id="rId9" Type="http://schemas.openxmlformats.org/officeDocument/2006/relationships/image" Target="../media/image102.emf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4" Type="http://schemas.openxmlformats.org/officeDocument/2006/relationships/image" Target="../media/image6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4.emf"/><Relationship Id="rId3" Type="http://schemas.openxmlformats.org/officeDocument/2006/relationships/image" Target="../media/image10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9.emf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emf"/><Relationship Id="rId8" Type="http://schemas.openxmlformats.org/officeDocument/2006/relationships/image" Target="../media/image18.emf"/><Relationship Id="rId9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851920" y="3861048"/>
            <a:ext cx="28488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Keiji Saito</a:t>
            </a:r>
            <a:r>
              <a:rPr kumimoji="1" lang="ja-JP" altLang="en-US" dirty="0" smtClean="0"/>
              <a:t>　（</a:t>
            </a:r>
            <a:r>
              <a:rPr kumimoji="1" lang="en-US" altLang="ja-JP" dirty="0" smtClean="0"/>
              <a:t>Keio University)</a:t>
            </a:r>
          </a:p>
          <a:p>
            <a:endParaRPr lang="en-US" altLang="ja-JP" dirty="0"/>
          </a:p>
          <a:p>
            <a:r>
              <a:rPr kumimoji="1" lang="en-US" altLang="ja-JP" dirty="0" err="1" smtClean="0"/>
              <a:t>Abhishek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Dhar</a:t>
            </a:r>
            <a:r>
              <a:rPr kumimoji="1" lang="en-US" altLang="ja-JP" dirty="0" smtClean="0"/>
              <a:t> (RRI)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Bernard Derrida (ENS)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35496" y="591071"/>
            <a:ext cx="9177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Exact solution of a Levy walk model for anomalous heat transport 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3923928" y="6093296"/>
            <a:ext cx="3852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>
                <a:latin typeface="HGP明朝E"/>
                <a:ea typeface="HGP明朝E"/>
                <a:cs typeface="HGP明朝E"/>
              </a:rPr>
              <a:t>Dhar</a:t>
            </a:r>
            <a:r>
              <a:rPr lang="en-US" altLang="ja-JP" dirty="0">
                <a:latin typeface="HGP明朝E"/>
                <a:ea typeface="HGP明朝E"/>
                <a:cs typeface="HGP明朝E"/>
              </a:rPr>
              <a:t>, KS, Derrida, arXhiv:1207.1184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849888"/>
            <a:ext cx="1472015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79512" y="87015"/>
            <a:ext cx="22681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Harmonic chain</a:t>
            </a:r>
            <a:endParaRPr lang="en-US" altLang="ja-JP" sz="2400" dirty="0">
              <a:solidFill>
                <a:srgbClr val="FF0000"/>
              </a:solidFill>
              <a:latin typeface="HGP明朝E"/>
              <a:ea typeface="HGP明朝E"/>
              <a:cs typeface="HGP明朝E"/>
            </a:endParaRP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5436096" y="188640"/>
            <a:ext cx="3286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dirty="0" err="1"/>
              <a:t>Rieder</a:t>
            </a:r>
            <a:r>
              <a:rPr lang="en-US" altLang="ja-JP" dirty="0"/>
              <a:t>, </a:t>
            </a:r>
            <a:r>
              <a:rPr lang="en-US" altLang="ja-JP" dirty="0" err="1"/>
              <a:t>Lebowitz</a:t>
            </a:r>
            <a:r>
              <a:rPr lang="en-US" altLang="ja-JP" dirty="0"/>
              <a:t>, and </a:t>
            </a:r>
            <a:r>
              <a:rPr lang="en-US" altLang="ja-JP" dirty="0" err="1"/>
              <a:t>Lieb</a:t>
            </a:r>
            <a:r>
              <a:rPr lang="en-US" altLang="ja-JP" dirty="0"/>
              <a:t> (1967)</a:t>
            </a:r>
          </a:p>
        </p:txBody>
      </p:sp>
      <p:cxnSp>
        <p:nvCxnSpPr>
          <p:cNvPr id="34" name="直線コネクタ 33"/>
          <p:cNvCxnSpPr/>
          <p:nvPr/>
        </p:nvCxnSpPr>
        <p:spPr>
          <a:xfrm>
            <a:off x="214282" y="642918"/>
            <a:ext cx="850112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573016"/>
            <a:ext cx="3467100" cy="342900"/>
          </a:xfrm>
          <a:prstGeom prst="rect">
            <a:avLst/>
          </a:prstGeom>
        </p:spPr>
      </p:pic>
      <p:pic>
        <p:nvPicPr>
          <p:cNvPr id="5" name="図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4176464" cy="849585"/>
          </a:xfrm>
          <a:prstGeom prst="rect">
            <a:avLst/>
          </a:prstGeom>
        </p:spPr>
      </p:pic>
      <p:pic>
        <p:nvPicPr>
          <p:cNvPr id="7" name="図 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29000"/>
            <a:ext cx="2420510" cy="720080"/>
          </a:xfrm>
          <a:prstGeom prst="rect">
            <a:avLst/>
          </a:prstGeom>
        </p:spPr>
      </p:pic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204434" y="2996952"/>
            <a:ext cx="58797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HGP明朝E"/>
                <a:ea typeface="HGP明朝E"/>
                <a:cs typeface="HGP明朝E"/>
              </a:rPr>
              <a:t>♦ Linear </a:t>
            </a:r>
            <a:r>
              <a:rPr lang="en-US" altLang="ja-JP" dirty="0" err="1" smtClean="0">
                <a:latin typeface="HGP明朝E"/>
                <a:ea typeface="HGP明朝E"/>
                <a:cs typeface="HGP明朝E"/>
              </a:rPr>
              <a:t>divegence</a:t>
            </a:r>
            <a:r>
              <a:rPr lang="en-US" altLang="ja-JP" dirty="0" smtClean="0">
                <a:latin typeface="HGP明朝E"/>
                <a:ea typeface="HGP明朝E"/>
                <a:cs typeface="HGP明朝E"/>
              </a:rPr>
              <a:t> of conductivity</a:t>
            </a:r>
            <a:r>
              <a:rPr lang="ja-JP" altLang="en-US" dirty="0" smtClean="0">
                <a:latin typeface="HGP明朝E"/>
                <a:ea typeface="HGP明朝E"/>
                <a:cs typeface="HGP明朝E"/>
              </a:rPr>
              <a:t>：</a:t>
            </a:r>
            <a:r>
              <a:rPr lang="en-US" altLang="ja-JP" dirty="0" smtClean="0">
                <a:latin typeface="HGP明朝E"/>
                <a:ea typeface="HGP明朝E"/>
                <a:cs typeface="HGP明朝E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Ballistic transport</a:t>
            </a:r>
            <a:endParaRPr lang="en-US" altLang="ja-JP" dirty="0">
              <a:solidFill>
                <a:srgbClr val="FF0000"/>
              </a:solidFill>
              <a:latin typeface="HGP明朝E"/>
              <a:ea typeface="HGP明朝E"/>
              <a:cs typeface="HGP明朝E"/>
            </a:endParaRPr>
          </a:p>
        </p:txBody>
      </p:sp>
      <p:pic>
        <p:nvPicPr>
          <p:cNvPr id="35" name="図 34" descr="fig1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4953000" cy="939800"/>
          </a:xfrm>
          <a:prstGeom prst="rect">
            <a:avLst/>
          </a:prstGeom>
        </p:spPr>
      </p:pic>
      <p:sp>
        <p:nvSpPr>
          <p:cNvPr id="38" name="右中かっこ 37"/>
          <p:cNvSpPr/>
          <p:nvPr/>
        </p:nvSpPr>
        <p:spPr>
          <a:xfrm rot="5400000">
            <a:off x="2567607" y="121569"/>
            <a:ext cx="381001" cy="2819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9" name="図 38" descr="%takaTeX&#10;\documentclass{jarticle}&#10;\usepackage{color}\pagestyle{empty}&#10;\begin{document}\LARGE\color{black}&#10;$$&#10;N&#10;$$&#10;\end{document}&#10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628800"/>
            <a:ext cx="314341" cy="270479"/>
          </a:xfrm>
          <a:prstGeom prst="rect">
            <a:avLst/>
          </a:prstGeom>
        </p:spPr>
      </p:pic>
      <p:pic>
        <p:nvPicPr>
          <p:cNvPr id="2" name="図 1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500" y="169131"/>
            <a:ext cx="1079500" cy="330200"/>
          </a:xfrm>
          <a:prstGeom prst="rect">
            <a:avLst/>
          </a:prstGeom>
        </p:spPr>
      </p:pic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251520" y="4509120"/>
            <a:ext cx="59500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HGP明朝E"/>
                <a:ea typeface="HGP明朝E"/>
                <a:cs typeface="HGP明朝E"/>
              </a:rPr>
              <a:t>♦ Quantum of thermal conductance at low temperatures</a:t>
            </a:r>
            <a:endParaRPr lang="en-US" altLang="ja-JP" dirty="0">
              <a:solidFill>
                <a:srgbClr val="FF0000"/>
              </a:solidFill>
              <a:latin typeface="HGP明朝E"/>
              <a:ea typeface="HGP明朝E"/>
              <a:cs typeface="HGP明朝E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507802" y="5805264"/>
            <a:ext cx="3671887" cy="790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64197"/>
            <a:ext cx="3366350" cy="257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Line 8"/>
          <p:cNvSpPr>
            <a:spLocks noChangeShapeType="1"/>
          </p:cNvSpPr>
          <p:nvPr/>
        </p:nvSpPr>
        <p:spPr bwMode="auto">
          <a:xfrm flipV="1">
            <a:off x="3995936" y="5733256"/>
            <a:ext cx="2160240" cy="432048"/>
          </a:xfrm>
          <a:prstGeom prst="line">
            <a:avLst/>
          </a:prstGeom>
          <a:noFill/>
          <a:ln w="28575">
            <a:solidFill>
              <a:srgbClr val="FF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6277694" y="4653562"/>
            <a:ext cx="1914840" cy="738917"/>
            <a:chOff x="3159" y="1705"/>
            <a:chExt cx="1630" cy="629"/>
          </a:xfrm>
        </p:grpSpPr>
        <p:sp>
          <p:nvSpPr>
            <p:cNvPr id="24" name="Freeform 12"/>
            <p:cNvSpPr>
              <a:spLocks/>
            </p:cNvSpPr>
            <p:nvPr/>
          </p:nvSpPr>
          <p:spPr bwMode="auto">
            <a:xfrm rot="10800000" flipV="1">
              <a:off x="3493" y="2134"/>
              <a:ext cx="798" cy="200"/>
            </a:xfrm>
            <a:custGeom>
              <a:avLst/>
              <a:gdLst>
                <a:gd name="T0" fmla="*/ 0 w 1812"/>
                <a:gd name="T1" fmla="*/ 288 h 294"/>
                <a:gd name="T2" fmla="*/ 316 w 1812"/>
                <a:gd name="T3" fmla="*/ 80 h 294"/>
                <a:gd name="T4" fmla="*/ 641 w 1812"/>
                <a:gd name="T5" fmla="*/ 15 h 294"/>
                <a:gd name="T6" fmla="*/ 1227 w 1812"/>
                <a:gd name="T7" fmla="*/ 15 h 294"/>
                <a:gd name="T8" fmla="*/ 1533 w 1812"/>
                <a:gd name="T9" fmla="*/ 108 h 294"/>
                <a:gd name="T10" fmla="*/ 1812 w 1812"/>
                <a:gd name="T11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2" h="294">
                  <a:moveTo>
                    <a:pt x="0" y="288"/>
                  </a:moveTo>
                  <a:cubicBezTo>
                    <a:pt x="54" y="253"/>
                    <a:pt x="209" y="125"/>
                    <a:pt x="316" y="80"/>
                  </a:cubicBezTo>
                  <a:cubicBezTo>
                    <a:pt x="423" y="35"/>
                    <a:pt x="489" y="26"/>
                    <a:pt x="641" y="15"/>
                  </a:cubicBezTo>
                  <a:cubicBezTo>
                    <a:pt x="793" y="4"/>
                    <a:pt x="1078" y="0"/>
                    <a:pt x="1227" y="15"/>
                  </a:cubicBezTo>
                  <a:cubicBezTo>
                    <a:pt x="1376" y="30"/>
                    <a:pt x="1435" y="61"/>
                    <a:pt x="1533" y="108"/>
                  </a:cubicBezTo>
                  <a:cubicBezTo>
                    <a:pt x="1631" y="155"/>
                    <a:pt x="1754" y="255"/>
                    <a:pt x="1812" y="294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 rot="10800000">
              <a:off x="3493" y="1766"/>
              <a:ext cx="798" cy="200"/>
            </a:xfrm>
            <a:custGeom>
              <a:avLst/>
              <a:gdLst>
                <a:gd name="T0" fmla="*/ 0 w 1812"/>
                <a:gd name="T1" fmla="*/ 288 h 294"/>
                <a:gd name="T2" fmla="*/ 316 w 1812"/>
                <a:gd name="T3" fmla="*/ 80 h 294"/>
                <a:gd name="T4" fmla="*/ 641 w 1812"/>
                <a:gd name="T5" fmla="*/ 15 h 294"/>
                <a:gd name="T6" fmla="*/ 1227 w 1812"/>
                <a:gd name="T7" fmla="*/ 15 h 294"/>
                <a:gd name="T8" fmla="*/ 1533 w 1812"/>
                <a:gd name="T9" fmla="*/ 108 h 294"/>
                <a:gd name="T10" fmla="*/ 1812 w 1812"/>
                <a:gd name="T11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2" h="294">
                  <a:moveTo>
                    <a:pt x="0" y="288"/>
                  </a:moveTo>
                  <a:cubicBezTo>
                    <a:pt x="54" y="253"/>
                    <a:pt x="209" y="125"/>
                    <a:pt x="316" y="80"/>
                  </a:cubicBezTo>
                  <a:cubicBezTo>
                    <a:pt x="423" y="35"/>
                    <a:pt x="489" y="26"/>
                    <a:pt x="641" y="15"/>
                  </a:cubicBezTo>
                  <a:cubicBezTo>
                    <a:pt x="793" y="4"/>
                    <a:pt x="1078" y="0"/>
                    <a:pt x="1227" y="15"/>
                  </a:cubicBezTo>
                  <a:cubicBezTo>
                    <a:pt x="1376" y="30"/>
                    <a:pt x="1435" y="61"/>
                    <a:pt x="1533" y="108"/>
                  </a:cubicBezTo>
                  <a:cubicBezTo>
                    <a:pt x="1631" y="155"/>
                    <a:pt x="1754" y="255"/>
                    <a:pt x="1812" y="294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3514" y="2008"/>
              <a:ext cx="882" cy="64"/>
            </a:xfrm>
            <a:custGeom>
              <a:avLst/>
              <a:gdLst>
                <a:gd name="T0" fmla="*/ 0 w 2008"/>
                <a:gd name="T1" fmla="*/ 2 h 87"/>
                <a:gd name="T2" fmla="*/ 196 w 2008"/>
                <a:gd name="T3" fmla="*/ 71 h 87"/>
                <a:gd name="T4" fmla="*/ 381 w 2008"/>
                <a:gd name="T5" fmla="*/ 2 h 87"/>
                <a:gd name="T6" fmla="*/ 567 w 2008"/>
                <a:gd name="T7" fmla="*/ 61 h 87"/>
                <a:gd name="T8" fmla="*/ 821 w 2008"/>
                <a:gd name="T9" fmla="*/ 12 h 87"/>
                <a:gd name="T10" fmla="*/ 1101 w 2008"/>
                <a:gd name="T11" fmla="*/ 82 h 87"/>
                <a:gd name="T12" fmla="*/ 1328 w 2008"/>
                <a:gd name="T13" fmla="*/ 41 h 87"/>
                <a:gd name="T14" fmla="*/ 1555 w 2008"/>
                <a:gd name="T15" fmla="*/ 82 h 87"/>
                <a:gd name="T16" fmla="*/ 1787 w 2008"/>
                <a:gd name="T17" fmla="*/ 32 h 87"/>
                <a:gd name="T18" fmla="*/ 2008 w 2008"/>
                <a:gd name="T19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8" h="87">
                  <a:moveTo>
                    <a:pt x="0" y="2"/>
                  </a:moveTo>
                  <a:cubicBezTo>
                    <a:pt x="33" y="17"/>
                    <a:pt x="133" y="71"/>
                    <a:pt x="196" y="71"/>
                  </a:cubicBezTo>
                  <a:cubicBezTo>
                    <a:pt x="259" y="71"/>
                    <a:pt x="319" y="4"/>
                    <a:pt x="381" y="2"/>
                  </a:cubicBezTo>
                  <a:cubicBezTo>
                    <a:pt x="443" y="0"/>
                    <a:pt x="494" y="59"/>
                    <a:pt x="567" y="61"/>
                  </a:cubicBezTo>
                  <a:cubicBezTo>
                    <a:pt x="640" y="63"/>
                    <a:pt x="732" y="8"/>
                    <a:pt x="821" y="12"/>
                  </a:cubicBezTo>
                  <a:cubicBezTo>
                    <a:pt x="910" y="16"/>
                    <a:pt x="1016" y="77"/>
                    <a:pt x="1101" y="82"/>
                  </a:cubicBezTo>
                  <a:cubicBezTo>
                    <a:pt x="1186" y="87"/>
                    <a:pt x="1252" y="41"/>
                    <a:pt x="1328" y="41"/>
                  </a:cubicBezTo>
                  <a:cubicBezTo>
                    <a:pt x="1404" y="41"/>
                    <a:pt x="1479" y="83"/>
                    <a:pt x="1555" y="82"/>
                  </a:cubicBezTo>
                  <a:cubicBezTo>
                    <a:pt x="1631" y="81"/>
                    <a:pt x="1712" y="32"/>
                    <a:pt x="1787" y="32"/>
                  </a:cubicBezTo>
                  <a:cubicBezTo>
                    <a:pt x="1862" y="32"/>
                    <a:pt x="1962" y="72"/>
                    <a:pt x="2008" y="82"/>
                  </a:cubicBezTo>
                </a:path>
              </a:pathLst>
            </a:custGeom>
            <a:noFill/>
            <a:ln w="9525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Text Box 15"/>
            <p:cNvSpPr txBox="1">
              <a:spLocks noChangeArrowheads="1"/>
            </p:cNvSpPr>
            <p:nvPr/>
          </p:nvSpPr>
          <p:spPr bwMode="auto">
            <a:xfrm>
              <a:off x="3159" y="1705"/>
              <a:ext cx="3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dirty="0"/>
                <a:t>hot</a:t>
              </a:r>
            </a:p>
          </p:txBody>
        </p:sp>
        <p:sp>
          <p:nvSpPr>
            <p:cNvPr id="28" name="Text Box 16"/>
            <p:cNvSpPr txBox="1">
              <a:spLocks noChangeArrowheads="1"/>
            </p:cNvSpPr>
            <p:nvPr/>
          </p:nvSpPr>
          <p:spPr bwMode="auto">
            <a:xfrm>
              <a:off x="4343" y="1705"/>
              <a:ext cx="4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dirty="0"/>
                <a:t>cold</a:t>
              </a:r>
            </a:p>
          </p:txBody>
        </p:sp>
      </p:grpSp>
      <p:pic>
        <p:nvPicPr>
          <p:cNvPr id="32" name="Picture 1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63" y="5857724"/>
            <a:ext cx="3095625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図 32" descr="%takaTeX&#10;\documentclass{jarticle}&#10;\usepackage{color}\pagestyle{empty}&#10;\begin{document}\LARGE\color{black}&#10;$$&#10;\langle {\cal I} \rangle&#10;= \int_{-\infty}^{\infty}&#10; d\omega \hbar\omega {\cal T}(\omega )&#10;(f_{hot} (\omega) - f_{cold} (\omega ) )&#10;$$&#10;\end{document}&#10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157192"/>
            <a:ext cx="4313537" cy="460808"/>
          </a:xfrm>
          <a:prstGeom prst="rect">
            <a:avLst/>
          </a:prstGeom>
        </p:spPr>
      </p:pic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6432801" y="6528514"/>
            <a:ext cx="27111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ja-JP" sz="1600" b="1" dirty="0" err="1"/>
              <a:t>K.Schwab</a:t>
            </a:r>
            <a:r>
              <a:rPr lang="en-US" altLang="ja-JP" sz="1600" b="1" dirty="0"/>
              <a:t> et al, Nature (2000</a:t>
            </a:r>
            <a:r>
              <a:rPr lang="en-US" altLang="ja-JP" sz="1600" b="1" dirty="0" smtClean="0"/>
              <a:t>)</a:t>
            </a:r>
            <a:endParaRPr lang="en-US" altLang="ja-JP" sz="16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 animBg="1"/>
      <p:bldP spid="21" grpId="0" animBg="1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67" y="3990801"/>
            <a:ext cx="2782383" cy="1598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9388" y="159023"/>
            <a:ext cx="3036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Disorder effect in 1D</a:t>
            </a:r>
            <a:endParaRPr lang="en-US" altLang="ja-JP" sz="2400" dirty="0">
              <a:solidFill>
                <a:srgbClr val="FF0000"/>
              </a:solidFill>
              <a:latin typeface="HGP明朝E"/>
              <a:ea typeface="HGP明朝E"/>
              <a:cs typeface="HGP明朝E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372200" y="764704"/>
            <a:ext cx="22928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dirty="0" smtClean="0"/>
              <a:t>Matsuda, Ishii  (1972)</a:t>
            </a:r>
            <a:endParaRPr lang="en-US" altLang="ja-JP" dirty="0"/>
          </a:p>
        </p:txBody>
      </p:sp>
      <p:cxnSp>
        <p:nvCxnSpPr>
          <p:cNvPr id="29" name="直線コネクタ 28"/>
          <p:cNvCxnSpPr/>
          <p:nvPr/>
        </p:nvCxnSpPr>
        <p:spPr>
          <a:xfrm>
            <a:off x="214282" y="642918"/>
            <a:ext cx="850112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図 3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66971"/>
            <a:ext cx="3744416" cy="741949"/>
          </a:xfrm>
          <a:prstGeom prst="rect">
            <a:avLst/>
          </a:prstGeom>
        </p:spPr>
      </p:pic>
      <p:pic>
        <p:nvPicPr>
          <p:cNvPr id="32" name="図 3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24944"/>
            <a:ext cx="3240360" cy="302067"/>
          </a:xfrm>
          <a:prstGeom prst="rect">
            <a:avLst/>
          </a:prstGeom>
        </p:spPr>
      </p:pic>
      <p:pic>
        <p:nvPicPr>
          <p:cNvPr id="33" name="図 3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82794"/>
            <a:ext cx="3775844" cy="414558"/>
          </a:xfrm>
          <a:prstGeom prst="rect">
            <a:avLst/>
          </a:prstGeom>
        </p:spPr>
      </p:pic>
      <p:sp>
        <p:nvSpPr>
          <p:cNvPr id="35" name="円/楕円 34"/>
          <p:cNvSpPr/>
          <p:nvPr/>
        </p:nvSpPr>
        <p:spPr>
          <a:xfrm>
            <a:off x="2915426" y="4005064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" name="円/楕円 36"/>
          <p:cNvSpPr/>
          <p:nvPr/>
        </p:nvSpPr>
        <p:spPr>
          <a:xfrm>
            <a:off x="611170" y="5301208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Text Box 35"/>
          <p:cNvSpPr txBox="1">
            <a:spLocks noChangeArrowheads="1"/>
          </p:cNvSpPr>
          <p:nvPr/>
        </p:nvSpPr>
        <p:spPr bwMode="auto">
          <a:xfrm>
            <a:off x="107504" y="3563724"/>
            <a:ext cx="32026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>
                <a:latin typeface="HGP明朝E"/>
                <a:ea typeface="HGP明朝E"/>
                <a:cs typeface="HGP明朝E"/>
              </a:rPr>
              <a:t>1. </a:t>
            </a:r>
            <a:r>
              <a:rPr lang="en-US" altLang="ja-JP" dirty="0" smtClean="0">
                <a:latin typeface="HGP明朝E"/>
                <a:ea typeface="HGP明朝E"/>
                <a:cs typeface="HGP明朝E"/>
              </a:rPr>
              <a:t>Finite temperature gradient</a:t>
            </a:r>
            <a:endParaRPr lang="en-US" altLang="ja-JP" dirty="0">
              <a:latin typeface="HGP明朝E"/>
              <a:ea typeface="HGP明朝E"/>
              <a:cs typeface="HGP明朝E"/>
            </a:endParaRPr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107504" y="5723964"/>
            <a:ext cx="44678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dirty="0" smtClean="0">
                <a:latin typeface="HGP明朝E"/>
                <a:ea typeface="HGP明朝E"/>
                <a:cs typeface="HGP明朝E"/>
              </a:rPr>
              <a:t>２</a:t>
            </a:r>
            <a:r>
              <a:rPr lang="en-US" altLang="ja-JP" dirty="0" smtClean="0">
                <a:latin typeface="HGP明朝E"/>
                <a:ea typeface="HGP明朝E"/>
                <a:cs typeface="HGP明朝E"/>
              </a:rPr>
              <a:t>. </a:t>
            </a:r>
            <a:r>
              <a:rPr lang="en-US" altLang="ja-JP" dirty="0">
                <a:latin typeface="HGP明朝E"/>
                <a:ea typeface="HGP明朝E"/>
                <a:cs typeface="HGP明朝E"/>
              </a:rPr>
              <a:t> </a:t>
            </a:r>
            <a:r>
              <a:rPr lang="en-US" altLang="ja-JP" dirty="0" smtClean="0">
                <a:latin typeface="HGP明朝E"/>
                <a:ea typeface="HGP明朝E"/>
                <a:cs typeface="HGP明朝E"/>
              </a:rPr>
              <a:t>Vanishing conductivity</a:t>
            </a:r>
            <a:r>
              <a:rPr lang="ja-JP" altLang="en-US" dirty="0" smtClean="0">
                <a:latin typeface="HGP明朝E"/>
                <a:ea typeface="HGP明朝E"/>
                <a:cs typeface="HGP明朝E"/>
              </a:rPr>
              <a:t>　：　</a:t>
            </a:r>
            <a:r>
              <a:rPr lang="en-US" altLang="ja-JP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Localization</a:t>
            </a:r>
            <a:endParaRPr lang="en-US" altLang="ja-JP" dirty="0">
              <a:solidFill>
                <a:srgbClr val="FF0000"/>
              </a:solidFill>
              <a:latin typeface="HGP明朝E"/>
              <a:ea typeface="HGP明朝E"/>
              <a:cs typeface="HGP明朝E"/>
            </a:endParaRPr>
          </a:p>
        </p:txBody>
      </p:sp>
      <p:grpSp>
        <p:nvGrpSpPr>
          <p:cNvPr id="26" name="図形グループ 25"/>
          <p:cNvGrpSpPr/>
          <p:nvPr/>
        </p:nvGrpSpPr>
        <p:grpSpPr>
          <a:xfrm>
            <a:off x="467544" y="908720"/>
            <a:ext cx="4042004" cy="507213"/>
            <a:chOff x="755576" y="908720"/>
            <a:chExt cx="4042004" cy="507213"/>
          </a:xfrm>
        </p:grpSpPr>
        <p:grpSp>
          <p:nvGrpSpPr>
            <p:cNvPr id="27" name="Group 17"/>
            <p:cNvGrpSpPr>
              <a:grpSpLocks/>
            </p:cNvGrpSpPr>
            <p:nvPr/>
          </p:nvGrpSpPr>
          <p:grpSpPr bwMode="auto">
            <a:xfrm>
              <a:off x="1496325" y="1031498"/>
              <a:ext cx="2531429" cy="253850"/>
              <a:chOff x="1543" y="346"/>
              <a:chExt cx="2791" cy="225"/>
            </a:xfrm>
          </p:grpSpPr>
          <p:sp>
            <p:nvSpPr>
              <p:cNvPr id="41" name="Oval 18"/>
              <p:cNvSpPr>
                <a:spLocks noChangeArrowheads="1"/>
              </p:cNvSpPr>
              <p:nvPr/>
            </p:nvSpPr>
            <p:spPr bwMode="auto">
              <a:xfrm>
                <a:off x="1543" y="358"/>
                <a:ext cx="209" cy="19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2" name="Oval 19"/>
              <p:cNvSpPr>
                <a:spLocks noChangeArrowheads="1"/>
              </p:cNvSpPr>
              <p:nvPr/>
            </p:nvSpPr>
            <p:spPr bwMode="auto">
              <a:xfrm>
                <a:off x="2126" y="358"/>
                <a:ext cx="209" cy="19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3" name="Oval 20"/>
              <p:cNvSpPr>
                <a:spLocks noChangeArrowheads="1"/>
              </p:cNvSpPr>
              <p:nvPr/>
            </p:nvSpPr>
            <p:spPr bwMode="auto">
              <a:xfrm>
                <a:off x="3501" y="358"/>
                <a:ext cx="208" cy="19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4" name="Oval 21"/>
              <p:cNvSpPr>
                <a:spLocks noChangeArrowheads="1"/>
              </p:cNvSpPr>
              <p:nvPr/>
            </p:nvSpPr>
            <p:spPr bwMode="auto">
              <a:xfrm>
                <a:off x="4126" y="358"/>
                <a:ext cx="208" cy="19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5" name="Freeform 22"/>
              <p:cNvSpPr>
                <a:spLocks/>
              </p:cNvSpPr>
              <p:nvPr/>
            </p:nvSpPr>
            <p:spPr bwMode="auto">
              <a:xfrm>
                <a:off x="1746" y="346"/>
                <a:ext cx="381" cy="210"/>
              </a:xfrm>
              <a:custGeom>
                <a:avLst/>
                <a:gdLst/>
                <a:ahLst/>
                <a:cxnLst>
                  <a:cxn ang="0">
                    <a:pos x="0" y="348"/>
                  </a:cxn>
                  <a:cxn ang="0">
                    <a:pos x="137" y="45"/>
                  </a:cxn>
                  <a:cxn ang="0">
                    <a:pos x="244" y="563"/>
                  </a:cxn>
                  <a:cxn ang="0">
                    <a:pos x="391" y="36"/>
                  </a:cxn>
                  <a:cxn ang="0">
                    <a:pos x="557" y="563"/>
                  </a:cxn>
                  <a:cxn ang="0">
                    <a:pos x="711" y="26"/>
                  </a:cxn>
                  <a:cxn ang="0">
                    <a:pos x="840" y="553"/>
                  </a:cxn>
                  <a:cxn ang="0">
                    <a:pos x="986" y="36"/>
                  </a:cxn>
                  <a:cxn ang="0">
                    <a:pos x="1143" y="563"/>
                  </a:cxn>
                  <a:cxn ang="0">
                    <a:pos x="1260" y="36"/>
                  </a:cxn>
                  <a:cxn ang="0">
                    <a:pos x="1416" y="348"/>
                  </a:cxn>
                </a:cxnLst>
                <a:rect l="0" t="0" r="r" b="b"/>
                <a:pathLst>
                  <a:path w="1416" h="565">
                    <a:moveTo>
                      <a:pt x="0" y="348"/>
                    </a:moveTo>
                    <a:cubicBezTo>
                      <a:pt x="24" y="298"/>
                      <a:pt x="96" y="9"/>
                      <a:pt x="137" y="45"/>
                    </a:cubicBezTo>
                    <a:cubicBezTo>
                      <a:pt x="178" y="81"/>
                      <a:pt x="202" y="564"/>
                      <a:pt x="244" y="563"/>
                    </a:cubicBezTo>
                    <a:cubicBezTo>
                      <a:pt x="286" y="562"/>
                      <a:pt x="339" y="36"/>
                      <a:pt x="391" y="36"/>
                    </a:cubicBezTo>
                    <a:cubicBezTo>
                      <a:pt x="443" y="36"/>
                      <a:pt x="504" y="565"/>
                      <a:pt x="557" y="563"/>
                    </a:cubicBezTo>
                    <a:cubicBezTo>
                      <a:pt x="610" y="561"/>
                      <a:pt x="664" y="28"/>
                      <a:pt x="711" y="26"/>
                    </a:cubicBezTo>
                    <a:cubicBezTo>
                      <a:pt x="758" y="24"/>
                      <a:pt x="794" y="551"/>
                      <a:pt x="840" y="553"/>
                    </a:cubicBezTo>
                    <a:cubicBezTo>
                      <a:pt x="886" y="555"/>
                      <a:pt x="936" y="34"/>
                      <a:pt x="986" y="36"/>
                    </a:cubicBezTo>
                    <a:cubicBezTo>
                      <a:pt x="1036" y="38"/>
                      <a:pt x="1097" y="563"/>
                      <a:pt x="1143" y="563"/>
                    </a:cubicBezTo>
                    <a:cubicBezTo>
                      <a:pt x="1189" y="563"/>
                      <a:pt x="1215" y="72"/>
                      <a:pt x="1260" y="36"/>
                    </a:cubicBezTo>
                    <a:cubicBezTo>
                      <a:pt x="1305" y="0"/>
                      <a:pt x="1384" y="283"/>
                      <a:pt x="1416" y="34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" name="Freeform 23"/>
              <p:cNvSpPr>
                <a:spLocks/>
              </p:cNvSpPr>
              <p:nvPr/>
            </p:nvSpPr>
            <p:spPr bwMode="auto">
              <a:xfrm>
                <a:off x="2336" y="346"/>
                <a:ext cx="381" cy="225"/>
              </a:xfrm>
              <a:custGeom>
                <a:avLst/>
                <a:gdLst/>
                <a:ahLst/>
                <a:cxnLst>
                  <a:cxn ang="0">
                    <a:pos x="0" y="348"/>
                  </a:cxn>
                  <a:cxn ang="0">
                    <a:pos x="137" y="45"/>
                  </a:cxn>
                  <a:cxn ang="0">
                    <a:pos x="244" y="563"/>
                  </a:cxn>
                  <a:cxn ang="0">
                    <a:pos x="391" y="36"/>
                  </a:cxn>
                  <a:cxn ang="0">
                    <a:pos x="557" y="563"/>
                  </a:cxn>
                  <a:cxn ang="0">
                    <a:pos x="711" y="26"/>
                  </a:cxn>
                  <a:cxn ang="0">
                    <a:pos x="840" y="553"/>
                  </a:cxn>
                  <a:cxn ang="0">
                    <a:pos x="986" y="36"/>
                  </a:cxn>
                  <a:cxn ang="0">
                    <a:pos x="1143" y="563"/>
                  </a:cxn>
                  <a:cxn ang="0">
                    <a:pos x="1260" y="36"/>
                  </a:cxn>
                  <a:cxn ang="0">
                    <a:pos x="1416" y="348"/>
                  </a:cxn>
                </a:cxnLst>
                <a:rect l="0" t="0" r="r" b="b"/>
                <a:pathLst>
                  <a:path w="1416" h="565">
                    <a:moveTo>
                      <a:pt x="0" y="348"/>
                    </a:moveTo>
                    <a:cubicBezTo>
                      <a:pt x="24" y="298"/>
                      <a:pt x="96" y="9"/>
                      <a:pt x="137" y="45"/>
                    </a:cubicBezTo>
                    <a:cubicBezTo>
                      <a:pt x="178" y="81"/>
                      <a:pt x="202" y="564"/>
                      <a:pt x="244" y="563"/>
                    </a:cubicBezTo>
                    <a:cubicBezTo>
                      <a:pt x="286" y="562"/>
                      <a:pt x="339" y="36"/>
                      <a:pt x="391" y="36"/>
                    </a:cubicBezTo>
                    <a:cubicBezTo>
                      <a:pt x="443" y="36"/>
                      <a:pt x="504" y="565"/>
                      <a:pt x="557" y="563"/>
                    </a:cubicBezTo>
                    <a:cubicBezTo>
                      <a:pt x="610" y="561"/>
                      <a:pt x="664" y="28"/>
                      <a:pt x="711" y="26"/>
                    </a:cubicBezTo>
                    <a:cubicBezTo>
                      <a:pt x="758" y="24"/>
                      <a:pt x="794" y="551"/>
                      <a:pt x="840" y="553"/>
                    </a:cubicBezTo>
                    <a:cubicBezTo>
                      <a:pt x="886" y="555"/>
                      <a:pt x="936" y="34"/>
                      <a:pt x="986" y="36"/>
                    </a:cubicBezTo>
                    <a:cubicBezTo>
                      <a:pt x="1036" y="38"/>
                      <a:pt x="1097" y="563"/>
                      <a:pt x="1143" y="563"/>
                    </a:cubicBezTo>
                    <a:cubicBezTo>
                      <a:pt x="1189" y="563"/>
                      <a:pt x="1215" y="72"/>
                      <a:pt x="1260" y="36"/>
                    </a:cubicBezTo>
                    <a:cubicBezTo>
                      <a:pt x="1305" y="0"/>
                      <a:pt x="1384" y="283"/>
                      <a:pt x="1416" y="34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" name="Freeform 24"/>
              <p:cNvSpPr>
                <a:spLocks/>
              </p:cNvSpPr>
              <p:nvPr/>
            </p:nvSpPr>
            <p:spPr bwMode="auto">
              <a:xfrm>
                <a:off x="3727" y="362"/>
                <a:ext cx="381" cy="209"/>
              </a:xfrm>
              <a:custGeom>
                <a:avLst/>
                <a:gdLst/>
                <a:ahLst/>
                <a:cxnLst>
                  <a:cxn ang="0">
                    <a:pos x="0" y="348"/>
                  </a:cxn>
                  <a:cxn ang="0">
                    <a:pos x="137" y="45"/>
                  </a:cxn>
                  <a:cxn ang="0">
                    <a:pos x="244" y="563"/>
                  </a:cxn>
                  <a:cxn ang="0">
                    <a:pos x="391" y="36"/>
                  </a:cxn>
                  <a:cxn ang="0">
                    <a:pos x="557" y="563"/>
                  </a:cxn>
                  <a:cxn ang="0">
                    <a:pos x="711" y="26"/>
                  </a:cxn>
                  <a:cxn ang="0">
                    <a:pos x="840" y="553"/>
                  </a:cxn>
                  <a:cxn ang="0">
                    <a:pos x="986" y="36"/>
                  </a:cxn>
                  <a:cxn ang="0">
                    <a:pos x="1143" y="563"/>
                  </a:cxn>
                  <a:cxn ang="0">
                    <a:pos x="1260" y="36"/>
                  </a:cxn>
                  <a:cxn ang="0">
                    <a:pos x="1416" y="348"/>
                  </a:cxn>
                </a:cxnLst>
                <a:rect l="0" t="0" r="r" b="b"/>
                <a:pathLst>
                  <a:path w="1416" h="565">
                    <a:moveTo>
                      <a:pt x="0" y="348"/>
                    </a:moveTo>
                    <a:cubicBezTo>
                      <a:pt x="24" y="298"/>
                      <a:pt x="96" y="9"/>
                      <a:pt x="137" y="45"/>
                    </a:cubicBezTo>
                    <a:cubicBezTo>
                      <a:pt x="178" y="81"/>
                      <a:pt x="202" y="564"/>
                      <a:pt x="244" y="563"/>
                    </a:cubicBezTo>
                    <a:cubicBezTo>
                      <a:pt x="286" y="562"/>
                      <a:pt x="339" y="36"/>
                      <a:pt x="391" y="36"/>
                    </a:cubicBezTo>
                    <a:cubicBezTo>
                      <a:pt x="443" y="36"/>
                      <a:pt x="504" y="565"/>
                      <a:pt x="557" y="563"/>
                    </a:cubicBezTo>
                    <a:cubicBezTo>
                      <a:pt x="610" y="561"/>
                      <a:pt x="664" y="28"/>
                      <a:pt x="711" y="26"/>
                    </a:cubicBezTo>
                    <a:cubicBezTo>
                      <a:pt x="758" y="24"/>
                      <a:pt x="794" y="551"/>
                      <a:pt x="840" y="553"/>
                    </a:cubicBezTo>
                    <a:cubicBezTo>
                      <a:pt x="886" y="555"/>
                      <a:pt x="936" y="34"/>
                      <a:pt x="986" y="36"/>
                    </a:cubicBezTo>
                    <a:cubicBezTo>
                      <a:pt x="1036" y="38"/>
                      <a:pt x="1097" y="563"/>
                      <a:pt x="1143" y="563"/>
                    </a:cubicBezTo>
                    <a:cubicBezTo>
                      <a:pt x="1189" y="563"/>
                      <a:pt x="1215" y="72"/>
                      <a:pt x="1260" y="36"/>
                    </a:cubicBezTo>
                    <a:cubicBezTo>
                      <a:pt x="1305" y="0"/>
                      <a:pt x="1384" y="283"/>
                      <a:pt x="1416" y="34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" name="Freeform 25"/>
              <p:cNvSpPr>
                <a:spLocks/>
              </p:cNvSpPr>
              <p:nvPr/>
            </p:nvSpPr>
            <p:spPr bwMode="auto">
              <a:xfrm>
                <a:off x="3124" y="362"/>
                <a:ext cx="380" cy="209"/>
              </a:xfrm>
              <a:custGeom>
                <a:avLst/>
                <a:gdLst/>
                <a:ahLst/>
                <a:cxnLst>
                  <a:cxn ang="0">
                    <a:pos x="0" y="348"/>
                  </a:cxn>
                  <a:cxn ang="0">
                    <a:pos x="137" y="45"/>
                  </a:cxn>
                  <a:cxn ang="0">
                    <a:pos x="244" y="563"/>
                  </a:cxn>
                  <a:cxn ang="0">
                    <a:pos x="391" y="36"/>
                  </a:cxn>
                  <a:cxn ang="0">
                    <a:pos x="557" y="563"/>
                  </a:cxn>
                  <a:cxn ang="0">
                    <a:pos x="711" y="26"/>
                  </a:cxn>
                  <a:cxn ang="0">
                    <a:pos x="840" y="553"/>
                  </a:cxn>
                  <a:cxn ang="0">
                    <a:pos x="986" y="36"/>
                  </a:cxn>
                  <a:cxn ang="0">
                    <a:pos x="1143" y="563"/>
                  </a:cxn>
                  <a:cxn ang="0">
                    <a:pos x="1260" y="36"/>
                  </a:cxn>
                  <a:cxn ang="0">
                    <a:pos x="1416" y="348"/>
                  </a:cxn>
                </a:cxnLst>
                <a:rect l="0" t="0" r="r" b="b"/>
                <a:pathLst>
                  <a:path w="1416" h="565">
                    <a:moveTo>
                      <a:pt x="0" y="348"/>
                    </a:moveTo>
                    <a:cubicBezTo>
                      <a:pt x="24" y="298"/>
                      <a:pt x="96" y="9"/>
                      <a:pt x="137" y="45"/>
                    </a:cubicBezTo>
                    <a:cubicBezTo>
                      <a:pt x="178" y="81"/>
                      <a:pt x="202" y="564"/>
                      <a:pt x="244" y="563"/>
                    </a:cubicBezTo>
                    <a:cubicBezTo>
                      <a:pt x="286" y="562"/>
                      <a:pt x="339" y="36"/>
                      <a:pt x="391" y="36"/>
                    </a:cubicBezTo>
                    <a:cubicBezTo>
                      <a:pt x="443" y="36"/>
                      <a:pt x="504" y="565"/>
                      <a:pt x="557" y="563"/>
                    </a:cubicBezTo>
                    <a:cubicBezTo>
                      <a:pt x="610" y="561"/>
                      <a:pt x="664" y="28"/>
                      <a:pt x="711" y="26"/>
                    </a:cubicBezTo>
                    <a:cubicBezTo>
                      <a:pt x="758" y="24"/>
                      <a:pt x="794" y="551"/>
                      <a:pt x="840" y="553"/>
                    </a:cubicBezTo>
                    <a:cubicBezTo>
                      <a:pt x="886" y="555"/>
                      <a:pt x="936" y="34"/>
                      <a:pt x="986" y="36"/>
                    </a:cubicBezTo>
                    <a:cubicBezTo>
                      <a:pt x="1036" y="38"/>
                      <a:pt x="1097" y="563"/>
                      <a:pt x="1143" y="563"/>
                    </a:cubicBezTo>
                    <a:cubicBezTo>
                      <a:pt x="1189" y="563"/>
                      <a:pt x="1215" y="72"/>
                      <a:pt x="1260" y="36"/>
                    </a:cubicBezTo>
                    <a:cubicBezTo>
                      <a:pt x="1305" y="0"/>
                      <a:pt x="1384" y="283"/>
                      <a:pt x="1416" y="34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" name="Line 26"/>
              <p:cNvSpPr>
                <a:spLocks noChangeShapeType="1"/>
              </p:cNvSpPr>
              <p:nvPr/>
            </p:nvSpPr>
            <p:spPr bwMode="auto">
              <a:xfrm>
                <a:off x="2809" y="459"/>
                <a:ext cx="2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pic>
          <p:nvPicPr>
            <p:cNvPr id="36" name="Picture 30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55576" y="1052736"/>
              <a:ext cx="271823" cy="267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" name="Picture 32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99992" y="1052736"/>
              <a:ext cx="297588" cy="267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9" name="AutoShape 9"/>
            <p:cNvSpPr>
              <a:spLocks noChangeArrowheads="1"/>
            </p:cNvSpPr>
            <p:nvPr/>
          </p:nvSpPr>
          <p:spPr bwMode="auto">
            <a:xfrm rot="10800000" flipH="1">
              <a:off x="1115616" y="908720"/>
              <a:ext cx="360040" cy="504056"/>
            </a:xfrm>
            <a:prstGeom prst="flowChartDelay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kumimoji="0" lang="ja-JP" altLang="en-US"/>
            </a:p>
          </p:txBody>
        </p:sp>
        <p:sp>
          <p:nvSpPr>
            <p:cNvPr id="40" name="AutoShape 10"/>
            <p:cNvSpPr>
              <a:spLocks noChangeArrowheads="1"/>
            </p:cNvSpPr>
            <p:nvPr/>
          </p:nvSpPr>
          <p:spPr bwMode="auto">
            <a:xfrm rot="21568541" flipH="1">
              <a:off x="4070250" y="910336"/>
              <a:ext cx="355428" cy="505597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kumimoji="0" lang="ja-JP" altLang="en-US"/>
            </a:p>
          </p:txBody>
        </p:sp>
      </p:grpSp>
      <p:sp>
        <p:nvSpPr>
          <p:cNvPr id="15" name="Oval 21"/>
          <p:cNvSpPr>
            <a:spLocks noChangeArrowheads="1"/>
          </p:cNvSpPr>
          <p:nvPr/>
        </p:nvSpPr>
        <p:spPr bwMode="auto">
          <a:xfrm>
            <a:off x="2987824" y="1052736"/>
            <a:ext cx="188655" cy="22338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" name="Oval 19"/>
          <p:cNvSpPr>
            <a:spLocks noChangeArrowheads="1"/>
          </p:cNvSpPr>
          <p:nvPr/>
        </p:nvSpPr>
        <p:spPr bwMode="auto">
          <a:xfrm>
            <a:off x="1718142" y="1052736"/>
            <a:ext cx="189562" cy="2233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50" name="図 49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86157"/>
            <a:ext cx="936104" cy="290515"/>
          </a:xfrm>
          <a:prstGeom prst="rect">
            <a:avLst/>
          </a:prstGeom>
        </p:spPr>
      </p:pic>
      <p:sp>
        <p:nvSpPr>
          <p:cNvPr id="51" name="テキスト ボックス 50"/>
          <p:cNvSpPr txBox="1"/>
          <p:nvPr/>
        </p:nvSpPr>
        <p:spPr>
          <a:xfrm>
            <a:off x="3491880" y="188640"/>
            <a:ext cx="1781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-Localization-</a:t>
            </a:r>
            <a:endParaRPr kumimoji="1" lang="ja-JP" altLang="en-US" sz="2000" dirty="0">
              <a:solidFill>
                <a:srgbClr val="FF0000"/>
              </a:solidFill>
              <a:latin typeface="HGP明朝E"/>
              <a:ea typeface="HGP明朝E"/>
              <a:cs typeface="HGP明朝E"/>
            </a:endParaRPr>
          </a:p>
        </p:txBody>
      </p:sp>
      <p:sp>
        <p:nvSpPr>
          <p:cNvPr id="52" name="右中かっこ 51"/>
          <p:cNvSpPr/>
          <p:nvPr/>
        </p:nvSpPr>
        <p:spPr>
          <a:xfrm rot="5400000">
            <a:off x="2226195" y="219102"/>
            <a:ext cx="360041" cy="26033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図 52" descr="%takaTeX&#10;\documentclass{jarticle}&#10;\usepackage{color}\pagestyle{empty}&#10;\begin{document}\LARGE\color{black}&#10;$$&#10;N&#10;$$&#10;\end{document}&#10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904" y="1628800"/>
            <a:ext cx="314341" cy="27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63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6444208" y="1043444"/>
            <a:ext cx="25567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dirty="0" err="1"/>
              <a:t>Lepri</a:t>
            </a:r>
            <a:r>
              <a:rPr lang="en-US" altLang="ja-JP" dirty="0"/>
              <a:t> et al.</a:t>
            </a:r>
            <a:r>
              <a:rPr lang="ja-JP" altLang="en-US" dirty="0"/>
              <a:t>　</a:t>
            </a:r>
            <a:r>
              <a:rPr lang="en-US" altLang="ja-JP" dirty="0" smtClean="0"/>
              <a:t> PRL </a:t>
            </a:r>
            <a:r>
              <a:rPr lang="en-US" altLang="ja-JP" dirty="0"/>
              <a:t>(1997</a:t>
            </a:r>
            <a:r>
              <a:rPr lang="en-US" altLang="ja-JP" dirty="0" smtClean="0"/>
              <a:t>)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2348880"/>
            <a:ext cx="283879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直線コネクタ 10"/>
          <p:cNvCxnSpPr/>
          <p:nvPr/>
        </p:nvCxnSpPr>
        <p:spPr>
          <a:xfrm>
            <a:off x="214282" y="547092"/>
            <a:ext cx="839016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107504" y="1988840"/>
            <a:ext cx="6912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dirty="0">
                <a:latin typeface="HGP明朝E"/>
                <a:ea typeface="HGP明朝E"/>
                <a:cs typeface="HGP明朝E"/>
              </a:rPr>
              <a:t>1.  </a:t>
            </a:r>
            <a:r>
              <a:rPr lang="en-US" altLang="ja-JP" dirty="0" smtClean="0">
                <a:latin typeface="HGP明朝E"/>
                <a:ea typeface="HGP明朝E"/>
                <a:cs typeface="HGP明朝E"/>
              </a:rPr>
              <a:t>Finite temperature gradient, </a:t>
            </a:r>
            <a:r>
              <a:rPr lang="en-US" altLang="ja-JP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but nonlinear curve</a:t>
            </a:r>
            <a:endParaRPr lang="en-US" altLang="ja-JP" dirty="0">
              <a:solidFill>
                <a:srgbClr val="FF0000"/>
              </a:solidFill>
              <a:latin typeface="HGP明朝E"/>
              <a:ea typeface="HGP明朝E"/>
              <a:cs typeface="HGP明朝E"/>
            </a:endParaRPr>
          </a:p>
        </p:txBody>
      </p:sp>
      <p:pic>
        <p:nvPicPr>
          <p:cNvPr id="2" name="図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445224"/>
            <a:ext cx="4196328" cy="360040"/>
          </a:xfrm>
          <a:prstGeom prst="rect">
            <a:avLst/>
          </a:prstGeom>
        </p:spPr>
      </p:pic>
      <p:pic>
        <p:nvPicPr>
          <p:cNvPr id="3" name="図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48551"/>
            <a:ext cx="5472608" cy="740289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411760" y="6597352"/>
            <a:ext cx="28803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95536" y="5013176"/>
            <a:ext cx="360040" cy="28803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179512" y="4427820"/>
            <a:ext cx="53711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dirty="0" smtClean="0">
                <a:latin typeface="HGP明朝E"/>
                <a:ea typeface="HGP明朝E"/>
                <a:cs typeface="HGP明朝E"/>
              </a:rPr>
              <a:t>２</a:t>
            </a:r>
            <a:r>
              <a:rPr lang="en-US" altLang="ja-JP" dirty="0" smtClean="0">
                <a:latin typeface="HGP明朝E"/>
                <a:ea typeface="HGP明朝E"/>
                <a:cs typeface="HGP明朝E"/>
              </a:rPr>
              <a:t>. </a:t>
            </a:r>
            <a:r>
              <a:rPr lang="en-US" altLang="ja-JP" dirty="0">
                <a:latin typeface="HGP明朝E"/>
                <a:ea typeface="HGP明朝E"/>
                <a:cs typeface="HGP明朝E"/>
              </a:rPr>
              <a:t> </a:t>
            </a:r>
            <a:r>
              <a:rPr lang="en-US" altLang="ja-JP" dirty="0" smtClean="0">
                <a:latin typeface="HGP明朝E"/>
                <a:ea typeface="HGP明朝E"/>
                <a:cs typeface="HGP明朝E"/>
              </a:rPr>
              <a:t>Diverging conductivity</a:t>
            </a:r>
            <a:r>
              <a:rPr lang="ja-JP" altLang="en-US" dirty="0" smtClean="0">
                <a:latin typeface="HGP明朝E"/>
                <a:ea typeface="HGP明朝E"/>
                <a:cs typeface="HGP明朝E"/>
              </a:rPr>
              <a:t>　：　</a:t>
            </a:r>
            <a:r>
              <a:rPr lang="en-US" altLang="ja-JP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Anomalous transport</a:t>
            </a:r>
            <a:endParaRPr lang="en-US" altLang="ja-JP" dirty="0">
              <a:solidFill>
                <a:srgbClr val="FF0000"/>
              </a:solidFill>
              <a:latin typeface="HGP明朝E"/>
              <a:ea typeface="HGP明朝E"/>
              <a:cs typeface="HGP明朝E"/>
            </a:endParaRPr>
          </a:p>
        </p:txBody>
      </p:sp>
      <p:pic>
        <p:nvPicPr>
          <p:cNvPr id="30" name="図 29" descr="fig1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5637"/>
            <a:ext cx="4032448" cy="765131"/>
          </a:xfrm>
          <a:prstGeom prst="rect">
            <a:avLst/>
          </a:prstGeom>
        </p:spPr>
      </p:pic>
      <p:pic>
        <p:nvPicPr>
          <p:cNvPr id="47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538220" y="4817697"/>
            <a:ext cx="2693557" cy="1923671"/>
          </a:xfrm>
          <a:noFill/>
          <a:ln/>
        </p:spPr>
      </p:pic>
      <p:sp>
        <p:nvSpPr>
          <p:cNvPr id="48" name="正方形/長方形 47"/>
          <p:cNvSpPr/>
          <p:nvPr/>
        </p:nvSpPr>
        <p:spPr>
          <a:xfrm>
            <a:off x="2483768" y="6525344"/>
            <a:ext cx="288032" cy="249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9" name="図 4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612997"/>
            <a:ext cx="516357" cy="200379"/>
          </a:xfrm>
          <a:prstGeom prst="rect">
            <a:avLst/>
          </a:prstGeom>
        </p:spPr>
      </p:pic>
      <p:sp>
        <p:nvSpPr>
          <p:cNvPr id="50" name="正方形/長方形 49"/>
          <p:cNvSpPr/>
          <p:nvPr/>
        </p:nvSpPr>
        <p:spPr>
          <a:xfrm>
            <a:off x="538217" y="4881741"/>
            <a:ext cx="360040" cy="2756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" name="図 50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373216"/>
            <a:ext cx="534769" cy="248281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52" name="図 51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88640"/>
            <a:ext cx="1397830" cy="248299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251520" y="116632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N</a:t>
            </a:r>
            <a:r>
              <a:rPr lang="en-US" altLang="ja-JP" sz="20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onlinear chain: Fermi</a:t>
            </a:r>
            <a:r>
              <a:rPr lang="en-US" altLang="ja-JP" sz="2000" dirty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-Pasta-</a:t>
            </a:r>
            <a:r>
              <a:rPr lang="en-US" altLang="ja-JP" sz="2000" dirty="0" err="1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Ulam</a:t>
            </a:r>
            <a:r>
              <a:rPr lang="en-US" altLang="ja-JP" sz="20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 (FPU) </a:t>
            </a:r>
            <a:r>
              <a:rPr lang="en-US" altLang="ja-JP" sz="2000" dirty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model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92862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 animBg="1"/>
      <p:bldP spid="9" grpId="0" animBg="1"/>
      <p:bldP spid="31" grpId="0"/>
      <p:bldP spid="48" grpId="0" animBg="1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382" y="304800"/>
            <a:ext cx="8929718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072" y="3429000"/>
            <a:ext cx="4024128" cy="3168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200400"/>
            <a:ext cx="3962400" cy="3500385"/>
          </a:xfrm>
          <a:prstGeom prst="rect">
            <a:avLst/>
          </a:prstGeom>
        </p:spPr>
      </p:pic>
      <p:pic>
        <p:nvPicPr>
          <p:cNvPr id="3" name="図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828" y="4572000"/>
            <a:ext cx="1005017" cy="3048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6" name="図 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6645133"/>
            <a:ext cx="548542" cy="212867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323528" y="44624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Anomalous transport reported in carbon-nanotube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699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23528" y="44624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latin typeface="HGP明朝E"/>
                <a:ea typeface="HGP明朝E"/>
                <a:cs typeface="HGP明朝E"/>
              </a:rPr>
              <a:t>C</a:t>
            </a:r>
            <a:r>
              <a:rPr lang="en-US" altLang="ja-JP" sz="2800" dirty="0" smtClean="0">
                <a:latin typeface="HGP明朝E"/>
                <a:ea typeface="HGP明朝E"/>
                <a:cs typeface="HGP明朝E"/>
              </a:rPr>
              <a:t>rossover from 2D to 3D is very fast</a:t>
            </a:r>
          </a:p>
          <a:p>
            <a:r>
              <a:rPr lang="en-US" altLang="ja-JP" sz="2800" dirty="0" smtClean="0">
                <a:latin typeface="HGP明朝E"/>
                <a:ea typeface="HGP明朝E"/>
                <a:cs typeface="HGP明朝E"/>
              </a:rPr>
              <a:t>: </a:t>
            </a:r>
            <a:r>
              <a:rPr lang="en-US" altLang="ja-JP" sz="2800" dirty="0" err="1">
                <a:latin typeface="HGP明朝E"/>
                <a:ea typeface="HGP明朝E"/>
                <a:cs typeface="HGP明朝E"/>
              </a:rPr>
              <a:t>G</a:t>
            </a:r>
            <a:r>
              <a:rPr lang="en-US" altLang="ja-JP" sz="2800" dirty="0" err="1" smtClean="0">
                <a:latin typeface="HGP明朝E"/>
                <a:ea typeface="HGP明朝E"/>
                <a:cs typeface="HGP明朝E"/>
              </a:rPr>
              <a:t>raphene</a:t>
            </a:r>
            <a:r>
              <a:rPr lang="en-US" altLang="ja-JP" sz="2800" dirty="0" smtClean="0">
                <a:latin typeface="HGP明朝E"/>
                <a:ea typeface="HGP明朝E"/>
                <a:cs typeface="HGP明朝E"/>
              </a:rPr>
              <a:t> experiments</a:t>
            </a:r>
            <a:endParaRPr lang="ja-JP" altLang="en-US" sz="2800" dirty="0">
              <a:latin typeface="HGP明朝E"/>
              <a:ea typeface="HGP明朝E"/>
              <a:cs typeface="HGP明朝E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76056" y="1052736"/>
            <a:ext cx="3766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Ghosh</a:t>
            </a:r>
            <a:r>
              <a:rPr kumimoji="1" lang="en-US" altLang="ja-JP" dirty="0" smtClean="0"/>
              <a:t>  et al., Nature Materials  (2010)</a:t>
            </a:r>
            <a:endParaRPr kumimoji="1" lang="ja-JP" altLang="en-US" dirty="0"/>
          </a:p>
        </p:txBody>
      </p:sp>
      <p:pic>
        <p:nvPicPr>
          <p:cNvPr id="2050" name="図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38" y="1124745"/>
            <a:ext cx="3692982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図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437197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平行四辺形 7"/>
          <p:cNvSpPr/>
          <p:nvPr/>
        </p:nvSpPr>
        <p:spPr>
          <a:xfrm rot="10800000">
            <a:off x="5868144" y="2574196"/>
            <a:ext cx="1872208" cy="576064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平行四辺形 9"/>
          <p:cNvSpPr/>
          <p:nvPr/>
        </p:nvSpPr>
        <p:spPr>
          <a:xfrm rot="10800000">
            <a:off x="5868144" y="2430180"/>
            <a:ext cx="1872208" cy="576064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平行四辺形 10"/>
          <p:cNvSpPr/>
          <p:nvPr/>
        </p:nvSpPr>
        <p:spPr>
          <a:xfrm rot="10800000">
            <a:off x="5940152" y="1854116"/>
            <a:ext cx="1872208" cy="576064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​​ 5"/>
          <p:cNvSpPr/>
          <p:nvPr/>
        </p:nvSpPr>
        <p:spPr>
          <a:xfrm>
            <a:off x="6588224" y="2646204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​​ 12"/>
          <p:cNvSpPr/>
          <p:nvPr/>
        </p:nvSpPr>
        <p:spPr>
          <a:xfrm>
            <a:off x="6588224" y="2790220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​​ 14"/>
          <p:cNvSpPr/>
          <p:nvPr/>
        </p:nvSpPr>
        <p:spPr>
          <a:xfrm>
            <a:off x="6588224" y="2502188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 rot="10800000" flipH="1">
            <a:off x="5299661" y="1954176"/>
            <a:ext cx="617375" cy="1142479"/>
          </a:xfrm>
          <a:prstGeom prst="flowChartDelay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kumimoji="0" lang="ja-JP" altLang="en-US"/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 flipH="1">
            <a:off x="7843022" y="1987735"/>
            <a:ext cx="559039" cy="1100913"/>
          </a:xfrm>
          <a:prstGeom prst="flowChartDelay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0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43608" y="2960948"/>
            <a:ext cx="2373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Few-Layer </a:t>
            </a:r>
            <a:r>
              <a:rPr kumimoji="1" lang="en-US" altLang="ja-JP" sz="2000" b="1" dirty="0" err="1" smtClean="0">
                <a:solidFill>
                  <a:srgbClr val="FF0000"/>
                </a:solidFill>
              </a:rPr>
              <a:t>Graphene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>
            <a:off x="214282" y="1052736"/>
            <a:ext cx="850112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889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 txBox="1">
            <a:spLocks noChangeArrowheads="1"/>
          </p:cNvSpPr>
          <p:nvPr/>
        </p:nvSpPr>
        <p:spPr>
          <a:xfrm>
            <a:off x="228600" y="165118"/>
            <a:ext cx="5783560" cy="596882"/>
          </a:xfrm>
          <a:prstGeom prst="rect">
            <a:avLst/>
          </a:prstGeom>
          <a:noFill/>
          <a:ln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ja-JP" sz="28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In 3D,  Fourier’s law is universal</a:t>
            </a:r>
            <a:r>
              <a:rPr lang="ja-JP" altLang="en-US" sz="28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　</a:t>
            </a:r>
            <a:endParaRPr lang="en-US" altLang="ja-JP" sz="2800" dirty="0" smtClean="0">
              <a:solidFill>
                <a:srgbClr val="FF0000"/>
              </a:solidFill>
              <a:latin typeface="HGP明朝E"/>
              <a:ea typeface="HGP明朝E"/>
              <a:cs typeface="HGP明朝E"/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214282" y="835124"/>
            <a:ext cx="850112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グループ化 5"/>
          <p:cNvGrpSpPr/>
          <p:nvPr/>
        </p:nvGrpSpPr>
        <p:grpSpPr>
          <a:xfrm>
            <a:off x="6444208" y="1340768"/>
            <a:ext cx="2520280" cy="2036440"/>
            <a:chOff x="2763033" y="758536"/>
            <a:chExt cx="2906776" cy="1908464"/>
          </a:xfrm>
        </p:grpSpPr>
        <p:cxnSp>
          <p:nvCxnSpPr>
            <p:cNvPr id="5" name="直線矢印コネクタ 4"/>
            <p:cNvCxnSpPr/>
            <p:nvPr/>
          </p:nvCxnSpPr>
          <p:spPr>
            <a:xfrm>
              <a:off x="3522435" y="926772"/>
              <a:ext cx="1289658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矢印コネクタ 5"/>
            <p:cNvCxnSpPr/>
            <p:nvPr/>
          </p:nvCxnSpPr>
          <p:spPr>
            <a:xfrm flipV="1">
              <a:off x="2963490" y="1025911"/>
              <a:ext cx="0" cy="793112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図 6" descr="%takaTeX&#10;\documentclass{jarticle}&#10;\usepackage{color}\pagestyle{empty}&#10;\begin{document}\LARGE\color{black}&#10;$$&#10;N&#10;$$&#10;\end{document}&#10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3406" y="758536"/>
              <a:ext cx="178114" cy="146726"/>
            </a:xfrm>
            <a:prstGeom prst="rect">
              <a:avLst/>
            </a:prstGeom>
          </p:spPr>
        </p:pic>
        <p:pic>
          <p:nvPicPr>
            <p:cNvPr id="8" name="図 7" descr="%takaTeX&#10;\documentclass{jarticle}&#10;\usepackage{color}\pagestyle{empty}&#10;\begin{document}\LARGE\color{black}&#10;$$&#10;W&#10;$$&#10;\end{document}&#10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3033" y="1402399"/>
              <a:ext cx="212633" cy="146726"/>
            </a:xfrm>
            <a:prstGeom prst="rect">
              <a:avLst/>
            </a:prstGeom>
          </p:spPr>
        </p:pic>
        <p:pic>
          <p:nvPicPr>
            <p:cNvPr id="9" name="図 8" descr="%takaTeX&#10;\documentclass{jarticle}&#10;\usepackage{color}\pagestyle{empty}&#10;\begin{document}\LARGE\color{black}&#10;$$&#10;W&#10;$$&#10;\end{document}&#10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583" y="2116441"/>
              <a:ext cx="212633" cy="146726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987861"/>
              <a:ext cx="2545609" cy="167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1" name="直線矢印コネクタ 10"/>
            <p:cNvCxnSpPr/>
            <p:nvPr/>
          </p:nvCxnSpPr>
          <p:spPr>
            <a:xfrm flipH="1" flipV="1">
              <a:off x="3010866" y="1885117"/>
              <a:ext cx="265734" cy="629483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図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5943600" cy="625642"/>
          </a:xfrm>
          <a:prstGeom prst="rect">
            <a:avLst/>
          </a:prstGeom>
        </p:spPr>
      </p:pic>
      <p:sp>
        <p:nvSpPr>
          <p:cNvPr id="15" name="Rectangle 10"/>
          <p:cNvSpPr txBox="1">
            <a:spLocks noChangeArrowheads="1"/>
          </p:cNvSpPr>
          <p:nvPr/>
        </p:nvSpPr>
        <p:spPr>
          <a:xfrm>
            <a:off x="228600" y="1196752"/>
            <a:ext cx="4724400" cy="596882"/>
          </a:xfrm>
          <a:prstGeom prst="rect">
            <a:avLst/>
          </a:prstGeom>
          <a:noFill/>
          <a:ln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ja-JP" sz="2400" dirty="0" smtClean="0">
                <a:latin typeface="HGP明朝E"/>
                <a:ea typeface="HGP明朝E"/>
                <a:cs typeface="HGP明朝E"/>
              </a:rPr>
              <a:t>♦ </a:t>
            </a:r>
            <a:r>
              <a:rPr lang="ja-JP" altLang="en-US" sz="2400" dirty="0" smtClean="0">
                <a:latin typeface="HGP明朝E"/>
                <a:ea typeface="HGP明朝E"/>
                <a:cs typeface="HGP明朝E"/>
              </a:rPr>
              <a:t>３</a:t>
            </a:r>
            <a:r>
              <a:rPr lang="en-US" altLang="ja-JP" sz="2400" dirty="0" smtClean="0">
                <a:latin typeface="HGP明朝E"/>
                <a:ea typeface="HGP明朝E"/>
                <a:cs typeface="HGP明朝E"/>
              </a:rPr>
              <a:t>D FPU lattice</a:t>
            </a:r>
            <a:r>
              <a:rPr lang="ja-JP" altLang="en-US" sz="2400" dirty="0" smtClean="0">
                <a:latin typeface="HGP明朝E"/>
                <a:ea typeface="HGP明朝E"/>
                <a:cs typeface="HGP明朝E"/>
              </a:rPr>
              <a:t>　</a:t>
            </a:r>
            <a:endParaRPr lang="en-US" altLang="ja-JP" sz="2400" dirty="0" smtClean="0">
              <a:latin typeface="HGP明朝E"/>
              <a:ea typeface="HGP明朝E"/>
              <a:cs typeface="HGP明朝E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6300192" y="1052736"/>
            <a:ext cx="2133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KS, </a:t>
            </a:r>
            <a:r>
              <a:rPr lang="en-US" altLang="ja-JP" dirty="0" err="1"/>
              <a:t>Dhar</a:t>
            </a:r>
            <a:r>
              <a:rPr lang="en-US" altLang="ja-JP" dirty="0"/>
              <a:t>   </a:t>
            </a:r>
            <a:r>
              <a:rPr lang="en-US" altLang="ja-JP" dirty="0" smtClean="0"/>
              <a:t>PRL </a:t>
            </a:r>
            <a:r>
              <a:rPr lang="en-US" altLang="ja-JP" dirty="0"/>
              <a:t>(2010</a:t>
            </a:r>
            <a:r>
              <a:rPr lang="en-US" altLang="ja-JP" dirty="0" smtClean="0"/>
              <a:t>)</a:t>
            </a:r>
          </a:p>
        </p:txBody>
      </p:sp>
      <p:pic>
        <p:nvPicPr>
          <p:cNvPr id="23" name="図 22" descr="%takaTeX&#10;\documentclass{jarticle}&#10;\usepackage{color}\pagestyle{empty}&#10;\begin{document}\LARGE\color{black}&#10;$$&#10;\alpha = 0&#10;$$&#10;\end{document}&#10;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332656"/>
            <a:ext cx="927087" cy="278396"/>
          </a:xfrm>
          <a:prstGeom prst="rect">
            <a:avLst/>
          </a:prstGeom>
        </p:spPr>
      </p:pic>
      <p:pic>
        <p:nvPicPr>
          <p:cNvPr id="17" name="図 16" descr="fig2.ep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730" y="3645024"/>
            <a:ext cx="4224807" cy="2928037"/>
          </a:xfrm>
          <a:prstGeom prst="rect">
            <a:avLst/>
          </a:prstGeom>
        </p:spPr>
      </p:pic>
      <p:cxnSp>
        <p:nvCxnSpPr>
          <p:cNvPr id="18" name="直線矢印コネクタ 17"/>
          <p:cNvCxnSpPr/>
          <p:nvPr/>
        </p:nvCxnSpPr>
        <p:spPr>
          <a:xfrm>
            <a:off x="3203848" y="5373216"/>
            <a:ext cx="244827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図 18" descr="%takaTeX&#10;\documentclass{jarticle}&#10;\usepackage{color}\pagestyle{empty}&#10;\begin{document}\LARGE\color{black}&#10;$$&#10;3D:~\kappa \sim  {\rm const.} \times&#10;\left( 1 - N^{-b} \right) &#10;$$&#10;\end{document}&#10;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53732" y="5739395"/>
            <a:ext cx="2714612" cy="428628"/>
          </a:xfrm>
          <a:prstGeom prst="rect">
            <a:avLst/>
          </a:prstGeom>
        </p:spPr>
      </p:pic>
      <p:pic>
        <p:nvPicPr>
          <p:cNvPr id="20" name="図 19" descr="%takaTeX&#10;\documentclass{jarticle}&#10;\usepackage{color}\pagestyle{empty}&#10;\begin{document}\LARGE\color{black}&#10;$$&#10;b \sim 0.21&#10;$$&#10;\end{document}&#10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30" y="6414511"/>
            <a:ext cx="1122718" cy="254849"/>
          </a:xfrm>
          <a:prstGeom prst="rect">
            <a:avLst/>
          </a:prstGeom>
        </p:spPr>
      </p:pic>
      <p:pic>
        <p:nvPicPr>
          <p:cNvPr id="21" name="図 20" descr="%takaTeX&#10;\documentclass{jarticle}&#10;\usepackage{color}\pagestyle{empty}&#10;\begin{document}\LARGE\color{black}&#10;$$&#10;\alpha_N = {d \log \kappa (N) \over d \log N}&#10;$$&#10;\end{document}&#10;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12160" y="4797152"/>
            <a:ext cx="1851900" cy="648072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5004048" y="4941168"/>
            <a:ext cx="822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Inset: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6409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11663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Anomalous heat d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iffusion in FPU chain</a:t>
            </a:r>
            <a:endParaRPr kumimoji="1" lang="ja-JP" altLang="en-US" sz="3200" dirty="0">
              <a:solidFill>
                <a:srgbClr val="FF0000"/>
              </a:solidFill>
              <a:latin typeface="HGP明朝E"/>
              <a:ea typeface="HGP明朝E"/>
              <a:cs typeface="HGP明朝E"/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214282" y="692696"/>
            <a:ext cx="850112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方形/長方形 3"/>
          <p:cNvSpPr/>
          <p:nvPr/>
        </p:nvSpPr>
        <p:spPr>
          <a:xfrm>
            <a:off x="152400" y="1147718"/>
            <a:ext cx="6115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latin typeface="HGP明朝E"/>
                <a:ea typeface="HGP明朝E"/>
                <a:cs typeface="HGP明朝E"/>
              </a:rPr>
              <a:t>♦Diffusion of heat in FPU model without reservoirs</a:t>
            </a:r>
            <a:endParaRPr lang="ja-JP" altLang="en-US" sz="20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1722294"/>
            <a:ext cx="3744416" cy="2421201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210944" y="4386590"/>
            <a:ext cx="4933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HGP明朝E"/>
                <a:ea typeface="HGP明朝E"/>
                <a:cs typeface="HGP明朝E"/>
              </a:rPr>
              <a:t>V. </a:t>
            </a:r>
            <a:r>
              <a:rPr lang="en-US" altLang="ja-JP" sz="1600" dirty="0" err="1">
                <a:latin typeface="HGP明朝E"/>
                <a:ea typeface="HGP明朝E"/>
                <a:cs typeface="HGP明朝E"/>
              </a:rPr>
              <a:t>Zaburdaev</a:t>
            </a:r>
            <a:r>
              <a:rPr lang="en-US" altLang="ja-JP" sz="1600" dirty="0" smtClean="0">
                <a:latin typeface="HGP明朝E"/>
                <a:ea typeface="HGP明朝E"/>
                <a:cs typeface="HGP明朝E"/>
              </a:rPr>
              <a:t>, S</a:t>
            </a:r>
            <a:r>
              <a:rPr lang="en-US" altLang="ja-JP" sz="1600" dirty="0">
                <a:latin typeface="HGP明朝E"/>
                <a:ea typeface="HGP明朝E"/>
                <a:cs typeface="HGP明朝E"/>
              </a:rPr>
              <a:t>. </a:t>
            </a:r>
            <a:r>
              <a:rPr lang="en-US" altLang="ja-JP" sz="1600" dirty="0" err="1">
                <a:latin typeface="HGP明朝E"/>
                <a:ea typeface="HGP明朝E"/>
                <a:cs typeface="HGP明朝E"/>
              </a:rPr>
              <a:t>Denisov</a:t>
            </a:r>
            <a:r>
              <a:rPr lang="en-US" altLang="ja-JP" sz="1600" dirty="0" smtClean="0">
                <a:latin typeface="HGP明朝E"/>
                <a:ea typeface="HGP明朝E"/>
                <a:cs typeface="HGP明朝E"/>
              </a:rPr>
              <a:t>, and </a:t>
            </a:r>
            <a:r>
              <a:rPr lang="en-US" altLang="ja-JP" sz="1600" dirty="0">
                <a:latin typeface="HGP明朝E"/>
                <a:ea typeface="HGP明朝E"/>
                <a:cs typeface="HGP明朝E"/>
              </a:rPr>
              <a:t>P. </a:t>
            </a:r>
            <a:r>
              <a:rPr lang="en-US" altLang="ja-JP" sz="1600" dirty="0" err="1" smtClean="0">
                <a:latin typeface="HGP明朝E"/>
                <a:ea typeface="HGP明朝E"/>
                <a:cs typeface="HGP明朝E"/>
              </a:rPr>
              <a:t>Hanggi</a:t>
            </a:r>
            <a:r>
              <a:rPr lang="en-US" altLang="ja-JP" sz="1600" dirty="0" smtClean="0">
                <a:latin typeface="HGP明朝E"/>
                <a:ea typeface="HGP明朝E"/>
                <a:cs typeface="HGP明朝E"/>
              </a:rPr>
              <a:t>  PRL (2011)</a:t>
            </a:r>
            <a:endParaRPr lang="en-US" altLang="ja-JP" sz="1600" dirty="0">
              <a:latin typeface="HGP明朝E"/>
              <a:ea typeface="HGP明朝E"/>
              <a:cs typeface="HGP明朝E"/>
            </a:endParaRPr>
          </a:p>
        </p:txBody>
      </p:sp>
      <p:pic>
        <p:nvPicPr>
          <p:cNvPr id="9" name="図 8" descr="fig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23220"/>
            <a:ext cx="4953000" cy="867508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4065712" y="3023220"/>
            <a:ext cx="10668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79512" y="3023220"/>
            <a:ext cx="1066800" cy="838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 flipH="1">
            <a:off x="467544" y="5157192"/>
            <a:ext cx="7422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Formation of hump in addition to Gaussian wave packet</a:t>
            </a:r>
            <a:endParaRPr lang="ja-JP" altLang="en-US" sz="2000" dirty="0">
              <a:solidFill>
                <a:srgbClr val="FF0000"/>
              </a:solidFill>
              <a:latin typeface="HGP明朝E"/>
              <a:ea typeface="HGP明朝E"/>
              <a:cs typeface="HGP明朝E"/>
            </a:endParaRPr>
          </a:p>
        </p:txBody>
      </p:sp>
      <p:sp>
        <p:nvSpPr>
          <p:cNvPr id="12" name="上矢印 11"/>
          <p:cNvSpPr/>
          <p:nvPr/>
        </p:nvSpPr>
        <p:spPr>
          <a:xfrm>
            <a:off x="2468118" y="3581772"/>
            <a:ext cx="297181" cy="4953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/>
          <p:cNvSpPr>
            <a:spLocks noChangeAspect="1"/>
          </p:cNvSpPr>
          <p:nvPr/>
        </p:nvSpPr>
        <p:spPr>
          <a:xfrm>
            <a:off x="1923289" y="2591172"/>
            <a:ext cx="1436371" cy="682283"/>
          </a:xfrm>
          <a:custGeom>
            <a:avLst/>
            <a:gdLst>
              <a:gd name="connsiteX0" fmla="*/ 0 w 1381125"/>
              <a:gd name="connsiteY0" fmla="*/ 762386 h 929508"/>
              <a:gd name="connsiteX1" fmla="*/ 587375 w 1381125"/>
              <a:gd name="connsiteY1" fmla="*/ 762386 h 929508"/>
              <a:gd name="connsiteX2" fmla="*/ 793750 w 1381125"/>
              <a:gd name="connsiteY2" fmla="*/ 386 h 929508"/>
              <a:gd name="connsiteX3" fmla="*/ 968375 w 1381125"/>
              <a:gd name="connsiteY3" fmla="*/ 873511 h 929508"/>
              <a:gd name="connsiteX4" fmla="*/ 1381125 w 1381125"/>
              <a:gd name="connsiteY4" fmla="*/ 841761 h 929508"/>
              <a:gd name="connsiteX0" fmla="*/ 0 w 1381125"/>
              <a:gd name="connsiteY0" fmla="*/ 762392 h 929514"/>
              <a:gd name="connsiteX1" fmla="*/ 381000 w 1381125"/>
              <a:gd name="connsiteY1" fmla="*/ 825892 h 929514"/>
              <a:gd name="connsiteX2" fmla="*/ 587375 w 1381125"/>
              <a:gd name="connsiteY2" fmla="*/ 762392 h 929514"/>
              <a:gd name="connsiteX3" fmla="*/ 793750 w 1381125"/>
              <a:gd name="connsiteY3" fmla="*/ 392 h 929514"/>
              <a:gd name="connsiteX4" fmla="*/ 968375 w 1381125"/>
              <a:gd name="connsiteY4" fmla="*/ 873517 h 929514"/>
              <a:gd name="connsiteX5" fmla="*/ 1381125 w 1381125"/>
              <a:gd name="connsiteY5" fmla="*/ 841767 h 929514"/>
              <a:gd name="connsiteX0" fmla="*/ 0 w 1397000"/>
              <a:gd name="connsiteY0" fmla="*/ 857642 h 929514"/>
              <a:gd name="connsiteX1" fmla="*/ 396875 w 1397000"/>
              <a:gd name="connsiteY1" fmla="*/ 825892 h 929514"/>
              <a:gd name="connsiteX2" fmla="*/ 603250 w 1397000"/>
              <a:gd name="connsiteY2" fmla="*/ 762392 h 929514"/>
              <a:gd name="connsiteX3" fmla="*/ 809625 w 1397000"/>
              <a:gd name="connsiteY3" fmla="*/ 392 h 929514"/>
              <a:gd name="connsiteX4" fmla="*/ 984250 w 1397000"/>
              <a:gd name="connsiteY4" fmla="*/ 873517 h 929514"/>
              <a:gd name="connsiteX5" fmla="*/ 1397000 w 1397000"/>
              <a:gd name="connsiteY5" fmla="*/ 841767 h 929514"/>
              <a:gd name="connsiteX0" fmla="*/ 0 w 1397000"/>
              <a:gd name="connsiteY0" fmla="*/ 857648 h 929520"/>
              <a:gd name="connsiteX1" fmla="*/ 396875 w 1397000"/>
              <a:gd name="connsiteY1" fmla="*/ 889398 h 929520"/>
              <a:gd name="connsiteX2" fmla="*/ 603250 w 1397000"/>
              <a:gd name="connsiteY2" fmla="*/ 762398 h 929520"/>
              <a:gd name="connsiteX3" fmla="*/ 809625 w 1397000"/>
              <a:gd name="connsiteY3" fmla="*/ 398 h 929520"/>
              <a:gd name="connsiteX4" fmla="*/ 984250 w 1397000"/>
              <a:gd name="connsiteY4" fmla="*/ 873523 h 929520"/>
              <a:gd name="connsiteX5" fmla="*/ 1397000 w 1397000"/>
              <a:gd name="connsiteY5" fmla="*/ 841773 h 929520"/>
              <a:gd name="connsiteX0" fmla="*/ 0 w 1397000"/>
              <a:gd name="connsiteY0" fmla="*/ 921148 h 929520"/>
              <a:gd name="connsiteX1" fmla="*/ 396875 w 1397000"/>
              <a:gd name="connsiteY1" fmla="*/ 889398 h 929520"/>
              <a:gd name="connsiteX2" fmla="*/ 603250 w 1397000"/>
              <a:gd name="connsiteY2" fmla="*/ 762398 h 929520"/>
              <a:gd name="connsiteX3" fmla="*/ 809625 w 1397000"/>
              <a:gd name="connsiteY3" fmla="*/ 398 h 929520"/>
              <a:gd name="connsiteX4" fmla="*/ 984250 w 1397000"/>
              <a:gd name="connsiteY4" fmla="*/ 873523 h 929520"/>
              <a:gd name="connsiteX5" fmla="*/ 1397000 w 1397000"/>
              <a:gd name="connsiteY5" fmla="*/ 841773 h 929520"/>
              <a:gd name="connsiteX0" fmla="*/ 0 w 1508125"/>
              <a:gd name="connsiteY0" fmla="*/ 921148 h 945087"/>
              <a:gd name="connsiteX1" fmla="*/ 396875 w 1508125"/>
              <a:gd name="connsiteY1" fmla="*/ 889398 h 945087"/>
              <a:gd name="connsiteX2" fmla="*/ 603250 w 1508125"/>
              <a:gd name="connsiteY2" fmla="*/ 762398 h 945087"/>
              <a:gd name="connsiteX3" fmla="*/ 809625 w 1508125"/>
              <a:gd name="connsiteY3" fmla="*/ 398 h 945087"/>
              <a:gd name="connsiteX4" fmla="*/ 984250 w 1508125"/>
              <a:gd name="connsiteY4" fmla="*/ 873523 h 945087"/>
              <a:gd name="connsiteX5" fmla="*/ 1508125 w 1508125"/>
              <a:gd name="connsiteY5" fmla="*/ 889398 h 945087"/>
              <a:gd name="connsiteX0" fmla="*/ 0 w 1508125"/>
              <a:gd name="connsiteY0" fmla="*/ 920759 h 922457"/>
              <a:gd name="connsiteX1" fmla="*/ 396875 w 1508125"/>
              <a:gd name="connsiteY1" fmla="*/ 889009 h 922457"/>
              <a:gd name="connsiteX2" fmla="*/ 603250 w 1508125"/>
              <a:gd name="connsiteY2" fmla="*/ 762009 h 922457"/>
              <a:gd name="connsiteX3" fmla="*/ 809625 w 1508125"/>
              <a:gd name="connsiteY3" fmla="*/ 9 h 922457"/>
              <a:gd name="connsiteX4" fmla="*/ 968375 w 1508125"/>
              <a:gd name="connsiteY4" fmla="*/ 746134 h 922457"/>
              <a:gd name="connsiteX5" fmla="*/ 1508125 w 1508125"/>
              <a:gd name="connsiteY5" fmla="*/ 889009 h 922457"/>
              <a:gd name="connsiteX0" fmla="*/ 0 w 1508125"/>
              <a:gd name="connsiteY0" fmla="*/ 920759 h 922457"/>
              <a:gd name="connsiteX1" fmla="*/ 396875 w 1508125"/>
              <a:gd name="connsiteY1" fmla="*/ 889009 h 922457"/>
              <a:gd name="connsiteX2" fmla="*/ 603250 w 1508125"/>
              <a:gd name="connsiteY2" fmla="*/ 762009 h 922457"/>
              <a:gd name="connsiteX3" fmla="*/ 809625 w 1508125"/>
              <a:gd name="connsiteY3" fmla="*/ 9 h 922457"/>
              <a:gd name="connsiteX4" fmla="*/ 968375 w 1508125"/>
              <a:gd name="connsiteY4" fmla="*/ 746134 h 922457"/>
              <a:gd name="connsiteX5" fmla="*/ 1190625 w 1508125"/>
              <a:gd name="connsiteY5" fmla="*/ 873134 h 922457"/>
              <a:gd name="connsiteX6" fmla="*/ 1508125 w 1508125"/>
              <a:gd name="connsiteY6" fmla="*/ 889009 h 922457"/>
              <a:gd name="connsiteX0" fmla="*/ 0 w 1682750"/>
              <a:gd name="connsiteY0" fmla="*/ 920759 h 922457"/>
              <a:gd name="connsiteX1" fmla="*/ 396875 w 1682750"/>
              <a:gd name="connsiteY1" fmla="*/ 889009 h 922457"/>
              <a:gd name="connsiteX2" fmla="*/ 603250 w 1682750"/>
              <a:gd name="connsiteY2" fmla="*/ 762009 h 922457"/>
              <a:gd name="connsiteX3" fmla="*/ 809625 w 1682750"/>
              <a:gd name="connsiteY3" fmla="*/ 9 h 922457"/>
              <a:gd name="connsiteX4" fmla="*/ 968375 w 1682750"/>
              <a:gd name="connsiteY4" fmla="*/ 746134 h 922457"/>
              <a:gd name="connsiteX5" fmla="*/ 1190625 w 1682750"/>
              <a:gd name="connsiteY5" fmla="*/ 873134 h 922457"/>
              <a:gd name="connsiteX6" fmla="*/ 1682750 w 1682750"/>
              <a:gd name="connsiteY6" fmla="*/ 889009 h 922457"/>
              <a:gd name="connsiteX0" fmla="*/ 0 w 1682750"/>
              <a:gd name="connsiteY0" fmla="*/ 920902 h 922600"/>
              <a:gd name="connsiteX1" fmla="*/ 396875 w 1682750"/>
              <a:gd name="connsiteY1" fmla="*/ 889152 h 922600"/>
              <a:gd name="connsiteX2" fmla="*/ 650875 w 1682750"/>
              <a:gd name="connsiteY2" fmla="*/ 682777 h 922600"/>
              <a:gd name="connsiteX3" fmla="*/ 809625 w 1682750"/>
              <a:gd name="connsiteY3" fmla="*/ 152 h 922600"/>
              <a:gd name="connsiteX4" fmla="*/ 968375 w 1682750"/>
              <a:gd name="connsiteY4" fmla="*/ 746277 h 922600"/>
              <a:gd name="connsiteX5" fmla="*/ 1190625 w 1682750"/>
              <a:gd name="connsiteY5" fmla="*/ 873277 h 922600"/>
              <a:gd name="connsiteX6" fmla="*/ 1682750 w 1682750"/>
              <a:gd name="connsiteY6" fmla="*/ 889152 h 922600"/>
              <a:gd name="connsiteX0" fmla="*/ 0 w 2032000"/>
              <a:gd name="connsiteY0" fmla="*/ 920902 h 922600"/>
              <a:gd name="connsiteX1" fmla="*/ 396875 w 2032000"/>
              <a:gd name="connsiteY1" fmla="*/ 889152 h 922600"/>
              <a:gd name="connsiteX2" fmla="*/ 650875 w 2032000"/>
              <a:gd name="connsiteY2" fmla="*/ 682777 h 922600"/>
              <a:gd name="connsiteX3" fmla="*/ 809625 w 2032000"/>
              <a:gd name="connsiteY3" fmla="*/ 152 h 922600"/>
              <a:gd name="connsiteX4" fmla="*/ 968375 w 2032000"/>
              <a:gd name="connsiteY4" fmla="*/ 746277 h 922600"/>
              <a:gd name="connsiteX5" fmla="*/ 1190625 w 2032000"/>
              <a:gd name="connsiteY5" fmla="*/ 873277 h 922600"/>
              <a:gd name="connsiteX6" fmla="*/ 2032000 w 2032000"/>
              <a:gd name="connsiteY6" fmla="*/ 889152 h 922600"/>
              <a:gd name="connsiteX0" fmla="*/ 0 w 2238375"/>
              <a:gd name="connsiteY0" fmla="*/ 920902 h 922600"/>
              <a:gd name="connsiteX1" fmla="*/ 603250 w 2238375"/>
              <a:gd name="connsiteY1" fmla="*/ 889152 h 922600"/>
              <a:gd name="connsiteX2" fmla="*/ 857250 w 2238375"/>
              <a:gd name="connsiteY2" fmla="*/ 682777 h 922600"/>
              <a:gd name="connsiteX3" fmla="*/ 1016000 w 2238375"/>
              <a:gd name="connsiteY3" fmla="*/ 152 h 922600"/>
              <a:gd name="connsiteX4" fmla="*/ 1174750 w 2238375"/>
              <a:gd name="connsiteY4" fmla="*/ 746277 h 922600"/>
              <a:gd name="connsiteX5" fmla="*/ 1397000 w 2238375"/>
              <a:gd name="connsiteY5" fmla="*/ 873277 h 922600"/>
              <a:gd name="connsiteX6" fmla="*/ 2238375 w 2238375"/>
              <a:gd name="connsiteY6" fmla="*/ 889152 h 922600"/>
              <a:gd name="connsiteX0" fmla="*/ 0 w 2238375"/>
              <a:gd name="connsiteY0" fmla="*/ 920902 h 922600"/>
              <a:gd name="connsiteX1" fmla="*/ 603250 w 2238375"/>
              <a:gd name="connsiteY1" fmla="*/ 889152 h 922600"/>
              <a:gd name="connsiteX2" fmla="*/ 920750 w 2238375"/>
              <a:gd name="connsiteY2" fmla="*/ 682777 h 922600"/>
              <a:gd name="connsiteX3" fmla="*/ 1016000 w 2238375"/>
              <a:gd name="connsiteY3" fmla="*/ 152 h 922600"/>
              <a:gd name="connsiteX4" fmla="*/ 1174750 w 2238375"/>
              <a:gd name="connsiteY4" fmla="*/ 746277 h 922600"/>
              <a:gd name="connsiteX5" fmla="*/ 1397000 w 2238375"/>
              <a:gd name="connsiteY5" fmla="*/ 873277 h 922600"/>
              <a:gd name="connsiteX6" fmla="*/ 2238375 w 2238375"/>
              <a:gd name="connsiteY6" fmla="*/ 889152 h 922600"/>
              <a:gd name="connsiteX0" fmla="*/ 0 w 2238375"/>
              <a:gd name="connsiteY0" fmla="*/ 920902 h 922600"/>
              <a:gd name="connsiteX1" fmla="*/ 698500 w 2238375"/>
              <a:gd name="connsiteY1" fmla="*/ 889152 h 922600"/>
              <a:gd name="connsiteX2" fmla="*/ 920750 w 2238375"/>
              <a:gd name="connsiteY2" fmla="*/ 682777 h 922600"/>
              <a:gd name="connsiteX3" fmla="*/ 1016000 w 2238375"/>
              <a:gd name="connsiteY3" fmla="*/ 152 h 922600"/>
              <a:gd name="connsiteX4" fmla="*/ 1174750 w 2238375"/>
              <a:gd name="connsiteY4" fmla="*/ 746277 h 922600"/>
              <a:gd name="connsiteX5" fmla="*/ 1397000 w 2238375"/>
              <a:gd name="connsiteY5" fmla="*/ 873277 h 922600"/>
              <a:gd name="connsiteX6" fmla="*/ 2238375 w 2238375"/>
              <a:gd name="connsiteY6" fmla="*/ 889152 h 922600"/>
              <a:gd name="connsiteX0" fmla="*/ 0 w 2238375"/>
              <a:gd name="connsiteY0" fmla="*/ 920760 h 922458"/>
              <a:gd name="connsiteX1" fmla="*/ 698500 w 2238375"/>
              <a:gd name="connsiteY1" fmla="*/ 889010 h 922458"/>
              <a:gd name="connsiteX2" fmla="*/ 920750 w 2238375"/>
              <a:gd name="connsiteY2" fmla="*/ 682635 h 922458"/>
              <a:gd name="connsiteX3" fmla="*/ 1016000 w 2238375"/>
              <a:gd name="connsiteY3" fmla="*/ 10 h 922458"/>
              <a:gd name="connsiteX4" fmla="*/ 1111250 w 2238375"/>
              <a:gd name="connsiteY4" fmla="*/ 666760 h 922458"/>
              <a:gd name="connsiteX5" fmla="*/ 1397000 w 2238375"/>
              <a:gd name="connsiteY5" fmla="*/ 873135 h 922458"/>
              <a:gd name="connsiteX6" fmla="*/ 2238375 w 2238375"/>
              <a:gd name="connsiteY6" fmla="*/ 889010 h 922458"/>
              <a:gd name="connsiteX0" fmla="*/ 0 w 2238375"/>
              <a:gd name="connsiteY0" fmla="*/ 920760 h 922458"/>
              <a:gd name="connsiteX1" fmla="*/ 698500 w 2238375"/>
              <a:gd name="connsiteY1" fmla="*/ 889010 h 922458"/>
              <a:gd name="connsiteX2" fmla="*/ 920750 w 2238375"/>
              <a:gd name="connsiteY2" fmla="*/ 682635 h 922458"/>
              <a:gd name="connsiteX3" fmla="*/ 1016000 w 2238375"/>
              <a:gd name="connsiteY3" fmla="*/ 10 h 922458"/>
              <a:gd name="connsiteX4" fmla="*/ 1111250 w 2238375"/>
              <a:gd name="connsiteY4" fmla="*/ 666760 h 922458"/>
              <a:gd name="connsiteX5" fmla="*/ 1317625 w 2238375"/>
              <a:gd name="connsiteY5" fmla="*/ 873135 h 922458"/>
              <a:gd name="connsiteX6" fmla="*/ 2238375 w 2238375"/>
              <a:gd name="connsiteY6" fmla="*/ 889010 h 922458"/>
              <a:gd name="connsiteX0" fmla="*/ 0 w 2143125"/>
              <a:gd name="connsiteY0" fmla="*/ 920760 h 922458"/>
              <a:gd name="connsiteX1" fmla="*/ 698500 w 2143125"/>
              <a:gd name="connsiteY1" fmla="*/ 889010 h 922458"/>
              <a:gd name="connsiteX2" fmla="*/ 920750 w 2143125"/>
              <a:gd name="connsiteY2" fmla="*/ 682635 h 922458"/>
              <a:gd name="connsiteX3" fmla="*/ 1016000 w 2143125"/>
              <a:gd name="connsiteY3" fmla="*/ 10 h 922458"/>
              <a:gd name="connsiteX4" fmla="*/ 1111250 w 2143125"/>
              <a:gd name="connsiteY4" fmla="*/ 666760 h 922458"/>
              <a:gd name="connsiteX5" fmla="*/ 1317625 w 2143125"/>
              <a:gd name="connsiteY5" fmla="*/ 873135 h 922458"/>
              <a:gd name="connsiteX6" fmla="*/ 2143125 w 2143125"/>
              <a:gd name="connsiteY6" fmla="*/ 889010 h 922458"/>
              <a:gd name="connsiteX0" fmla="*/ 0 w 2000250"/>
              <a:gd name="connsiteY0" fmla="*/ 920760 h 922458"/>
              <a:gd name="connsiteX1" fmla="*/ 698500 w 2000250"/>
              <a:gd name="connsiteY1" fmla="*/ 889010 h 922458"/>
              <a:gd name="connsiteX2" fmla="*/ 920750 w 2000250"/>
              <a:gd name="connsiteY2" fmla="*/ 682635 h 922458"/>
              <a:gd name="connsiteX3" fmla="*/ 1016000 w 2000250"/>
              <a:gd name="connsiteY3" fmla="*/ 10 h 922458"/>
              <a:gd name="connsiteX4" fmla="*/ 1111250 w 2000250"/>
              <a:gd name="connsiteY4" fmla="*/ 666760 h 922458"/>
              <a:gd name="connsiteX5" fmla="*/ 1317625 w 2000250"/>
              <a:gd name="connsiteY5" fmla="*/ 873135 h 922458"/>
              <a:gd name="connsiteX6" fmla="*/ 2000250 w 2000250"/>
              <a:gd name="connsiteY6" fmla="*/ 904885 h 922458"/>
              <a:gd name="connsiteX0" fmla="*/ 0 w 1968500"/>
              <a:gd name="connsiteY0" fmla="*/ 904885 h 907383"/>
              <a:gd name="connsiteX1" fmla="*/ 666750 w 1968500"/>
              <a:gd name="connsiteY1" fmla="*/ 889010 h 907383"/>
              <a:gd name="connsiteX2" fmla="*/ 889000 w 1968500"/>
              <a:gd name="connsiteY2" fmla="*/ 682635 h 907383"/>
              <a:gd name="connsiteX3" fmla="*/ 984250 w 1968500"/>
              <a:gd name="connsiteY3" fmla="*/ 10 h 907383"/>
              <a:gd name="connsiteX4" fmla="*/ 1079500 w 1968500"/>
              <a:gd name="connsiteY4" fmla="*/ 666760 h 907383"/>
              <a:gd name="connsiteX5" fmla="*/ 1285875 w 1968500"/>
              <a:gd name="connsiteY5" fmla="*/ 873135 h 907383"/>
              <a:gd name="connsiteX6" fmla="*/ 1968500 w 1968500"/>
              <a:gd name="connsiteY6" fmla="*/ 904885 h 907383"/>
              <a:gd name="connsiteX0" fmla="*/ 0 w 1905000"/>
              <a:gd name="connsiteY0" fmla="*/ 889010 h 904885"/>
              <a:gd name="connsiteX1" fmla="*/ 603250 w 1905000"/>
              <a:gd name="connsiteY1" fmla="*/ 889010 h 904885"/>
              <a:gd name="connsiteX2" fmla="*/ 825500 w 1905000"/>
              <a:gd name="connsiteY2" fmla="*/ 682635 h 904885"/>
              <a:gd name="connsiteX3" fmla="*/ 920750 w 1905000"/>
              <a:gd name="connsiteY3" fmla="*/ 10 h 904885"/>
              <a:gd name="connsiteX4" fmla="*/ 1016000 w 1905000"/>
              <a:gd name="connsiteY4" fmla="*/ 666760 h 904885"/>
              <a:gd name="connsiteX5" fmla="*/ 1222375 w 1905000"/>
              <a:gd name="connsiteY5" fmla="*/ 873135 h 904885"/>
              <a:gd name="connsiteX6" fmla="*/ 1905000 w 1905000"/>
              <a:gd name="connsiteY6" fmla="*/ 904885 h 90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000" h="904885">
                <a:moveTo>
                  <a:pt x="0" y="889010"/>
                </a:moveTo>
                <a:cubicBezTo>
                  <a:pt x="63500" y="899593"/>
                  <a:pt x="505354" y="889010"/>
                  <a:pt x="603250" y="889010"/>
                </a:cubicBezTo>
                <a:cubicBezTo>
                  <a:pt x="701146" y="889010"/>
                  <a:pt x="772583" y="830802"/>
                  <a:pt x="825500" y="682635"/>
                </a:cubicBezTo>
                <a:cubicBezTo>
                  <a:pt x="878417" y="534468"/>
                  <a:pt x="889000" y="2656"/>
                  <a:pt x="920750" y="10"/>
                </a:cubicBezTo>
                <a:cubicBezTo>
                  <a:pt x="952500" y="-2636"/>
                  <a:pt x="965729" y="521239"/>
                  <a:pt x="1016000" y="666760"/>
                </a:cubicBezTo>
                <a:cubicBezTo>
                  <a:pt x="1066271" y="812281"/>
                  <a:pt x="1132417" y="849322"/>
                  <a:pt x="1222375" y="873135"/>
                </a:cubicBezTo>
                <a:cubicBezTo>
                  <a:pt x="1312333" y="896948"/>
                  <a:pt x="1852084" y="902239"/>
                  <a:pt x="1905000" y="90488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/>
          <p:cNvSpPr>
            <a:spLocks/>
          </p:cNvSpPr>
          <p:nvPr/>
        </p:nvSpPr>
        <p:spPr>
          <a:xfrm>
            <a:off x="1003827" y="2888352"/>
            <a:ext cx="3280141" cy="383184"/>
          </a:xfrm>
          <a:custGeom>
            <a:avLst/>
            <a:gdLst>
              <a:gd name="connsiteX0" fmla="*/ 0 w 1961438"/>
              <a:gd name="connsiteY0" fmla="*/ 643382 h 846554"/>
              <a:gd name="connsiteX1" fmla="*/ 450166 w 1961438"/>
              <a:gd name="connsiteY1" fmla="*/ 739832 h 846554"/>
              <a:gd name="connsiteX2" fmla="*/ 514475 w 1961438"/>
              <a:gd name="connsiteY2" fmla="*/ 241507 h 846554"/>
              <a:gd name="connsiteX3" fmla="*/ 594862 w 1961438"/>
              <a:gd name="connsiteY3" fmla="*/ 675532 h 846554"/>
              <a:gd name="connsiteX4" fmla="*/ 723481 w 1961438"/>
              <a:gd name="connsiteY4" fmla="*/ 225432 h 846554"/>
              <a:gd name="connsiteX5" fmla="*/ 884254 w 1961438"/>
              <a:gd name="connsiteY5" fmla="*/ 381 h 846554"/>
              <a:gd name="connsiteX6" fmla="*/ 1045028 w 1961438"/>
              <a:gd name="connsiteY6" fmla="*/ 273657 h 846554"/>
              <a:gd name="connsiteX7" fmla="*/ 1173647 w 1961438"/>
              <a:gd name="connsiteY7" fmla="*/ 643382 h 846554"/>
              <a:gd name="connsiteX8" fmla="*/ 1221879 w 1961438"/>
              <a:gd name="connsiteY8" fmla="*/ 177207 h 846554"/>
              <a:gd name="connsiteX9" fmla="*/ 1318343 w 1961438"/>
              <a:gd name="connsiteY9" fmla="*/ 788057 h 846554"/>
              <a:gd name="connsiteX10" fmla="*/ 1961438 w 1961438"/>
              <a:gd name="connsiteY10" fmla="*/ 820207 h 846554"/>
              <a:gd name="connsiteX0" fmla="*/ 0 w 2073980"/>
              <a:gd name="connsiteY0" fmla="*/ 771982 h 846554"/>
              <a:gd name="connsiteX1" fmla="*/ 562708 w 2073980"/>
              <a:gd name="connsiteY1" fmla="*/ 739832 h 846554"/>
              <a:gd name="connsiteX2" fmla="*/ 627017 w 2073980"/>
              <a:gd name="connsiteY2" fmla="*/ 241507 h 846554"/>
              <a:gd name="connsiteX3" fmla="*/ 707404 w 2073980"/>
              <a:gd name="connsiteY3" fmla="*/ 675532 h 846554"/>
              <a:gd name="connsiteX4" fmla="*/ 836023 w 2073980"/>
              <a:gd name="connsiteY4" fmla="*/ 225432 h 846554"/>
              <a:gd name="connsiteX5" fmla="*/ 996796 w 2073980"/>
              <a:gd name="connsiteY5" fmla="*/ 381 h 846554"/>
              <a:gd name="connsiteX6" fmla="*/ 1157570 w 2073980"/>
              <a:gd name="connsiteY6" fmla="*/ 273657 h 846554"/>
              <a:gd name="connsiteX7" fmla="*/ 1286189 w 2073980"/>
              <a:gd name="connsiteY7" fmla="*/ 643382 h 846554"/>
              <a:gd name="connsiteX8" fmla="*/ 1334421 w 2073980"/>
              <a:gd name="connsiteY8" fmla="*/ 177207 h 846554"/>
              <a:gd name="connsiteX9" fmla="*/ 1430885 w 2073980"/>
              <a:gd name="connsiteY9" fmla="*/ 788057 h 846554"/>
              <a:gd name="connsiteX10" fmla="*/ 2073980 w 2073980"/>
              <a:gd name="connsiteY10" fmla="*/ 820207 h 846554"/>
              <a:gd name="connsiteX0" fmla="*/ 0 w 2138289"/>
              <a:gd name="connsiteY0" fmla="*/ 820207 h 857207"/>
              <a:gd name="connsiteX1" fmla="*/ 627017 w 2138289"/>
              <a:gd name="connsiteY1" fmla="*/ 739832 h 857207"/>
              <a:gd name="connsiteX2" fmla="*/ 691326 w 2138289"/>
              <a:gd name="connsiteY2" fmla="*/ 241507 h 857207"/>
              <a:gd name="connsiteX3" fmla="*/ 771713 w 2138289"/>
              <a:gd name="connsiteY3" fmla="*/ 675532 h 857207"/>
              <a:gd name="connsiteX4" fmla="*/ 900332 w 2138289"/>
              <a:gd name="connsiteY4" fmla="*/ 225432 h 857207"/>
              <a:gd name="connsiteX5" fmla="*/ 1061105 w 2138289"/>
              <a:gd name="connsiteY5" fmla="*/ 381 h 857207"/>
              <a:gd name="connsiteX6" fmla="*/ 1221879 w 2138289"/>
              <a:gd name="connsiteY6" fmla="*/ 273657 h 857207"/>
              <a:gd name="connsiteX7" fmla="*/ 1350498 w 2138289"/>
              <a:gd name="connsiteY7" fmla="*/ 643382 h 857207"/>
              <a:gd name="connsiteX8" fmla="*/ 1398730 w 2138289"/>
              <a:gd name="connsiteY8" fmla="*/ 177207 h 857207"/>
              <a:gd name="connsiteX9" fmla="*/ 1495194 w 2138289"/>
              <a:gd name="connsiteY9" fmla="*/ 788057 h 857207"/>
              <a:gd name="connsiteX10" fmla="*/ 2138289 w 2138289"/>
              <a:gd name="connsiteY10" fmla="*/ 820207 h 857207"/>
              <a:gd name="connsiteX0" fmla="*/ 0 w 2138289"/>
              <a:gd name="connsiteY0" fmla="*/ 819858 h 856858"/>
              <a:gd name="connsiteX1" fmla="*/ 627017 w 2138289"/>
              <a:gd name="connsiteY1" fmla="*/ 739483 h 856858"/>
              <a:gd name="connsiteX2" fmla="*/ 691326 w 2138289"/>
              <a:gd name="connsiteY2" fmla="*/ 241158 h 856858"/>
              <a:gd name="connsiteX3" fmla="*/ 771713 w 2138289"/>
              <a:gd name="connsiteY3" fmla="*/ 675183 h 856858"/>
              <a:gd name="connsiteX4" fmla="*/ 900332 w 2138289"/>
              <a:gd name="connsiteY4" fmla="*/ 289383 h 856858"/>
              <a:gd name="connsiteX5" fmla="*/ 1061105 w 2138289"/>
              <a:gd name="connsiteY5" fmla="*/ 32 h 856858"/>
              <a:gd name="connsiteX6" fmla="*/ 1221879 w 2138289"/>
              <a:gd name="connsiteY6" fmla="*/ 273308 h 856858"/>
              <a:gd name="connsiteX7" fmla="*/ 1350498 w 2138289"/>
              <a:gd name="connsiteY7" fmla="*/ 643033 h 856858"/>
              <a:gd name="connsiteX8" fmla="*/ 1398730 w 2138289"/>
              <a:gd name="connsiteY8" fmla="*/ 176858 h 856858"/>
              <a:gd name="connsiteX9" fmla="*/ 1495194 w 2138289"/>
              <a:gd name="connsiteY9" fmla="*/ 787708 h 856858"/>
              <a:gd name="connsiteX10" fmla="*/ 2138289 w 2138289"/>
              <a:gd name="connsiteY10" fmla="*/ 819858 h 856858"/>
              <a:gd name="connsiteX0" fmla="*/ 0 w 2154366"/>
              <a:gd name="connsiteY0" fmla="*/ 819858 h 874205"/>
              <a:gd name="connsiteX1" fmla="*/ 627017 w 2154366"/>
              <a:gd name="connsiteY1" fmla="*/ 739483 h 874205"/>
              <a:gd name="connsiteX2" fmla="*/ 691326 w 2154366"/>
              <a:gd name="connsiteY2" fmla="*/ 241158 h 874205"/>
              <a:gd name="connsiteX3" fmla="*/ 771713 w 2154366"/>
              <a:gd name="connsiteY3" fmla="*/ 675183 h 874205"/>
              <a:gd name="connsiteX4" fmla="*/ 900332 w 2154366"/>
              <a:gd name="connsiteY4" fmla="*/ 289383 h 874205"/>
              <a:gd name="connsiteX5" fmla="*/ 1061105 w 2154366"/>
              <a:gd name="connsiteY5" fmla="*/ 32 h 874205"/>
              <a:gd name="connsiteX6" fmla="*/ 1221879 w 2154366"/>
              <a:gd name="connsiteY6" fmla="*/ 273308 h 874205"/>
              <a:gd name="connsiteX7" fmla="*/ 1350498 w 2154366"/>
              <a:gd name="connsiteY7" fmla="*/ 643033 h 874205"/>
              <a:gd name="connsiteX8" fmla="*/ 1398730 w 2154366"/>
              <a:gd name="connsiteY8" fmla="*/ 176858 h 874205"/>
              <a:gd name="connsiteX9" fmla="*/ 1495194 w 2154366"/>
              <a:gd name="connsiteY9" fmla="*/ 787708 h 874205"/>
              <a:gd name="connsiteX10" fmla="*/ 2154366 w 2154366"/>
              <a:gd name="connsiteY10" fmla="*/ 868083 h 874205"/>
              <a:gd name="connsiteX0" fmla="*/ 0 w 2138289"/>
              <a:gd name="connsiteY0" fmla="*/ 852008 h 883354"/>
              <a:gd name="connsiteX1" fmla="*/ 610940 w 2138289"/>
              <a:gd name="connsiteY1" fmla="*/ 739483 h 883354"/>
              <a:gd name="connsiteX2" fmla="*/ 675249 w 2138289"/>
              <a:gd name="connsiteY2" fmla="*/ 241158 h 883354"/>
              <a:gd name="connsiteX3" fmla="*/ 755636 w 2138289"/>
              <a:gd name="connsiteY3" fmla="*/ 675183 h 883354"/>
              <a:gd name="connsiteX4" fmla="*/ 884255 w 2138289"/>
              <a:gd name="connsiteY4" fmla="*/ 289383 h 883354"/>
              <a:gd name="connsiteX5" fmla="*/ 1045028 w 2138289"/>
              <a:gd name="connsiteY5" fmla="*/ 32 h 883354"/>
              <a:gd name="connsiteX6" fmla="*/ 1205802 w 2138289"/>
              <a:gd name="connsiteY6" fmla="*/ 273308 h 883354"/>
              <a:gd name="connsiteX7" fmla="*/ 1334421 w 2138289"/>
              <a:gd name="connsiteY7" fmla="*/ 643033 h 883354"/>
              <a:gd name="connsiteX8" fmla="*/ 1382653 w 2138289"/>
              <a:gd name="connsiteY8" fmla="*/ 176858 h 883354"/>
              <a:gd name="connsiteX9" fmla="*/ 1479117 w 2138289"/>
              <a:gd name="connsiteY9" fmla="*/ 787708 h 883354"/>
              <a:gd name="connsiteX10" fmla="*/ 2138289 w 2138289"/>
              <a:gd name="connsiteY10" fmla="*/ 868083 h 883354"/>
              <a:gd name="connsiteX0" fmla="*/ 0 w 2138289"/>
              <a:gd name="connsiteY0" fmla="*/ 852008 h 890133"/>
              <a:gd name="connsiteX1" fmla="*/ 627017 w 2138289"/>
              <a:gd name="connsiteY1" fmla="*/ 771633 h 890133"/>
              <a:gd name="connsiteX2" fmla="*/ 675249 w 2138289"/>
              <a:gd name="connsiteY2" fmla="*/ 241158 h 890133"/>
              <a:gd name="connsiteX3" fmla="*/ 755636 w 2138289"/>
              <a:gd name="connsiteY3" fmla="*/ 675183 h 890133"/>
              <a:gd name="connsiteX4" fmla="*/ 884255 w 2138289"/>
              <a:gd name="connsiteY4" fmla="*/ 289383 h 890133"/>
              <a:gd name="connsiteX5" fmla="*/ 1045028 w 2138289"/>
              <a:gd name="connsiteY5" fmla="*/ 32 h 890133"/>
              <a:gd name="connsiteX6" fmla="*/ 1205802 w 2138289"/>
              <a:gd name="connsiteY6" fmla="*/ 273308 h 890133"/>
              <a:gd name="connsiteX7" fmla="*/ 1334421 w 2138289"/>
              <a:gd name="connsiteY7" fmla="*/ 643033 h 890133"/>
              <a:gd name="connsiteX8" fmla="*/ 1382653 w 2138289"/>
              <a:gd name="connsiteY8" fmla="*/ 176858 h 890133"/>
              <a:gd name="connsiteX9" fmla="*/ 1479117 w 2138289"/>
              <a:gd name="connsiteY9" fmla="*/ 787708 h 890133"/>
              <a:gd name="connsiteX10" fmla="*/ 2138289 w 2138289"/>
              <a:gd name="connsiteY10" fmla="*/ 868083 h 890133"/>
              <a:gd name="connsiteX0" fmla="*/ 0 w 2138289"/>
              <a:gd name="connsiteY0" fmla="*/ 852008 h 890133"/>
              <a:gd name="connsiteX1" fmla="*/ 562708 w 2138289"/>
              <a:gd name="connsiteY1" fmla="*/ 771633 h 890133"/>
              <a:gd name="connsiteX2" fmla="*/ 675249 w 2138289"/>
              <a:gd name="connsiteY2" fmla="*/ 241158 h 890133"/>
              <a:gd name="connsiteX3" fmla="*/ 755636 w 2138289"/>
              <a:gd name="connsiteY3" fmla="*/ 675183 h 890133"/>
              <a:gd name="connsiteX4" fmla="*/ 884255 w 2138289"/>
              <a:gd name="connsiteY4" fmla="*/ 289383 h 890133"/>
              <a:gd name="connsiteX5" fmla="*/ 1045028 w 2138289"/>
              <a:gd name="connsiteY5" fmla="*/ 32 h 890133"/>
              <a:gd name="connsiteX6" fmla="*/ 1205802 w 2138289"/>
              <a:gd name="connsiteY6" fmla="*/ 273308 h 890133"/>
              <a:gd name="connsiteX7" fmla="*/ 1334421 w 2138289"/>
              <a:gd name="connsiteY7" fmla="*/ 643033 h 890133"/>
              <a:gd name="connsiteX8" fmla="*/ 1382653 w 2138289"/>
              <a:gd name="connsiteY8" fmla="*/ 176858 h 890133"/>
              <a:gd name="connsiteX9" fmla="*/ 1479117 w 2138289"/>
              <a:gd name="connsiteY9" fmla="*/ 787708 h 890133"/>
              <a:gd name="connsiteX10" fmla="*/ 2138289 w 2138289"/>
              <a:gd name="connsiteY10" fmla="*/ 868083 h 890133"/>
              <a:gd name="connsiteX0" fmla="*/ 0 w 2138289"/>
              <a:gd name="connsiteY0" fmla="*/ 852008 h 890133"/>
              <a:gd name="connsiteX1" fmla="*/ 562708 w 2138289"/>
              <a:gd name="connsiteY1" fmla="*/ 771633 h 890133"/>
              <a:gd name="connsiteX2" fmla="*/ 675249 w 2138289"/>
              <a:gd name="connsiteY2" fmla="*/ 241158 h 890133"/>
              <a:gd name="connsiteX3" fmla="*/ 755636 w 2138289"/>
              <a:gd name="connsiteY3" fmla="*/ 675183 h 890133"/>
              <a:gd name="connsiteX4" fmla="*/ 884255 w 2138289"/>
              <a:gd name="connsiteY4" fmla="*/ 289383 h 890133"/>
              <a:gd name="connsiteX5" fmla="*/ 1045028 w 2138289"/>
              <a:gd name="connsiteY5" fmla="*/ 32 h 890133"/>
              <a:gd name="connsiteX6" fmla="*/ 1205802 w 2138289"/>
              <a:gd name="connsiteY6" fmla="*/ 273308 h 890133"/>
              <a:gd name="connsiteX7" fmla="*/ 1334421 w 2138289"/>
              <a:gd name="connsiteY7" fmla="*/ 643033 h 890133"/>
              <a:gd name="connsiteX8" fmla="*/ 1382653 w 2138289"/>
              <a:gd name="connsiteY8" fmla="*/ 257233 h 890133"/>
              <a:gd name="connsiteX9" fmla="*/ 1479117 w 2138289"/>
              <a:gd name="connsiteY9" fmla="*/ 787708 h 890133"/>
              <a:gd name="connsiteX10" fmla="*/ 2138289 w 2138289"/>
              <a:gd name="connsiteY10" fmla="*/ 868083 h 890133"/>
              <a:gd name="connsiteX0" fmla="*/ 0 w 2138289"/>
              <a:gd name="connsiteY0" fmla="*/ 852008 h 890133"/>
              <a:gd name="connsiteX1" fmla="*/ 562708 w 2138289"/>
              <a:gd name="connsiteY1" fmla="*/ 771633 h 890133"/>
              <a:gd name="connsiteX2" fmla="*/ 675249 w 2138289"/>
              <a:gd name="connsiteY2" fmla="*/ 241158 h 890133"/>
              <a:gd name="connsiteX3" fmla="*/ 755636 w 2138289"/>
              <a:gd name="connsiteY3" fmla="*/ 675183 h 890133"/>
              <a:gd name="connsiteX4" fmla="*/ 884255 w 2138289"/>
              <a:gd name="connsiteY4" fmla="*/ 289383 h 890133"/>
              <a:gd name="connsiteX5" fmla="*/ 996796 w 2138289"/>
              <a:gd name="connsiteY5" fmla="*/ 32 h 890133"/>
              <a:gd name="connsiteX6" fmla="*/ 1205802 w 2138289"/>
              <a:gd name="connsiteY6" fmla="*/ 273308 h 890133"/>
              <a:gd name="connsiteX7" fmla="*/ 1334421 w 2138289"/>
              <a:gd name="connsiteY7" fmla="*/ 643033 h 890133"/>
              <a:gd name="connsiteX8" fmla="*/ 1382653 w 2138289"/>
              <a:gd name="connsiteY8" fmla="*/ 257233 h 890133"/>
              <a:gd name="connsiteX9" fmla="*/ 1479117 w 2138289"/>
              <a:gd name="connsiteY9" fmla="*/ 787708 h 890133"/>
              <a:gd name="connsiteX10" fmla="*/ 2138289 w 2138289"/>
              <a:gd name="connsiteY10" fmla="*/ 868083 h 890133"/>
              <a:gd name="connsiteX0" fmla="*/ 0 w 2138289"/>
              <a:gd name="connsiteY0" fmla="*/ 1093115 h 1131240"/>
              <a:gd name="connsiteX1" fmla="*/ 562708 w 2138289"/>
              <a:gd name="connsiteY1" fmla="*/ 1012740 h 1131240"/>
              <a:gd name="connsiteX2" fmla="*/ 675249 w 2138289"/>
              <a:gd name="connsiteY2" fmla="*/ 482265 h 1131240"/>
              <a:gd name="connsiteX3" fmla="*/ 755636 w 2138289"/>
              <a:gd name="connsiteY3" fmla="*/ 916290 h 1131240"/>
              <a:gd name="connsiteX4" fmla="*/ 884255 w 2138289"/>
              <a:gd name="connsiteY4" fmla="*/ 530490 h 1131240"/>
              <a:gd name="connsiteX5" fmla="*/ 1045028 w 2138289"/>
              <a:gd name="connsiteY5" fmla="*/ 14 h 1131240"/>
              <a:gd name="connsiteX6" fmla="*/ 1205802 w 2138289"/>
              <a:gd name="connsiteY6" fmla="*/ 514415 h 1131240"/>
              <a:gd name="connsiteX7" fmla="*/ 1334421 w 2138289"/>
              <a:gd name="connsiteY7" fmla="*/ 884140 h 1131240"/>
              <a:gd name="connsiteX8" fmla="*/ 1382653 w 2138289"/>
              <a:gd name="connsiteY8" fmla="*/ 498340 h 1131240"/>
              <a:gd name="connsiteX9" fmla="*/ 1479117 w 2138289"/>
              <a:gd name="connsiteY9" fmla="*/ 1028815 h 1131240"/>
              <a:gd name="connsiteX10" fmla="*/ 2138289 w 2138289"/>
              <a:gd name="connsiteY10" fmla="*/ 1109190 h 113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38289" h="1131240">
                <a:moveTo>
                  <a:pt x="0" y="1093115"/>
                </a:moveTo>
                <a:cubicBezTo>
                  <a:pt x="182210" y="1174829"/>
                  <a:pt x="450167" y="1114548"/>
                  <a:pt x="562708" y="1012740"/>
                </a:cubicBezTo>
                <a:cubicBezTo>
                  <a:pt x="675250" y="910932"/>
                  <a:pt x="643094" y="498340"/>
                  <a:pt x="675249" y="482265"/>
                </a:cubicBezTo>
                <a:cubicBezTo>
                  <a:pt x="707404" y="466190"/>
                  <a:pt x="720802" y="908253"/>
                  <a:pt x="755636" y="916290"/>
                </a:cubicBezTo>
                <a:cubicBezTo>
                  <a:pt x="790470" y="924327"/>
                  <a:pt x="836023" y="683203"/>
                  <a:pt x="884255" y="530490"/>
                </a:cubicBezTo>
                <a:cubicBezTo>
                  <a:pt x="932487" y="377777"/>
                  <a:pt x="991437" y="2693"/>
                  <a:pt x="1045028" y="14"/>
                </a:cubicBezTo>
                <a:cubicBezTo>
                  <a:pt x="1098619" y="-2665"/>
                  <a:pt x="1157570" y="367061"/>
                  <a:pt x="1205802" y="514415"/>
                </a:cubicBezTo>
                <a:cubicBezTo>
                  <a:pt x="1254034" y="661769"/>
                  <a:pt x="1304946" y="886819"/>
                  <a:pt x="1334421" y="884140"/>
                </a:cubicBezTo>
                <a:cubicBezTo>
                  <a:pt x="1363896" y="881461"/>
                  <a:pt x="1358537" y="474228"/>
                  <a:pt x="1382653" y="498340"/>
                </a:cubicBezTo>
                <a:cubicBezTo>
                  <a:pt x="1406769" y="522452"/>
                  <a:pt x="1353178" y="927007"/>
                  <a:pt x="1479117" y="1028815"/>
                </a:cubicBezTo>
                <a:cubicBezTo>
                  <a:pt x="1605056" y="1130623"/>
                  <a:pt x="2124891" y="1111869"/>
                  <a:pt x="2138289" y="1109190"/>
                </a:cubicBezTo>
              </a:path>
            </a:pathLst>
          </a:custGeom>
          <a:ln>
            <a:solidFill>
              <a:srgbClr val="FF0000">
                <a:alpha val="66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3212976"/>
            <a:ext cx="836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•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•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•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139952" y="3240000"/>
            <a:ext cx="836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•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•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•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4577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2" grpId="0" animBg="1"/>
      <p:bldP spid="14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線コネクタ 15"/>
          <p:cNvCxnSpPr/>
          <p:nvPr/>
        </p:nvCxnSpPr>
        <p:spPr>
          <a:xfrm>
            <a:off x="214282" y="908720"/>
            <a:ext cx="850112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図 1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93528"/>
            <a:ext cx="1656184" cy="411536"/>
          </a:xfrm>
          <a:prstGeom prst="rect">
            <a:avLst/>
          </a:prstGeom>
        </p:spPr>
      </p:pic>
      <p:pic>
        <p:nvPicPr>
          <p:cNvPr id="18" name="図 1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098616"/>
            <a:ext cx="1440160" cy="422904"/>
          </a:xfrm>
          <a:prstGeom prst="rect">
            <a:avLst/>
          </a:prstGeom>
        </p:spPr>
      </p:pic>
      <p:pic>
        <p:nvPicPr>
          <p:cNvPr id="19" name="図 1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301208"/>
            <a:ext cx="2376264" cy="432048"/>
          </a:xfrm>
          <a:prstGeom prst="rect">
            <a:avLst/>
          </a:prstGeom>
        </p:spPr>
      </p:pic>
      <p:pic>
        <p:nvPicPr>
          <p:cNvPr id="20" name="図 1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093296"/>
            <a:ext cx="2267744" cy="412317"/>
          </a:xfrm>
          <a:prstGeom prst="rect">
            <a:avLst/>
          </a:prstGeom>
        </p:spPr>
      </p:pic>
      <p:pic>
        <p:nvPicPr>
          <p:cNvPr id="21" name="図 2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212976"/>
            <a:ext cx="3456384" cy="617420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179512" y="3098616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HGP明朝E"/>
                <a:ea typeface="HGP明朝E"/>
                <a:cs typeface="HGP明朝E"/>
              </a:rPr>
              <a:t>♦</a:t>
            </a:r>
            <a:endParaRPr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789131" y="4623519"/>
            <a:ext cx="2342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Super-diffusion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4" name="右矢印 23"/>
          <p:cNvSpPr/>
          <p:nvPr/>
        </p:nvSpPr>
        <p:spPr>
          <a:xfrm>
            <a:off x="251520" y="5733256"/>
            <a:ext cx="648072" cy="360040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図形グループ 28"/>
          <p:cNvGrpSpPr/>
          <p:nvPr/>
        </p:nvGrpSpPr>
        <p:grpSpPr>
          <a:xfrm>
            <a:off x="0" y="-171400"/>
            <a:ext cx="9180512" cy="3456384"/>
            <a:chOff x="899592" y="2762929"/>
            <a:chExt cx="9180512" cy="3456384"/>
          </a:xfrm>
        </p:grpSpPr>
        <p:cxnSp>
          <p:nvCxnSpPr>
            <p:cNvPr id="30" name="直線コネクタ 29"/>
            <p:cNvCxnSpPr/>
            <p:nvPr/>
          </p:nvCxnSpPr>
          <p:spPr>
            <a:xfrm flipV="1">
              <a:off x="899592" y="4995177"/>
              <a:ext cx="9180512" cy="18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/>
            <p:cNvCxnSpPr>
              <a:stCxn id="34" idx="6"/>
            </p:cNvCxnSpPr>
            <p:nvPr/>
          </p:nvCxnSpPr>
          <p:spPr>
            <a:xfrm>
              <a:off x="3635896" y="4869160"/>
              <a:ext cx="1800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/>
            <p:cNvCxnSpPr/>
            <p:nvPr/>
          </p:nvCxnSpPr>
          <p:spPr>
            <a:xfrm flipH="1">
              <a:off x="2051720" y="4725144"/>
              <a:ext cx="3384376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矢印コネクタ 32"/>
            <p:cNvCxnSpPr/>
            <p:nvPr/>
          </p:nvCxnSpPr>
          <p:spPr>
            <a:xfrm flipV="1">
              <a:off x="2051720" y="4824321"/>
              <a:ext cx="504056" cy="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円/楕円 33"/>
            <p:cNvSpPr/>
            <p:nvPr/>
          </p:nvSpPr>
          <p:spPr>
            <a:xfrm>
              <a:off x="3347864" y="4725144"/>
              <a:ext cx="288032" cy="2880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5" name="図 34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6270" y="2762929"/>
              <a:ext cx="175650" cy="3456384"/>
            </a:xfrm>
            <a:prstGeom prst="rect">
              <a:avLst/>
            </a:prstGeom>
            <a:scene3d>
              <a:camera prst="orthographicFront">
                <a:rot lat="0" lon="0" rev="16194000"/>
              </a:camera>
              <a:lightRig rig="threePt" dir="t"/>
            </a:scene3d>
          </p:spPr>
        </p:pic>
        <p:pic>
          <p:nvPicPr>
            <p:cNvPr id="36" name="図 35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896" y="3932152"/>
              <a:ext cx="304804" cy="270937"/>
            </a:xfrm>
            <a:prstGeom prst="rect">
              <a:avLst/>
            </a:prstGeom>
          </p:spPr>
        </p:pic>
        <p:sp>
          <p:nvSpPr>
            <p:cNvPr id="37" name="正方形/長方形 36"/>
            <p:cNvSpPr/>
            <p:nvPr/>
          </p:nvSpPr>
          <p:spPr>
            <a:xfrm>
              <a:off x="4060581" y="3905765"/>
              <a:ext cx="16544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latin typeface="HGP明朝E"/>
                  <a:ea typeface="HGP明朝E"/>
                  <a:cs typeface="HGP明朝E"/>
                </a:rPr>
                <a:t>: time of flight</a:t>
              </a:r>
              <a:endParaRPr lang="en-US" altLang="ja-JP" dirty="0">
                <a:latin typeface="HGP明朝E"/>
                <a:ea typeface="HGP明朝E"/>
                <a:cs typeface="HGP明朝E"/>
              </a:endParaRPr>
            </a:p>
          </p:txBody>
        </p:sp>
      </p:grpSp>
      <p:cxnSp>
        <p:nvCxnSpPr>
          <p:cNvPr id="38" name="直線矢印コネクタ 37"/>
          <p:cNvCxnSpPr/>
          <p:nvPr/>
        </p:nvCxnSpPr>
        <p:spPr>
          <a:xfrm flipH="1">
            <a:off x="323528" y="1988840"/>
            <a:ext cx="129614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図 38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980728"/>
            <a:ext cx="648072" cy="368903"/>
          </a:xfrm>
          <a:prstGeom prst="rect">
            <a:avLst/>
          </a:prstGeom>
        </p:spPr>
      </p:pic>
      <p:sp>
        <p:nvSpPr>
          <p:cNvPr id="40" name="テキスト ボックス 39"/>
          <p:cNvSpPr txBox="1"/>
          <p:nvPr/>
        </p:nvSpPr>
        <p:spPr>
          <a:xfrm>
            <a:off x="4932040" y="980728"/>
            <a:ext cx="166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HGP明朝E"/>
                <a:ea typeface="HGP明朝E"/>
                <a:cs typeface="HGP明朝E"/>
              </a:rPr>
              <a:t>←</a:t>
            </a:r>
            <a:r>
              <a:rPr lang="ja-JP" altLang="en-US" dirty="0" smtClean="0">
                <a:latin typeface="HGP明朝E"/>
                <a:ea typeface="HGP明朝E"/>
                <a:cs typeface="HGP明朝E"/>
              </a:rPr>
              <a:t>　</a:t>
            </a:r>
            <a:r>
              <a:rPr lang="en-US" altLang="ja-JP" dirty="0" smtClean="0">
                <a:latin typeface="HGP明朝E"/>
                <a:ea typeface="HGP明朝E"/>
                <a:cs typeface="HGP明朝E"/>
              </a:rPr>
              <a:t>probability</a:t>
            </a:r>
            <a:endParaRPr kumimoji="1" lang="ja-JP" altLang="en-US" dirty="0">
              <a:latin typeface="HGP明朝E"/>
              <a:ea typeface="HGP明朝E"/>
              <a:cs typeface="HGP明朝E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23528" y="-27384"/>
            <a:ext cx="8604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HGP明朝E"/>
                <a:ea typeface="HGP明朝E"/>
                <a:cs typeface="HGP明朝E"/>
              </a:rPr>
              <a:t>　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Diffusion </a:t>
            </a:r>
            <a:r>
              <a:rPr lang="en-US" altLang="ja-JP" sz="28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described by   </a:t>
            </a:r>
          </a:p>
          <a:p>
            <a:r>
              <a:rPr lang="en-US" altLang="ja-JP" sz="28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      Levy walk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 reproduces anomalous heat diffusion</a:t>
            </a:r>
          </a:p>
        </p:txBody>
      </p:sp>
    </p:spTree>
    <p:extLst>
      <p:ext uri="{BB962C8B-B14F-4D97-AF65-F5344CB8AC3E}">
        <p14:creationId xmlns:p14="http://schemas.microsoft.com/office/powerpoint/2010/main" val="1599755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94" y="2979569"/>
            <a:ext cx="5440070" cy="3617783"/>
          </a:xfrm>
          <a:prstGeom prst="rect">
            <a:avLst/>
          </a:prstGeom>
        </p:spPr>
      </p:pic>
      <p:cxnSp>
        <p:nvCxnSpPr>
          <p:cNvPr id="4" name="直線コネクタ 3"/>
          <p:cNvCxnSpPr/>
          <p:nvPr/>
        </p:nvCxnSpPr>
        <p:spPr>
          <a:xfrm>
            <a:off x="0" y="2052464"/>
            <a:ext cx="9144000" cy="8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円/楕円 4"/>
          <p:cNvSpPr>
            <a:spLocks noChangeAspect="1"/>
          </p:cNvSpPr>
          <p:nvPr/>
        </p:nvSpPr>
        <p:spPr>
          <a:xfrm>
            <a:off x="4067951" y="1908448"/>
            <a:ext cx="86410" cy="86410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>
            <a:spLocks noChangeAspect="1"/>
          </p:cNvSpPr>
          <p:nvPr/>
        </p:nvSpPr>
        <p:spPr>
          <a:xfrm>
            <a:off x="4269566" y="1916839"/>
            <a:ext cx="86410" cy="864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>
            <a:spLocks noChangeAspect="1"/>
          </p:cNvSpPr>
          <p:nvPr/>
        </p:nvSpPr>
        <p:spPr>
          <a:xfrm>
            <a:off x="4197558" y="1908448"/>
            <a:ext cx="86410" cy="8641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>
            <a:spLocks noChangeAspect="1"/>
          </p:cNvSpPr>
          <p:nvPr/>
        </p:nvSpPr>
        <p:spPr>
          <a:xfrm>
            <a:off x="4355976" y="1908448"/>
            <a:ext cx="86410" cy="86410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>
            <a:spLocks noChangeAspect="1"/>
          </p:cNvSpPr>
          <p:nvPr/>
        </p:nvSpPr>
        <p:spPr>
          <a:xfrm>
            <a:off x="4139952" y="1908448"/>
            <a:ext cx="86410" cy="86410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>
            <a:spLocks noChangeAspect="1"/>
          </p:cNvSpPr>
          <p:nvPr/>
        </p:nvSpPr>
        <p:spPr>
          <a:xfrm>
            <a:off x="4292352" y="1908448"/>
            <a:ext cx="86410" cy="86410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/>
          <p:cNvSpPr/>
          <p:nvPr/>
        </p:nvSpPr>
        <p:spPr>
          <a:xfrm>
            <a:off x="3995936" y="738640"/>
            <a:ext cx="534688" cy="1169808"/>
          </a:xfrm>
          <a:custGeom>
            <a:avLst/>
            <a:gdLst>
              <a:gd name="connsiteX0" fmla="*/ 0 w 534688"/>
              <a:gd name="connsiteY0" fmla="*/ 1169808 h 1169808"/>
              <a:gd name="connsiteX1" fmla="*/ 150381 w 534688"/>
              <a:gd name="connsiteY1" fmla="*/ 869000 h 1169808"/>
              <a:gd name="connsiteX2" fmla="*/ 284053 w 534688"/>
              <a:gd name="connsiteY2" fmla="*/ 0 h 1169808"/>
              <a:gd name="connsiteX3" fmla="*/ 367598 w 534688"/>
              <a:gd name="connsiteY3" fmla="*/ 869000 h 1169808"/>
              <a:gd name="connsiteX4" fmla="*/ 534688 w 534688"/>
              <a:gd name="connsiteY4" fmla="*/ 1169808 h 1169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688" h="1169808">
                <a:moveTo>
                  <a:pt x="0" y="1169808"/>
                </a:moveTo>
                <a:cubicBezTo>
                  <a:pt x="51519" y="1116888"/>
                  <a:pt x="103039" y="1063968"/>
                  <a:pt x="150381" y="869000"/>
                </a:cubicBezTo>
                <a:cubicBezTo>
                  <a:pt x="197723" y="674032"/>
                  <a:pt x="247850" y="0"/>
                  <a:pt x="284053" y="0"/>
                </a:cubicBezTo>
                <a:cubicBezTo>
                  <a:pt x="320256" y="0"/>
                  <a:pt x="325826" y="674032"/>
                  <a:pt x="367598" y="869000"/>
                </a:cubicBezTo>
                <a:cubicBezTo>
                  <a:pt x="409370" y="1063968"/>
                  <a:pt x="534688" y="1169808"/>
                  <a:pt x="534688" y="1169808"/>
                </a:cubicBezTo>
              </a:path>
            </a:pathLst>
          </a:custGeom>
          <a:noFill/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4355976" y="219648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4283968" y="2268488"/>
            <a:ext cx="576064" cy="8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H="1">
            <a:off x="4139952" y="2124472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4139952" y="2196480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H="1">
            <a:off x="3923928" y="226848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/>
          <p:cNvSpPr/>
          <p:nvPr/>
        </p:nvSpPr>
        <p:spPr>
          <a:xfrm>
            <a:off x="2195736" y="116632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Demonstration of Levy walk diffusion</a:t>
            </a:r>
            <a:endParaRPr lang="en-US" altLang="ja-JP" sz="2400" dirty="0">
              <a:solidFill>
                <a:srgbClr val="FF0000"/>
              </a:solidFill>
              <a:latin typeface="HGP明朝E"/>
              <a:ea typeface="HGP明朝E"/>
              <a:cs typeface="HGP明朝E"/>
            </a:endParaRPr>
          </a:p>
        </p:txBody>
      </p:sp>
    </p:spTree>
    <p:extLst>
      <p:ext uri="{BB962C8B-B14F-4D97-AF65-F5344CB8AC3E}">
        <p14:creationId xmlns:p14="http://schemas.microsoft.com/office/powerpoint/2010/main" val="155606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51520" y="231031"/>
            <a:ext cx="8748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Heat transport is universally anomalous in low-dimensions </a:t>
            </a:r>
            <a:endParaRPr lang="en-US" altLang="ja-JP" sz="2400" dirty="0">
              <a:solidFill>
                <a:srgbClr val="FF0000"/>
              </a:solidFill>
              <a:latin typeface="HGP明朝E"/>
              <a:ea typeface="HGP明朝E"/>
              <a:cs typeface="HGP明朝E"/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214282" y="907132"/>
            <a:ext cx="850112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323528" y="1196752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HGP明朝E"/>
                <a:ea typeface="HGP明朝E"/>
                <a:cs typeface="HGP明朝E"/>
              </a:rPr>
              <a:t>♦</a:t>
            </a:r>
            <a:r>
              <a:rPr kumimoji="1" lang="ja-JP" altLang="en-US" sz="2000" dirty="0" smtClean="0">
                <a:latin typeface="HGP明朝E"/>
                <a:ea typeface="HGP明朝E"/>
                <a:cs typeface="HGP明朝E"/>
              </a:rPr>
              <a:t>　</a:t>
            </a:r>
            <a:r>
              <a:rPr kumimoji="1" lang="en-US" altLang="ja-JP" sz="2000" dirty="0" smtClean="0">
                <a:latin typeface="HGP明朝E"/>
                <a:ea typeface="HGP明朝E"/>
                <a:cs typeface="HGP明朝E"/>
              </a:rPr>
              <a:t>Important properties</a:t>
            </a:r>
            <a:endParaRPr lang="en-US" altLang="ja-JP" sz="2000" dirty="0">
              <a:latin typeface="HGP明朝E"/>
              <a:ea typeface="HGP明朝E"/>
              <a:cs typeface="HGP明朝E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3568" y="1988840"/>
            <a:ext cx="386806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HGP明朝E"/>
                <a:ea typeface="HGP明朝E"/>
                <a:cs typeface="HGP明朝E"/>
              </a:rPr>
              <a:t>１：</a:t>
            </a:r>
            <a:r>
              <a:rPr lang="ja-JP" altLang="en-US" dirty="0">
                <a:latin typeface="HGP明朝E"/>
                <a:ea typeface="HGP明朝E"/>
                <a:cs typeface="HGP明朝E"/>
              </a:rPr>
              <a:t>　</a:t>
            </a:r>
            <a:r>
              <a:rPr lang="en-US" altLang="ja-JP" dirty="0" smtClean="0">
                <a:latin typeface="HGP明朝E"/>
                <a:ea typeface="HGP明朝E"/>
                <a:cs typeface="HGP明朝E"/>
              </a:rPr>
              <a:t>Divergent conductivity</a:t>
            </a:r>
          </a:p>
          <a:p>
            <a:endParaRPr lang="en-US" altLang="ja-JP" dirty="0" smtClean="0">
              <a:latin typeface="HGP明朝E"/>
              <a:ea typeface="HGP明朝E"/>
              <a:cs typeface="HGP明朝E"/>
            </a:endParaRPr>
          </a:p>
          <a:p>
            <a:endParaRPr lang="en-US" altLang="ja-JP" dirty="0" smtClean="0">
              <a:latin typeface="HGP明朝E"/>
              <a:ea typeface="HGP明朝E"/>
              <a:cs typeface="HGP明朝E"/>
            </a:endParaRPr>
          </a:p>
          <a:p>
            <a:endParaRPr lang="en-US" altLang="ja-JP" dirty="0" smtClean="0">
              <a:latin typeface="HGP明朝E"/>
              <a:ea typeface="HGP明朝E"/>
              <a:cs typeface="HGP明朝E"/>
            </a:endParaRPr>
          </a:p>
          <a:p>
            <a:endParaRPr lang="en-US" altLang="ja-JP" dirty="0" smtClean="0">
              <a:latin typeface="HGP明朝E"/>
              <a:ea typeface="HGP明朝E"/>
              <a:cs typeface="HGP明朝E"/>
            </a:endParaRPr>
          </a:p>
          <a:p>
            <a:endParaRPr lang="en-US" altLang="ja-JP" dirty="0">
              <a:latin typeface="HGP明朝E"/>
              <a:ea typeface="HGP明朝E"/>
              <a:cs typeface="HGP明朝E"/>
            </a:endParaRPr>
          </a:p>
          <a:p>
            <a:r>
              <a:rPr lang="ja-JP" altLang="en-US" dirty="0" smtClean="0">
                <a:latin typeface="HGP明朝E"/>
                <a:ea typeface="HGP明朝E"/>
                <a:cs typeface="HGP明朝E"/>
              </a:rPr>
              <a:t>２：　</a:t>
            </a:r>
            <a:r>
              <a:rPr lang="en-US" altLang="ja-JP" dirty="0" smtClean="0">
                <a:latin typeface="HGP明朝E"/>
                <a:ea typeface="HGP明朝E"/>
                <a:cs typeface="HGP明朝E"/>
              </a:rPr>
              <a:t>Temperature profile is nonlinear</a:t>
            </a:r>
          </a:p>
          <a:p>
            <a:endParaRPr lang="en-US" altLang="ja-JP" dirty="0" smtClean="0">
              <a:latin typeface="HGP明朝E"/>
              <a:ea typeface="HGP明朝E"/>
              <a:cs typeface="HGP明朝E"/>
            </a:endParaRPr>
          </a:p>
          <a:p>
            <a:endParaRPr lang="en-US" altLang="ja-JP" dirty="0" smtClean="0">
              <a:latin typeface="HGP明朝E"/>
              <a:ea typeface="HGP明朝E"/>
              <a:cs typeface="HGP明朝E"/>
            </a:endParaRPr>
          </a:p>
          <a:p>
            <a:endParaRPr lang="en-US" altLang="ja-JP" dirty="0">
              <a:latin typeface="HGP明朝E"/>
              <a:ea typeface="HGP明朝E"/>
              <a:cs typeface="HGP明朝E"/>
            </a:endParaRPr>
          </a:p>
          <a:p>
            <a:endParaRPr lang="en-US" altLang="ja-JP" dirty="0" smtClean="0">
              <a:latin typeface="HGP明朝E"/>
              <a:ea typeface="HGP明朝E"/>
              <a:cs typeface="HGP明朝E"/>
            </a:endParaRPr>
          </a:p>
          <a:p>
            <a:endParaRPr lang="en-US" altLang="ja-JP" dirty="0">
              <a:latin typeface="HGP明朝E"/>
              <a:ea typeface="HGP明朝E"/>
              <a:cs typeface="HGP明朝E"/>
            </a:endParaRPr>
          </a:p>
          <a:p>
            <a:r>
              <a:rPr lang="ja-JP" altLang="en-US" dirty="0" smtClean="0">
                <a:latin typeface="HGP明朝E"/>
                <a:ea typeface="HGP明朝E"/>
                <a:cs typeface="HGP明朝E"/>
              </a:rPr>
              <a:t>３：　</a:t>
            </a:r>
            <a:r>
              <a:rPr lang="en-US" altLang="ja-JP" dirty="0" smtClean="0">
                <a:latin typeface="HGP明朝E"/>
                <a:ea typeface="HGP明朝E"/>
                <a:cs typeface="HGP明朝E"/>
              </a:rPr>
              <a:t>Anomalous diffusion</a:t>
            </a:r>
            <a:endParaRPr kumimoji="1" lang="ja-JP" altLang="en-US" dirty="0" smtClean="0">
              <a:latin typeface="HGP明朝E"/>
              <a:ea typeface="HGP明朝E"/>
              <a:cs typeface="HGP明朝E"/>
            </a:endParaRPr>
          </a:p>
        </p:txBody>
      </p:sp>
      <p:pic>
        <p:nvPicPr>
          <p:cNvPr id="11" name="図 10" descr="fig2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323" y="1279933"/>
            <a:ext cx="2982109" cy="2149067"/>
          </a:xfrm>
          <a:prstGeom prst="rect">
            <a:avLst/>
          </a:prstGeom>
        </p:spPr>
      </p:pic>
      <p:pic>
        <p:nvPicPr>
          <p:cNvPr id="12" name="図 11" descr="pwp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645024"/>
            <a:ext cx="3096345" cy="201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3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39552" y="332656"/>
            <a:ext cx="81724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HGP明朝E"/>
                <a:ea typeface="HGP明朝E"/>
                <a:cs typeface="HGP明朝E"/>
              </a:rPr>
              <a:t>Recent important questions in heat-related problems</a:t>
            </a:r>
          </a:p>
          <a:p>
            <a:endParaRPr lang="en-US" altLang="ja-JP" sz="2400" dirty="0">
              <a:latin typeface="HGP明朝E"/>
              <a:ea typeface="HGP明朝E"/>
              <a:cs typeface="HGP明朝E"/>
            </a:endParaRPr>
          </a:p>
          <a:p>
            <a:endParaRPr lang="en-US" altLang="ja-JP" sz="2400" dirty="0" smtClean="0">
              <a:latin typeface="HGP明朝E"/>
              <a:ea typeface="HGP明朝E"/>
              <a:cs typeface="HGP明朝E"/>
            </a:endParaRPr>
          </a:p>
          <a:p>
            <a:r>
              <a:rPr lang="en-US" altLang="ja-JP" sz="24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I.   How can we control heat ? </a:t>
            </a:r>
          </a:p>
          <a:p>
            <a:pPr marL="457200" indent="-457200">
              <a:buAutoNum type="arabicPeriod"/>
            </a:pPr>
            <a:endParaRPr lang="en-US" altLang="ja-JP" sz="2400" dirty="0" smtClean="0">
              <a:solidFill>
                <a:srgbClr val="FF0000"/>
              </a:solidFill>
              <a:latin typeface="HGP明朝E"/>
              <a:ea typeface="HGP明朝E"/>
              <a:cs typeface="HGP明朝E"/>
            </a:endParaRPr>
          </a:p>
          <a:p>
            <a:r>
              <a:rPr lang="en-US" altLang="ja-JP" sz="2400" dirty="0" smtClean="0">
                <a:latin typeface="HGP明朝E"/>
                <a:ea typeface="HGP明朝E"/>
                <a:cs typeface="HGP明朝E"/>
              </a:rPr>
              <a:t>      ♦ Rectification ( Thermal diode,  Thermal </a:t>
            </a:r>
            <a:r>
              <a:rPr lang="en-US" altLang="ja-JP" sz="2400" dirty="0" smtClean="0">
                <a:latin typeface="HGP明朝E"/>
                <a:ea typeface="HGP明朝E"/>
                <a:cs typeface="HGP明朝E"/>
              </a:rPr>
              <a:t>transistor </a:t>
            </a:r>
            <a:r>
              <a:rPr lang="en-US" altLang="ja-JP" sz="2400" dirty="0" smtClean="0">
                <a:latin typeface="HGP明朝E"/>
                <a:ea typeface="HGP明朝E"/>
                <a:cs typeface="HGP明朝E"/>
              </a:rPr>
              <a:t>)</a:t>
            </a:r>
          </a:p>
          <a:p>
            <a:r>
              <a:rPr lang="en-US" altLang="ja-JP" sz="2400" dirty="0">
                <a:latin typeface="HGP明朝E"/>
                <a:ea typeface="HGP明朝E"/>
                <a:cs typeface="HGP明朝E"/>
              </a:rPr>
              <a:t> </a:t>
            </a:r>
            <a:r>
              <a:rPr lang="en-US" altLang="ja-JP" sz="2400" dirty="0" smtClean="0">
                <a:latin typeface="HGP明朝E"/>
                <a:ea typeface="HGP明朝E"/>
                <a:cs typeface="HGP明朝E"/>
              </a:rPr>
              <a:t> </a:t>
            </a:r>
          </a:p>
          <a:p>
            <a:r>
              <a:rPr lang="en-US" altLang="ja-JP" sz="2400" dirty="0">
                <a:latin typeface="HGP明朝E"/>
                <a:ea typeface="HGP明朝E"/>
                <a:cs typeface="HGP明朝E"/>
              </a:rPr>
              <a:t> </a:t>
            </a:r>
            <a:r>
              <a:rPr lang="en-US" altLang="ja-JP" sz="2400" dirty="0" smtClean="0">
                <a:latin typeface="HGP明朝E"/>
                <a:ea typeface="HGP明朝E"/>
                <a:cs typeface="HGP明朝E"/>
              </a:rPr>
              <a:t>     </a:t>
            </a:r>
            <a:r>
              <a:rPr lang="en-US" altLang="ja-JP" sz="2400" dirty="0" smtClean="0">
                <a:latin typeface="HGP明朝E"/>
                <a:ea typeface="HGP明朝E"/>
                <a:cs typeface="HGP明朝E"/>
              </a:rPr>
              <a:t>♦ Thermoelectric phenomena</a:t>
            </a:r>
            <a:endParaRPr lang="en-US" altLang="ja-JP" sz="2400" dirty="0" smtClean="0">
              <a:latin typeface="HGP明朝E"/>
              <a:ea typeface="HGP明朝E"/>
              <a:cs typeface="HGP明朝E"/>
            </a:endParaRPr>
          </a:p>
          <a:p>
            <a:r>
              <a:rPr lang="en-US" altLang="ja-JP" sz="2400" dirty="0">
                <a:latin typeface="HGP明朝E"/>
                <a:ea typeface="HGP明朝E"/>
                <a:cs typeface="HGP明朝E"/>
              </a:rPr>
              <a:t> </a:t>
            </a:r>
            <a:r>
              <a:rPr lang="en-US" altLang="ja-JP" sz="2400" dirty="0" smtClean="0">
                <a:latin typeface="HGP明朝E"/>
                <a:ea typeface="HGP明朝E"/>
                <a:cs typeface="HGP明朝E"/>
              </a:rPr>
              <a:t>     </a:t>
            </a:r>
            <a:r>
              <a:rPr lang="ja-JP" altLang="en-US" sz="2400" dirty="0" smtClean="0">
                <a:latin typeface="HGP明朝E"/>
                <a:ea typeface="HGP明朝E"/>
                <a:cs typeface="HGP明朝E"/>
              </a:rPr>
              <a:t>　</a:t>
            </a:r>
            <a:r>
              <a:rPr lang="en-US" altLang="ja-JP" sz="2400" dirty="0" smtClean="0">
                <a:latin typeface="HGP明朝E"/>
                <a:ea typeface="HGP明朝E"/>
                <a:cs typeface="HGP明朝E"/>
              </a:rPr>
              <a:t>  Design of material with high figure of merit ZT </a:t>
            </a:r>
            <a:endParaRPr lang="en-US" altLang="ja-JP" sz="2400" dirty="0">
              <a:latin typeface="HGP明朝E"/>
              <a:ea typeface="HGP明朝E"/>
              <a:cs typeface="HGP明朝E"/>
            </a:endParaRPr>
          </a:p>
          <a:p>
            <a:endParaRPr lang="en-US" altLang="ja-JP" sz="2400" dirty="0" smtClean="0">
              <a:latin typeface="HGP明朝E"/>
              <a:ea typeface="HGP明朝E"/>
              <a:cs typeface="HGP明朝E"/>
            </a:endParaRPr>
          </a:p>
          <a:p>
            <a:endParaRPr lang="en-US" altLang="ja-JP" sz="2400" dirty="0" smtClean="0">
              <a:latin typeface="HGP明朝E"/>
              <a:ea typeface="HGP明朝E"/>
              <a:cs typeface="HGP明朝E"/>
            </a:endParaRPr>
          </a:p>
          <a:p>
            <a:endParaRPr lang="en-US" altLang="ja-JP" sz="2400" dirty="0" smtClean="0">
              <a:solidFill>
                <a:srgbClr val="FF0000"/>
              </a:solidFill>
              <a:latin typeface="HGP明朝E"/>
              <a:ea typeface="HGP明朝E"/>
              <a:cs typeface="HGP明朝E"/>
            </a:endParaRPr>
          </a:p>
          <a:p>
            <a:r>
              <a:rPr lang="en-US" altLang="ja-JP" sz="24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II</a:t>
            </a:r>
            <a:r>
              <a:rPr lang="en-US" altLang="ja-JP" sz="24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.  What is general characteristics of heat conduction in </a:t>
            </a:r>
          </a:p>
          <a:p>
            <a:r>
              <a:rPr lang="en-US" altLang="ja-JP" sz="2400" dirty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    low-dimensions ?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     </a:t>
            </a:r>
          </a:p>
          <a:p>
            <a:r>
              <a:rPr lang="en-US" altLang="ja-JP" sz="2400" dirty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    </a:t>
            </a:r>
            <a:endParaRPr lang="en-US" altLang="ja-JP" sz="2400" dirty="0">
              <a:latin typeface="HGP明朝E"/>
              <a:ea typeface="HGP明朝E"/>
              <a:cs typeface="HGP明朝E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214282" y="908720"/>
            <a:ext cx="850112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467544" y="5733256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in low-</a:t>
            </a:r>
            <a:r>
              <a:rPr lang="en-US" altLang="ja-JP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dimensions, how similar </a:t>
            </a:r>
            <a:r>
              <a:rPr lang="en-US" altLang="ja-JP" dirty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and </a:t>
            </a:r>
            <a:r>
              <a:rPr lang="en-US" altLang="ja-JP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dissimilar is heat conduction to </a:t>
            </a:r>
            <a:r>
              <a:rPr lang="en-US" altLang="ja-JP" dirty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electric </a:t>
            </a:r>
            <a:r>
              <a:rPr lang="en-US" altLang="ja-JP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one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3471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51520" y="385500"/>
            <a:ext cx="9073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Anomalous heat transport versus Levy walk model</a:t>
            </a:r>
            <a:endParaRPr lang="en-US" altLang="ja-JP" sz="2800" dirty="0">
              <a:solidFill>
                <a:srgbClr val="FF0000"/>
              </a:solidFill>
              <a:latin typeface="HGP明朝E"/>
              <a:ea typeface="HGP明朝E"/>
              <a:cs typeface="HGP明朝E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11560" y="3663021"/>
            <a:ext cx="7848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Question </a:t>
            </a:r>
          </a:p>
          <a:p>
            <a:endParaRPr lang="en-US" altLang="ja-JP" dirty="0">
              <a:solidFill>
                <a:srgbClr val="FF0000"/>
              </a:solidFill>
              <a:latin typeface="HGP明朝E"/>
              <a:ea typeface="HGP明朝E"/>
              <a:cs typeface="HGP明朝E"/>
            </a:endParaRPr>
          </a:p>
          <a:p>
            <a:pPr marL="342900" indent="-342900">
              <a:buAutoNum type="arabicPeriod"/>
            </a:pPr>
            <a:r>
              <a:rPr lang="en-US" altLang="ja-JP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Can </a:t>
            </a:r>
            <a:r>
              <a:rPr lang="en-US" altLang="ja-JP" dirty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we reproduce the above </a:t>
            </a:r>
            <a:r>
              <a:rPr lang="en-US" altLang="ja-JP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properties by </a:t>
            </a:r>
            <a:r>
              <a:rPr lang="en-US" altLang="ja-JP" dirty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Levy walk model </a:t>
            </a:r>
            <a:r>
              <a:rPr lang="en-US" altLang="ja-JP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? </a:t>
            </a:r>
            <a:endParaRPr lang="en-US" altLang="ja-JP" dirty="0">
              <a:solidFill>
                <a:srgbClr val="FF0000"/>
              </a:solidFill>
              <a:latin typeface="HGP明朝E"/>
              <a:ea typeface="HGP明朝E"/>
              <a:cs typeface="HGP明朝E"/>
            </a:endParaRPr>
          </a:p>
          <a:p>
            <a:endParaRPr lang="en-US" altLang="ja-JP" dirty="0" smtClean="0">
              <a:solidFill>
                <a:srgbClr val="FF0000"/>
              </a:solidFill>
              <a:latin typeface="HGP明朝E"/>
              <a:ea typeface="HGP明朝E"/>
              <a:cs typeface="HGP明朝E"/>
            </a:endParaRPr>
          </a:p>
          <a:p>
            <a:r>
              <a:rPr lang="en-US" altLang="ja-JP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2. What </a:t>
            </a:r>
            <a:r>
              <a:rPr lang="en-US" altLang="ja-JP" dirty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is </a:t>
            </a:r>
            <a:r>
              <a:rPr lang="en-US" altLang="ja-JP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the equation corresponding to Fourier’s law ?</a:t>
            </a:r>
          </a:p>
          <a:p>
            <a:endParaRPr lang="en-US" altLang="ja-JP" dirty="0">
              <a:solidFill>
                <a:srgbClr val="FF0000"/>
              </a:solidFill>
              <a:latin typeface="HGP明朝E"/>
              <a:ea typeface="HGP明朝E"/>
              <a:cs typeface="HGP明朝E"/>
            </a:endParaRPr>
          </a:p>
          <a:p>
            <a:r>
              <a:rPr lang="en-US" altLang="ja-JP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3. Current fluctuation ?</a:t>
            </a:r>
            <a:endParaRPr lang="en-US" altLang="ja-JP" dirty="0">
              <a:solidFill>
                <a:srgbClr val="FF0000"/>
              </a:solidFill>
              <a:latin typeface="HGP明朝E"/>
              <a:ea typeface="HGP明朝E"/>
              <a:cs typeface="HGP明朝E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214282" y="1195164"/>
            <a:ext cx="850112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683568" y="1268760"/>
            <a:ext cx="561662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HGP明朝E"/>
                <a:ea typeface="HGP明朝E"/>
                <a:cs typeface="HGP明朝E"/>
              </a:rPr>
              <a:t>Anomalous transport </a:t>
            </a:r>
          </a:p>
          <a:p>
            <a:endParaRPr lang="en-US" altLang="ja-JP" dirty="0" smtClean="0">
              <a:latin typeface="HGP明朝E"/>
              <a:ea typeface="HGP明朝E"/>
              <a:cs typeface="HGP明朝E"/>
            </a:endParaRPr>
          </a:p>
          <a:p>
            <a:r>
              <a:rPr lang="ja-JP" altLang="en-US" dirty="0" smtClean="0">
                <a:latin typeface="HGP明朝E"/>
                <a:ea typeface="HGP明朝E"/>
                <a:cs typeface="HGP明朝E"/>
              </a:rPr>
              <a:t>１：</a:t>
            </a:r>
            <a:r>
              <a:rPr lang="ja-JP" altLang="en-US" dirty="0">
                <a:latin typeface="HGP明朝E"/>
                <a:ea typeface="HGP明朝E"/>
                <a:cs typeface="HGP明朝E"/>
              </a:rPr>
              <a:t>　</a:t>
            </a:r>
            <a:r>
              <a:rPr lang="en-US" altLang="ja-JP" dirty="0" smtClean="0">
                <a:latin typeface="HGP明朝E"/>
                <a:ea typeface="HGP明朝E"/>
                <a:cs typeface="HGP明朝E"/>
              </a:rPr>
              <a:t>Divergent conductivity</a:t>
            </a:r>
          </a:p>
          <a:p>
            <a:r>
              <a:rPr lang="ja-JP" altLang="en-US" dirty="0" smtClean="0">
                <a:latin typeface="HGP明朝E"/>
                <a:ea typeface="HGP明朝E"/>
                <a:cs typeface="HGP明朝E"/>
              </a:rPr>
              <a:t>２：　</a:t>
            </a:r>
            <a:r>
              <a:rPr lang="en-US" altLang="ja-JP" dirty="0" smtClean="0">
                <a:latin typeface="HGP明朝E"/>
                <a:ea typeface="HGP明朝E"/>
                <a:cs typeface="HGP明朝E"/>
              </a:rPr>
              <a:t>Temperature profile is nonlinear</a:t>
            </a:r>
          </a:p>
          <a:p>
            <a:r>
              <a:rPr lang="ja-JP" altLang="en-US" dirty="0" smtClean="0">
                <a:latin typeface="HGP明朝E"/>
                <a:ea typeface="HGP明朝E"/>
                <a:cs typeface="HGP明朝E"/>
              </a:rPr>
              <a:t>３：　</a:t>
            </a:r>
            <a:r>
              <a:rPr lang="en-US" altLang="ja-JP" dirty="0" smtClean="0">
                <a:latin typeface="HGP明朝E"/>
                <a:ea typeface="HGP明朝E"/>
                <a:cs typeface="HGP明朝E"/>
              </a:rPr>
              <a:t>Normal diffusion equation is not valid </a:t>
            </a:r>
            <a:endParaRPr kumimoji="1" lang="en-US" altLang="ja-JP" dirty="0">
              <a:latin typeface="HGP明朝E"/>
              <a:ea typeface="HGP明朝E"/>
              <a:cs typeface="HGP明朝E"/>
            </a:endParaRPr>
          </a:p>
          <a:p>
            <a:r>
              <a:rPr kumimoji="1" lang="en-US" altLang="ja-JP" dirty="0" smtClean="0">
                <a:latin typeface="HGP明朝E"/>
                <a:ea typeface="HGP明朝E"/>
                <a:cs typeface="HGP明朝E"/>
              </a:rPr>
              <a:t>     (since Fourier’s law is not valid)</a:t>
            </a:r>
            <a:endParaRPr kumimoji="1" lang="ja-JP" altLang="en-US" dirty="0" smtClean="0">
              <a:latin typeface="HGP明朝E"/>
              <a:ea typeface="HGP明朝E"/>
              <a:cs typeface="HGP明朝E"/>
            </a:endParaRPr>
          </a:p>
        </p:txBody>
      </p:sp>
    </p:spTree>
    <p:extLst>
      <p:ext uri="{BB962C8B-B14F-4D97-AF65-F5344CB8AC3E}">
        <p14:creationId xmlns:p14="http://schemas.microsoft.com/office/powerpoint/2010/main" val="3182038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9512" y="231031"/>
            <a:ext cx="5654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Levy walk model with particle reservoirs</a:t>
            </a:r>
            <a:endParaRPr kumimoji="1" lang="ja-JP" altLang="en-US" sz="2400" dirty="0">
              <a:solidFill>
                <a:srgbClr val="FF0000"/>
              </a:solidFill>
              <a:latin typeface="HGP明朝E"/>
              <a:ea typeface="HGP明朝E"/>
              <a:cs typeface="HGP明朝E"/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214282" y="691108"/>
            <a:ext cx="850112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図形グループ 3"/>
          <p:cNvGrpSpPr/>
          <p:nvPr/>
        </p:nvGrpSpPr>
        <p:grpSpPr>
          <a:xfrm>
            <a:off x="1331640" y="1126332"/>
            <a:ext cx="6048672" cy="288032"/>
            <a:chOff x="1907704" y="4725144"/>
            <a:chExt cx="6048672" cy="288032"/>
          </a:xfrm>
        </p:grpSpPr>
        <p:cxnSp>
          <p:nvCxnSpPr>
            <p:cNvPr id="5" name="直線コネクタ 4"/>
            <p:cNvCxnSpPr/>
            <p:nvPr/>
          </p:nvCxnSpPr>
          <p:spPr>
            <a:xfrm>
              <a:off x="1907704" y="5013176"/>
              <a:ext cx="604867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矢印コネクタ 5"/>
            <p:cNvCxnSpPr>
              <a:stCxn id="9" idx="6"/>
            </p:cNvCxnSpPr>
            <p:nvPr/>
          </p:nvCxnSpPr>
          <p:spPr>
            <a:xfrm>
              <a:off x="3635896" y="4869160"/>
              <a:ext cx="1800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矢印コネクタ 6"/>
            <p:cNvCxnSpPr/>
            <p:nvPr/>
          </p:nvCxnSpPr>
          <p:spPr>
            <a:xfrm flipH="1">
              <a:off x="2555776" y="4725144"/>
              <a:ext cx="2880320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円/楕円 8"/>
            <p:cNvSpPr/>
            <p:nvPr/>
          </p:nvSpPr>
          <p:spPr>
            <a:xfrm>
              <a:off x="3347864" y="4725144"/>
              <a:ext cx="288032" cy="2880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5" name="直線矢印コネクタ 14"/>
          <p:cNvCxnSpPr/>
          <p:nvPr/>
        </p:nvCxnSpPr>
        <p:spPr>
          <a:xfrm>
            <a:off x="1979712" y="982316"/>
            <a:ext cx="54006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7380312" y="1414364"/>
            <a:ext cx="17636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0" y="1414364"/>
            <a:ext cx="14036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1403648" y="1270348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7452320" y="1270348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図 2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00" y="1916832"/>
            <a:ext cx="279400" cy="317500"/>
          </a:xfrm>
          <a:prstGeom prst="rect">
            <a:avLst/>
          </a:prstGeom>
        </p:spPr>
      </p:pic>
      <p:pic>
        <p:nvPicPr>
          <p:cNvPr id="28" name="図 2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504" y="-1251520"/>
            <a:ext cx="303496" cy="5993599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9" name="円/楕円 28"/>
          <p:cNvSpPr/>
          <p:nvPr/>
        </p:nvSpPr>
        <p:spPr>
          <a:xfrm>
            <a:off x="1043608" y="1126332"/>
            <a:ext cx="288032" cy="2880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539552" y="1126332"/>
            <a:ext cx="288032" cy="2880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35496" y="1126332"/>
            <a:ext cx="288032" cy="2880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7884368" y="1126332"/>
            <a:ext cx="288032" cy="2880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9036496" y="1126332"/>
            <a:ext cx="288032" cy="2880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" name="図 3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946942"/>
            <a:ext cx="7452320" cy="634186"/>
          </a:xfrm>
          <a:prstGeom prst="rect">
            <a:avLst/>
          </a:prstGeom>
        </p:spPr>
      </p:pic>
      <p:pic>
        <p:nvPicPr>
          <p:cNvPr id="35" name="図 3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21288"/>
            <a:ext cx="8424936" cy="657627"/>
          </a:xfrm>
          <a:prstGeom prst="rect">
            <a:avLst/>
          </a:prstGeom>
        </p:spPr>
      </p:pic>
      <p:pic>
        <p:nvPicPr>
          <p:cNvPr id="36" name="図 3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24944"/>
            <a:ext cx="4032448" cy="572172"/>
          </a:xfrm>
          <a:prstGeom prst="rect">
            <a:avLst/>
          </a:prstGeom>
        </p:spPr>
      </p:pic>
      <p:sp>
        <p:nvSpPr>
          <p:cNvPr id="37" name="正方形/長方形 36"/>
          <p:cNvSpPr/>
          <p:nvPr/>
        </p:nvSpPr>
        <p:spPr>
          <a:xfrm>
            <a:off x="-8259" y="2125152"/>
            <a:ext cx="2420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HGP明朝E"/>
                <a:ea typeface="HGP明朝E"/>
                <a:cs typeface="HGP明朝E"/>
              </a:rPr>
              <a:t>♦ Dynamics</a:t>
            </a:r>
            <a:endParaRPr lang="en-US" altLang="ja-JP" dirty="0">
              <a:latin typeface="HGP明朝E"/>
              <a:ea typeface="HGP明朝E"/>
              <a:cs typeface="HGP明朝E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35496" y="4664289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HGP明朝E"/>
                <a:ea typeface="HGP明朝E"/>
                <a:cs typeface="HGP明朝E"/>
              </a:rPr>
              <a:t>♦ Boundary condition</a:t>
            </a:r>
            <a:endParaRPr lang="en-US" altLang="ja-JP" dirty="0">
              <a:latin typeface="HGP明朝E"/>
              <a:ea typeface="HGP明朝E"/>
              <a:cs typeface="HGP明朝E"/>
            </a:endParaRPr>
          </a:p>
        </p:txBody>
      </p:sp>
      <p:pic>
        <p:nvPicPr>
          <p:cNvPr id="39" name="図 3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70" y="5096337"/>
            <a:ext cx="2677946" cy="348887"/>
          </a:xfrm>
          <a:prstGeom prst="rect">
            <a:avLst/>
          </a:prstGeom>
        </p:spPr>
      </p:pic>
      <p:pic>
        <p:nvPicPr>
          <p:cNvPr id="40" name="図 39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096337"/>
            <a:ext cx="2664296" cy="333037"/>
          </a:xfrm>
          <a:prstGeom prst="rect">
            <a:avLst/>
          </a:prstGeom>
        </p:spPr>
      </p:pic>
      <p:pic>
        <p:nvPicPr>
          <p:cNvPr id="42" name="図 41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911" y="5433774"/>
            <a:ext cx="2073577" cy="587514"/>
          </a:xfrm>
          <a:prstGeom prst="rect">
            <a:avLst/>
          </a:prstGeom>
        </p:spPr>
      </p:pic>
      <p:cxnSp>
        <p:nvCxnSpPr>
          <p:cNvPr id="41" name="直線矢印コネクタ 40"/>
          <p:cNvCxnSpPr/>
          <p:nvPr/>
        </p:nvCxnSpPr>
        <p:spPr>
          <a:xfrm>
            <a:off x="1331640" y="1198340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>
            <a:off x="683568" y="1340768"/>
            <a:ext cx="1224136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 flipV="1">
            <a:off x="7236296" y="1196752"/>
            <a:ext cx="172819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 flipH="1">
            <a:off x="7236296" y="1342356"/>
            <a:ext cx="504056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図 7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76" y="1846412"/>
            <a:ext cx="754820" cy="230886"/>
          </a:xfrm>
          <a:prstGeom prst="rect">
            <a:avLst/>
          </a:prstGeom>
        </p:spPr>
      </p:pic>
      <p:pic>
        <p:nvPicPr>
          <p:cNvPr id="10" name="図 9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76522"/>
            <a:ext cx="792088" cy="226311"/>
          </a:xfrm>
          <a:prstGeom prst="rect">
            <a:avLst/>
          </a:prstGeom>
        </p:spPr>
      </p:pic>
      <p:sp>
        <p:nvSpPr>
          <p:cNvPr id="46" name="正方形/長方形 45"/>
          <p:cNvSpPr/>
          <p:nvPr/>
        </p:nvSpPr>
        <p:spPr>
          <a:xfrm>
            <a:off x="1331640" y="3563724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HGP明朝E"/>
                <a:ea typeface="HGP明朝E"/>
                <a:cs typeface="HGP明朝E"/>
              </a:rPr>
              <a:t>: Density that particles changes direction at the position x at time t</a:t>
            </a:r>
            <a:endParaRPr lang="en-US" altLang="ja-JP" dirty="0">
              <a:latin typeface="HGP明朝E"/>
              <a:ea typeface="HGP明朝E"/>
              <a:cs typeface="HGP明朝E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35496" y="5661511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HGP明朝E"/>
                <a:ea typeface="HGP明朝E"/>
                <a:cs typeface="HGP明朝E"/>
              </a:rPr>
              <a:t>♦ Particle density at time t and the position x</a:t>
            </a:r>
            <a:endParaRPr lang="en-US" altLang="ja-JP" dirty="0">
              <a:latin typeface="HGP明朝E"/>
              <a:ea typeface="HGP明朝E"/>
              <a:cs typeface="HGP明朝E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1403648" y="2564904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HGP明朝E"/>
                <a:ea typeface="HGP明朝E"/>
                <a:cs typeface="HGP明朝E"/>
              </a:rPr>
              <a:t>: Probability that a walker changes direction after time </a:t>
            </a:r>
            <a:r>
              <a:rPr lang="en-US" altLang="ja-JP" dirty="0" err="1" smtClean="0">
                <a:latin typeface="HGP明朝E"/>
                <a:ea typeface="HGP明朝E"/>
                <a:cs typeface="HGP明朝E"/>
              </a:rPr>
              <a:t>τ</a:t>
            </a:r>
            <a:endParaRPr lang="en-US" altLang="ja-JP" dirty="0">
              <a:latin typeface="HGP明朝E"/>
              <a:ea typeface="HGP明朝E"/>
              <a:cs typeface="HGP明朝E"/>
            </a:endParaRPr>
          </a:p>
        </p:txBody>
      </p:sp>
      <p:pic>
        <p:nvPicPr>
          <p:cNvPr id="11" name="図 10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32904"/>
            <a:ext cx="693030" cy="253882"/>
          </a:xfrm>
          <a:prstGeom prst="rect">
            <a:avLst/>
          </a:prstGeom>
        </p:spPr>
      </p:pic>
      <p:pic>
        <p:nvPicPr>
          <p:cNvPr id="12" name="図 11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64906"/>
            <a:ext cx="576064" cy="32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8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6" grpId="0"/>
      <p:bldP spid="47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339752" y="188640"/>
            <a:ext cx="307007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 Exact solutions</a:t>
            </a:r>
            <a:endParaRPr lang="en-US" altLang="ja-JP" sz="3200" dirty="0">
              <a:solidFill>
                <a:srgbClr val="FF0000"/>
              </a:solidFill>
              <a:latin typeface="HGP明朝E"/>
              <a:ea typeface="HGP明朝E"/>
              <a:cs typeface="HGP明朝E"/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214282" y="835124"/>
            <a:ext cx="850112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515528" y="2060848"/>
            <a:ext cx="761278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HGP明朝E"/>
                <a:ea typeface="HGP明朝E"/>
                <a:cs typeface="HGP明朝E"/>
              </a:rPr>
              <a:t>♦</a:t>
            </a:r>
            <a:r>
              <a:rPr lang="ja-JP" altLang="en-US" dirty="0">
                <a:latin typeface="HGP明朝E"/>
                <a:ea typeface="HGP明朝E"/>
                <a:cs typeface="HGP明朝E"/>
              </a:rPr>
              <a:t>　</a:t>
            </a:r>
            <a:r>
              <a:rPr lang="en-US" altLang="ja-JP" dirty="0" smtClean="0">
                <a:latin typeface="HGP明朝E"/>
                <a:ea typeface="HGP明朝E"/>
                <a:cs typeface="HGP明朝E"/>
              </a:rPr>
              <a:t>Density profile (Temperature profile in heat conduction language)</a:t>
            </a:r>
          </a:p>
          <a:p>
            <a:endParaRPr lang="en-US" altLang="ja-JP" dirty="0" smtClean="0">
              <a:latin typeface="HGP明朝E"/>
              <a:ea typeface="HGP明朝E"/>
              <a:cs typeface="HGP明朝E"/>
            </a:endParaRPr>
          </a:p>
          <a:p>
            <a:endParaRPr lang="en-US" altLang="ja-JP" dirty="0" smtClean="0">
              <a:latin typeface="HGP明朝E"/>
              <a:ea typeface="HGP明朝E"/>
              <a:cs typeface="HGP明朝E"/>
            </a:endParaRPr>
          </a:p>
          <a:p>
            <a:endParaRPr lang="en-US" altLang="ja-JP" dirty="0" smtClean="0">
              <a:latin typeface="HGP明朝E"/>
              <a:ea typeface="HGP明朝E"/>
              <a:cs typeface="HGP明朝E"/>
            </a:endParaRPr>
          </a:p>
          <a:p>
            <a:endParaRPr lang="en-US" altLang="ja-JP" dirty="0" smtClean="0">
              <a:latin typeface="HGP明朝E"/>
              <a:ea typeface="HGP明朝E"/>
              <a:cs typeface="HGP明朝E"/>
            </a:endParaRPr>
          </a:p>
          <a:p>
            <a:r>
              <a:rPr lang="en-US" altLang="ja-JP" dirty="0" smtClean="0">
                <a:latin typeface="HGP明朝E"/>
                <a:ea typeface="HGP明朝E"/>
                <a:cs typeface="HGP明朝E"/>
              </a:rPr>
              <a:t>♦</a:t>
            </a:r>
            <a:r>
              <a:rPr lang="ja-JP" altLang="en-US" dirty="0">
                <a:latin typeface="HGP明朝E"/>
                <a:ea typeface="HGP明朝E"/>
                <a:cs typeface="HGP明朝E"/>
              </a:rPr>
              <a:t>　</a:t>
            </a:r>
            <a:r>
              <a:rPr lang="en-US" altLang="ja-JP" dirty="0" smtClean="0">
                <a:latin typeface="HGP明朝E"/>
                <a:ea typeface="HGP明朝E"/>
                <a:cs typeface="HGP明朝E"/>
              </a:rPr>
              <a:t>Size-dependence of current</a:t>
            </a:r>
            <a:endParaRPr kumimoji="1" lang="en-US" altLang="ja-JP" dirty="0" smtClean="0">
              <a:latin typeface="HGP明朝E"/>
              <a:ea typeface="HGP明朝E"/>
              <a:cs typeface="HGP明朝E"/>
            </a:endParaRPr>
          </a:p>
          <a:p>
            <a:endParaRPr lang="en-US" altLang="ja-JP" dirty="0" smtClean="0">
              <a:latin typeface="HGP明朝E"/>
              <a:ea typeface="HGP明朝E"/>
              <a:cs typeface="HGP明朝E"/>
            </a:endParaRPr>
          </a:p>
          <a:p>
            <a:endParaRPr lang="en-US" altLang="ja-JP" dirty="0" smtClean="0">
              <a:latin typeface="HGP明朝E"/>
              <a:ea typeface="HGP明朝E"/>
              <a:cs typeface="HGP明朝E"/>
            </a:endParaRPr>
          </a:p>
          <a:p>
            <a:endParaRPr lang="en-US" altLang="ja-JP" dirty="0">
              <a:latin typeface="HGP明朝E"/>
              <a:ea typeface="HGP明朝E"/>
              <a:cs typeface="HGP明朝E"/>
            </a:endParaRPr>
          </a:p>
          <a:p>
            <a:endParaRPr lang="en-US" altLang="ja-JP" dirty="0" smtClean="0">
              <a:latin typeface="HGP明朝E"/>
              <a:ea typeface="HGP明朝E"/>
              <a:cs typeface="HGP明朝E"/>
            </a:endParaRPr>
          </a:p>
          <a:p>
            <a:r>
              <a:rPr lang="en-US" altLang="ja-JP" dirty="0" smtClean="0">
                <a:latin typeface="HGP明朝E"/>
                <a:ea typeface="HGP明朝E"/>
                <a:cs typeface="HGP明朝E"/>
              </a:rPr>
              <a:t>♦</a:t>
            </a:r>
            <a:r>
              <a:rPr lang="ja-JP" altLang="en-US" dirty="0" smtClean="0">
                <a:latin typeface="HGP明朝E"/>
                <a:ea typeface="HGP明朝E"/>
                <a:cs typeface="HGP明朝E"/>
              </a:rPr>
              <a:t>　</a:t>
            </a:r>
            <a:r>
              <a:rPr lang="en-US" altLang="ja-JP" dirty="0" smtClean="0">
                <a:latin typeface="HGP明朝E"/>
                <a:ea typeface="HGP明朝E"/>
                <a:cs typeface="HGP明朝E"/>
              </a:rPr>
              <a:t>Current fluctuation in a ring geometry and modification of Levy walk</a:t>
            </a:r>
            <a:endParaRPr kumimoji="1" lang="en-US" altLang="ja-JP" dirty="0">
              <a:latin typeface="HGP明朝E"/>
              <a:ea typeface="HGP明朝E"/>
              <a:cs typeface="HGP明朝E"/>
            </a:endParaRPr>
          </a:p>
          <a:p>
            <a:endParaRPr kumimoji="1" lang="ja-JP" altLang="en-US" dirty="0" smtClean="0">
              <a:latin typeface="HGP明朝E"/>
              <a:ea typeface="HGP明朝E"/>
              <a:cs typeface="HGP明朝E"/>
            </a:endParaRPr>
          </a:p>
        </p:txBody>
      </p:sp>
    </p:spTree>
    <p:extLst>
      <p:ext uri="{BB962C8B-B14F-4D97-AF65-F5344CB8AC3E}">
        <p14:creationId xmlns:p14="http://schemas.microsoft.com/office/powerpoint/2010/main" val="972815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07504" y="188640"/>
            <a:ext cx="44731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HGP明朝E"/>
                <a:ea typeface="HGP明朝E"/>
                <a:cs typeface="HGP明朝E"/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Density  profile at steady state</a:t>
            </a:r>
            <a:endParaRPr lang="en-US" altLang="ja-JP" sz="2400" dirty="0">
              <a:solidFill>
                <a:srgbClr val="FF0000"/>
              </a:solidFill>
              <a:latin typeface="HGP明朝E"/>
              <a:ea typeface="HGP明朝E"/>
              <a:cs typeface="HGP明朝E"/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214282" y="835124"/>
            <a:ext cx="850112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198305" y="908720"/>
            <a:ext cx="3386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HGP明朝E"/>
                <a:ea typeface="HGP明朝E"/>
                <a:cs typeface="HGP明朝E"/>
              </a:rPr>
              <a:t>♦ density (temperature) profile</a:t>
            </a:r>
            <a:endParaRPr lang="en-US" altLang="ja-JP" dirty="0">
              <a:latin typeface="HGP明朝E"/>
              <a:ea typeface="HGP明朝E"/>
              <a:cs typeface="HGP明朝E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79512" y="3203684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HGP明朝E"/>
                <a:ea typeface="HGP明朝E"/>
                <a:cs typeface="HGP明朝E"/>
              </a:rPr>
              <a:t>♦</a:t>
            </a:r>
            <a:r>
              <a:rPr lang="ja-JP" altLang="en-US" dirty="0" smtClean="0">
                <a:latin typeface="HGP明朝E"/>
                <a:ea typeface="HGP明朝E"/>
                <a:cs typeface="HGP明朝E"/>
              </a:rPr>
              <a:t>　</a:t>
            </a:r>
            <a:r>
              <a:rPr lang="en-US" altLang="ja-JP" dirty="0" smtClean="0">
                <a:latin typeface="HGP明朝E"/>
                <a:ea typeface="HGP明朝E"/>
                <a:cs typeface="HGP明朝E"/>
              </a:rPr>
              <a:t>Levy walk model vs. FPU chain</a:t>
            </a:r>
            <a:r>
              <a:rPr lang="ja-JP" altLang="en-US" dirty="0" smtClean="0">
                <a:latin typeface="HGP明朝E"/>
                <a:ea typeface="HGP明朝E"/>
                <a:cs typeface="HGP明朝E"/>
              </a:rPr>
              <a:t>　</a:t>
            </a:r>
            <a:endParaRPr lang="en-US" altLang="ja-JP" dirty="0">
              <a:latin typeface="HGP明朝E"/>
              <a:ea typeface="HGP明朝E"/>
              <a:cs typeface="HGP明朝E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068963" y="3923764"/>
            <a:ext cx="14933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HGP明朝E"/>
                <a:ea typeface="HGP明朝E"/>
                <a:cs typeface="HGP明朝E"/>
              </a:rPr>
              <a:t>Levy walk model</a:t>
            </a:r>
            <a:endParaRPr lang="ja-JP" altLang="en-US" sz="1400" dirty="0"/>
          </a:p>
        </p:txBody>
      </p:sp>
      <p:pic>
        <p:nvPicPr>
          <p:cNvPr id="11" name="図 10" descr="pwp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21088"/>
            <a:ext cx="3312368" cy="2324348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5175350" y="3933056"/>
            <a:ext cx="9932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HGP明朝E"/>
                <a:ea typeface="HGP明朝E"/>
                <a:cs typeface="HGP明朝E"/>
              </a:rPr>
              <a:t>FPU chain</a:t>
            </a:r>
            <a:endParaRPr lang="ja-JP" altLang="en-US" sz="1400" dirty="0">
              <a:latin typeface="HGP明朝E"/>
              <a:ea typeface="HGP明朝E"/>
              <a:cs typeface="HGP明朝E"/>
            </a:endParaRPr>
          </a:p>
        </p:txBody>
      </p:sp>
      <p:pic>
        <p:nvPicPr>
          <p:cNvPr id="14" name="図 13" descr="pwp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365104"/>
            <a:ext cx="3319140" cy="2165275"/>
          </a:xfrm>
          <a:prstGeom prst="rect">
            <a:avLst/>
          </a:prstGeom>
        </p:spPr>
      </p:pic>
      <p:pic>
        <p:nvPicPr>
          <p:cNvPr id="4" name="図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5544616" cy="84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86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69023" y="260648"/>
            <a:ext cx="3833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Size dependence of current</a:t>
            </a:r>
            <a:endParaRPr lang="en-US" altLang="ja-JP" sz="2400" dirty="0">
              <a:solidFill>
                <a:srgbClr val="FF0000"/>
              </a:solidFill>
              <a:latin typeface="HGP明朝E"/>
              <a:ea typeface="HGP明朝E"/>
              <a:cs typeface="HGP明朝E"/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214282" y="835124"/>
            <a:ext cx="850112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6120680" cy="471707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23528" y="1124744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HGP明朝E"/>
                <a:ea typeface="HGP明朝E"/>
                <a:cs typeface="HGP明朝E"/>
              </a:rPr>
              <a:t>♦</a:t>
            </a:r>
            <a:r>
              <a:rPr lang="ja-JP" altLang="en-US" dirty="0">
                <a:latin typeface="HGP明朝E"/>
                <a:ea typeface="HGP明朝E"/>
                <a:cs typeface="HGP明朝E"/>
              </a:rPr>
              <a:t>　</a:t>
            </a:r>
            <a:r>
              <a:rPr lang="en-US" altLang="ja-JP" dirty="0" smtClean="0">
                <a:latin typeface="HGP明朝E"/>
                <a:ea typeface="HGP明朝E"/>
                <a:cs typeface="HGP明朝E"/>
              </a:rPr>
              <a:t>Size-dependence of current</a:t>
            </a:r>
            <a:r>
              <a:rPr lang="ja-JP" altLang="en-US" dirty="0" smtClean="0">
                <a:latin typeface="HGP明朝E"/>
                <a:ea typeface="HGP明朝E"/>
                <a:cs typeface="HGP明朝E"/>
              </a:rPr>
              <a:t>　　</a:t>
            </a:r>
            <a:r>
              <a:rPr lang="en-US" altLang="ja-JP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-reproduce anomalous transport-</a:t>
            </a:r>
            <a:r>
              <a:rPr lang="ja-JP" altLang="en-US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　</a:t>
            </a:r>
            <a:endParaRPr lang="en-US" altLang="ja-JP" dirty="0">
              <a:solidFill>
                <a:srgbClr val="FF0000"/>
              </a:solidFill>
              <a:latin typeface="HGP明朝E"/>
              <a:ea typeface="HGP明朝E"/>
              <a:cs typeface="HGP明朝E"/>
            </a:endParaRPr>
          </a:p>
        </p:txBody>
      </p:sp>
      <p:pic>
        <p:nvPicPr>
          <p:cNvPr id="9" name="図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933056"/>
            <a:ext cx="2451100" cy="520700"/>
          </a:xfrm>
          <a:prstGeom prst="rect">
            <a:avLst/>
          </a:prstGeom>
        </p:spPr>
      </p:pic>
      <p:pic>
        <p:nvPicPr>
          <p:cNvPr id="14" name="図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933056"/>
            <a:ext cx="1917700" cy="431800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323528" y="3140968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HGP明朝E"/>
                <a:ea typeface="HGP明朝E"/>
                <a:cs typeface="HGP明朝E"/>
              </a:rPr>
              <a:t>♦</a:t>
            </a:r>
            <a:r>
              <a:rPr lang="ja-JP" altLang="en-US" dirty="0">
                <a:latin typeface="HGP明朝E"/>
                <a:ea typeface="HGP明朝E"/>
                <a:cs typeface="HGP明朝E"/>
              </a:rPr>
              <a:t>　</a:t>
            </a:r>
            <a:r>
              <a:rPr lang="en-US" altLang="ja-JP" dirty="0" smtClean="0">
                <a:latin typeface="HGP明朝E"/>
                <a:ea typeface="HGP明朝E"/>
                <a:cs typeface="HGP明朝E"/>
              </a:rPr>
              <a:t>Microscopic diffusion vs. anomalous conductance</a:t>
            </a:r>
            <a:endParaRPr lang="en-US" altLang="ja-JP" dirty="0">
              <a:solidFill>
                <a:srgbClr val="FF0000"/>
              </a:solidFill>
              <a:latin typeface="HGP明朝E"/>
              <a:ea typeface="HGP明朝E"/>
              <a:cs typeface="HGP明朝E"/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857288" y="5229200"/>
            <a:ext cx="978408" cy="484632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301208"/>
            <a:ext cx="19050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00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51520" y="188640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Equation corresponding to Fourier’s law</a:t>
            </a:r>
            <a:r>
              <a:rPr lang="ja-JP" altLang="en-US" sz="24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　</a:t>
            </a:r>
            <a:endParaRPr lang="en-US" altLang="ja-JP" sz="2400" dirty="0" smtClean="0">
              <a:solidFill>
                <a:srgbClr val="FF0000"/>
              </a:solidFill>
              <a:latin typeface="HGP明朝E"/>
              <a:ea typeface="HGP明朝E"/>
              <a:cs typeface="HGP明朝E"/>
            </a:endParaRPr>
          </a:p>
        </p:txBody>
      </p:sp>
      <p:pic>
        <p:nvPicPr>
          <p:cNvPr id="3" name="図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013176"/>
            <a:ext cx="3033306" cy="633491"/>
          </a:xfrm>
          <a:prstGeom prst="rect">
            <a:avLst/>
          </a:prstGeom>
        </p:spPr>
      </p:pic>
      <p:pic>
        <p:nvPicPr>
          <p:cNvPr id="4" name="図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9" y="1305436"/>
            <a:ext cx="1757271" cy="620688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467544" y="980728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HGP明朝E"/>
                <a:ea typeface="HGP明朝E"/>
                <a:cs typeface="HGP明朝E"/>
              </a:rPr>
              <a:t>Cf. Fourier’s law</a:t>
            </a:r>
            <a:endParaRPr lang="en-US" altLang="ja-JP" dirty="0">
              <a:latin typeface="HGP明朝E"/>
              <a:ea typeface="HGP明朝E"/>
              <a:cs typeface="HGP明朝E"/>
            </a:endParaRPr>
          </a:p>
        </p:txBody>
      </p:sp>
      <p:pic>
        <p:nvPicPr>
          <p:cNvPr id="6" name="図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01008"/>
            <a:ext cx="6624736" cy="966107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51520" y="2492896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HGP明朝E"/>
                <a:ea typeface="HGP明朝E"/>
                <a:cs typeface="HGP明朝E"/>
              </a:rPr>
              <a:t>♦</a:t>
            </a:r>
            <a:r>
              <a:rPr lang="en-US" altLang="ja-JP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Nonlocal</a:t>
            </a:r>
            <a:r>
              <a:rPr lang="en-US" altLang="ja-JP" sz="2000" dirty="0" smtClean="0">
                <a:solidFill>
                  <a:srgbClr val="000000"/>
                </a:solidFill>
                <a:latin typeface="HGP明朝E"/>
                <a:ea typeface="HGP明朝E"/>
                <a:cs typeface="HGP明朝E"/>
              </a:rPr>
              <a:t> relation</a:t>
            </a:r>
            <a:r>
              <a:rPr lang="ja-JP" altLang="en-US" sz="2000" dirty="0" smtClean="0">
                <a:solidFill>
                  <a:srgbClr val="000000"/>
                </a:solidFill>
                <a:latin typeface="HGP明朝E"/>
                <a:ea typeface="HGP明朝E"/>
                <a:cs typeface="HGP明朝E"/>
              </a:rPr>
              <a:t>　</a:t>
            </a:r>
            <a:r>
              <a:rPr lang="en-US" altLang="ja-JP" sz="2000" dirty="0" smtClean="0">
                <a:solidFill>
                  <a:srgbClr val="000000"/>
                </a:solidFill>
                <a:latin typeface="HGP明朝E"/>
                <a:ea typeface="HGP明朝E"/>
                <a:cs typeface="HGP明朝E"/>
              </a:rPr>
              <a:t>between current and temperature gradient</a:t>
            </a:r>
            <a:r>
              <a:rPr lang="ja-JP" altLang="ja-JP" sz="2000" dirty="0">
                <a:solidFill>
                  <a:srgbClr val="000000"/>
                </a:solidFill>
                <a:latin typeface="HGP明朝E"/>
                <a:ea typeface="HGP明朝E"/>
                <a:cs typeface="HGP明朝E"/>
              </a:rPr>
              <a:t>　</a:t>
            </a:r>
            <a:r>
              <a:rPr lang="ja-JP" altLang="en-US" sz="2000" dirty="0" smtClean="0">
                <a:solidFill>
                  <a:srgbClr val="000000"/>
                </a:solidFill>
                <a:latin typeface="HGP明朝E"/>
                <a:ea typeface="HGP明朝E"/>
                <a:cs typeface="HGP明朝E"/>
              </a:rPr>
              <a:t>　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214282" y="835124"/>
            <a:ext cx="850112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895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04800" y="15240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Current fluctuation in the open geometry</a:t>
            </a:r>
            <a:endParaRPr lang="en-US" altLang="ja-JP" sz="2800" dirty="0">
              <a:solidFill>
                <a:srgbClr val="FF0000"/>
              </a:solidFill>
              <a:latin typeface="HGP明朝E"/>
              <a:ea typeface="HGP明朝E"/>
              <a:cs typeface="HGP明朝E"/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214282" y="989012"/>
            <a:ext cx="850112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図形グループ 23"/>
          <p:cNvGrpSpPr>
            <a:grpSpLocks noChangeAspect="1"/>
          </p:cNvGrpSpPr>
          <p:nvPr/>
        </p:nvGrpSpPr>
        <p:grpSpPr>
          <a:xfrm>
            <a:off x="513343" y="1484784"/>
            <a:ext cx="8019097" cy="755905"/>
            <a:chOff x="0" y="1268759"/>
            <a:chExt cx="9324528" cy="878959"/>
          </a:xfrm>
        </p:grpSpPr>
        <p:grpSp>
          <p:nvGrpSpPr>
            <p:cNvPr id="28" name="図形グループ 27"/>
            <p:cNvGrpSpPr/>
            <p:nvPr/>
          </p:nvGrpSpPr>
          <p:grpSpPr>
            <a:xfrm>
              <a:off x="1331640" y="1412776"/>
              <a:ext cx="6048672" cy="288032"/>
              <a:chOff x="1907704" y="4725144"/>
              <a:chExt cx="6048672" cy="288032"/>
            </a:xfrm>
          </p:grpSpPr>
          <p:cxnSp>
            <p:nvCxnSpPr>
              <p:cNvPr id="45" name="直線コネクタ 44"/>
              <p:cNvCxnSpPr/>
              <p:nvPr/>
            </p:nvCxnSpPr>
            <p:spPr>
              <a:xfrm>
                <a:off x="1907704" y="5013176"/>
                <a:ext cx="604867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矢印コネクタ 45"/>
              <p:cNvCxnSpPr>
                <a:stCxn id="48" idx="6"/>
              </p:cNvCxnSpPr>
              <p:nvPr/>
            </p:nvCxnSpPr>
            <p:spPr>
              <a:xfrm>
                <a:off x="3635896" y="4869160"/>
                <a:ext cx="18002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矢印コネクタ 46"/>
              <p:cNvCxnSpPr/>
              <p:nvPr/>
            </p:nvCxnSpPr>
            <p:spPr>
              <a:xfrm flipH="1">
                <a:off x="2555776" y="4725144"/>
                <a:ext cx="2880320" cy="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円/楕円 47"/>
              <p:cNvSpPr/>
              <p:nvPr/>
            </p:nvSpPr>
            <p:spPr>
              <a:xfrm>
                <a:off x="3347864" y="4725144"/>
                <a:ext cx="288032" cy="28803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29" name="直線矢印コネクタ 28"/>
            <p:cNvCxnSpPr/>
            <p:nvPr/>
          </p:nvCxnSpPr>
          <p:spPr>
            <a:xfrm>
              <a:off x="1979712" y="1268760"/>
              <a:ext cx="5400600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>
              <a:off x="7380312" y="1700808"/>
              <a:ext cx="1763688" cy="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>
              <a:off x="0" y="1700808"/>
              <a:ext cx="140364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>
              <a:off x="1403648" y="1556792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>
              <a:off x="7452320" y="1556792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円/楕円 33"/>
            <p:cNvSpPr/>
            <p:nvPr/>
          </p:nvSpPr>
          <p:spPr>
            <a:xfrm>
              <a:off x="1043608" y="1412776"/>
              <a:ext cx="288032" cy="2880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539552" y="1412776"/>
              <a:ext cx="288032" cy="2880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35496" y="1412776"/>
              <a:ext cx="288032" cy="2880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7884368" y="1412776"/>
              <a:ext cx="288032" cy="2880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9036496" y="1412776"/>
              <a:ext cx="288032" cy="2880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9" name="直線矢印コネクタ 38"/>
            <p:cNvCxnSpPr/>
            <p:nvPr/>
          </p:nvCxnSpPr>
          <p:spPr>
            <a:xfrm>
              <a:off x="1331640" y="1484784"/>
              <a:ext cx="57606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矢印コネクタ 39"/>
            <p:cNvCxnSpPr/>
            <p:nvPr/>
          </p:nvCxnSpPr>
          <p:spPr>
            <a:xfrm flipH="1">
              <a:off x="1331640" y="1628800"/>
              <a:ext cx="504056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矢印コネクタ 40"/>
            <p:cNvCxnSpPr/>
            <p:nvPr/>
          </p:nvCxnSpPr>
          <p:spPr>
            <a:xfrm>
              <a:off x="7236296" y="1484784"/>
              <a:ext cx="57606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矢印コネクタ 41"/>
            <p:cNvCxnSpPr/>
            <p:nvPr/>
          </p:nvCxnSpPr>
          <p:spPr>
            <a:xfrm flipH="1">
              <a:off x="7236296" y="1628800"/>
              <a:ext cx="504056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図 4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1916832"/>
              <a:ext cx="754820" cy="230886"/>
            </a:xfrm>
            <a:prstGeom prst="rect">
              <a:avLst/>
            </a:prstGeom>
          </p:spPr>
        </p:pic>
        <p:pic>
          <p:nvPicPr>
            <p:cNvPr id="44" name="図 43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1916832"/>
              <a:ext cx="792088" cy="226311"/>
            </a:xfrm>
            <a:prstGeom prst="rect">
              <a:avLst/>
            </a:prstGeom>
          </p:spPr>
        </p:pic>
      </p:grpSp>
      <p:pic>
        <p:nvPicPr>
          <p:cNvPr id="49" name="図 48" descr="%takaTeX&#10;\documentclass{jarticle}&#10;\usepackage{color}\pagestyle{empty}&#10;\begin{document}\LARGE\color{black}&#10;$$&#10;Q = \int_{0}^{\tau} dt &#10;I(t)&#10;$$&#10;\end{document}&#10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717033"/>
            <a:ext cx="2344396" cy="609600"/>
          </a:xfrm>
          <a:prstGeom prst="rect">
            <a:avLst/>
          </a:prstGeom>
        </p:spPr>
      </p:pic>
      <p:grpSp>
        <p:nvGrpSpPr>
          <p:cNvPr id="51" name="グループ化 16"/>
          <p:cNvGrpSpPr/>
          <p:nvPr/>
        </p:nvGrpSpPr>
        <p:grpSpPr>
          <a:xfrm>
            <a:off x="467544" y="2996952"/>
            <a:ext cx="4536504" cy="1800200"/>
            <a:chOff x="2110597" y="1775929"/>
            <a:chExt cx="3124895" cy="1087316"/>
          </a:xfrm>
        </p:grpSpPr>
        <p:pic>
          <p:nvPicPr>
            <p:cNvPr id="52" name="Picture 10" descr="current_fluctuation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10597" y="1775929"/>
              <a:ext cx="3124895" cy="1087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正方形/長方形 56"/>
            <p:cNvSpPr/>
            <p:nvPr/>
          </p:nvSpPr>
          <p:spPr>
            <a:xfrm>
              <a:off x="3697845" y="2515304"/>
              <a:ext cx="304800" cy="2285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58" name="図 57" descr="%takaTeX&#10;\documentclass{jarticle}&#10;\usepackage{color}\pagestyle{empty}&#10;\begin{document}\LARGE\color{black}&#10;$$&#10;\tau&#10;$$&#10;\end{document}&#10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221089"/>
            <a:ext cx="269748" cy="26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15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251520" y="764704"/>
            <a:ext cx="85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HGP明朝E"/>
                <a:ea typeface="HGP明朝E"/>
                <a:cs typeface="HGP明朝E"/>
              </a:rPr>
              <a:t>♦ </a:t>
            </a:r>
            <a:r>
              <a:rPr lang="en-US" altLang="ja-JP" sz="2000" dirty="0" err="1" smtClean="0">
                <a:latin typeface="HGP明朝E"/>
                <a:ea typeface="HGP明朝E"/>
                <a:cs typeface="HGP明朝E"/>
              </a:rPr>
              <a:t>Cumulant</a:t>
            </a:r>
            <a:r>
              <a:rPr lang="en-US" altLang="ja-JP" sz="2000" dirty="0" smtClean="0">
                <a:latin typeface="HGP明朝E"/>
                <a:ea typeface="HGP明朝E"/>
                <a:cs typeface="HGP明朝E"/>
              </a:rPr>
              <a:t> generating function for Levy-walk model </a:t>
            </a:r>
            <a:endParaRPr lang="en-US" altLang="ja-JP" sz="2000" dirty="0" smtClean="0">
              <a:solidFill>
                <a:srgbClr val="FF0000"/>
              </a:solidFill>
              <a:latin typeface="HGP明朝E"/>
              <a:ea typeface="HGP明朝E"/>
              <a:cs typeface="HGP明朝E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68760"/>
            <a:ext cx="4200646" cy="99060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251520" y="2996952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HGP明朝E"/>
                <a:ea typeface="HGP明朝E"/>
                <a:cs typeface="HGP明朝E"/>
              </a:rPr>
              <a:t>♦ This tells us that </a:t>
            </a:r>
            <a:r>
              <a:rPr lang="en-US" altLang="ja-JP" sz="20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all order </a:t>
            </a:r>
            <a:r>
              <a:rPr lang="en-US" altLang="ja-JP" sz="2000" dirty="0" err="1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cumulants</a:t>
            </a:r>
            <a:r>
              <a:rPr lang="en-US" altLang="ja-JP" sz="20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 have the same exponent in size-dependence</a:t>
            </a:r>
            <a:r>
              <a:rPr lang="en-US" altLang="ja-JP" sz="2000" dirty="0" smtClean="0">
                <a:latin typeface="HGP明朝E"/>
                <a:ea typeface="HGP明朝E"/>
                <a:cs typeface="HGP明朝E"/>
              </a:rPr>
              <a:t>.</a:t>
            </a:r>
            <a:r>
              <a:rPr lang="en-US" altLang="ja-JP" sz="2000" dirty="0">
                <a:latin typeface="HGP明朝E"/>
                <a:ea typeface="HGP明朝E"/>
                <a:cs typeface="HGP明朝E"/>
              </a:rPr>
              <a:t> </a:t>
            </a:r>
            <a:r>
              <a:rPr lang="en-US" altLang="ja-JP" sz="2000" dirty="0" smtClean="0">
                <a:latin typeface="HGP明朝E"/>
                <a:ea typeface="HGP明朝E"/>
                <a:cs typeface="HGP明朝E"/>
              </a:rPr>
              <a:t>This is consistent with numerical observation for specific model</a:t>
            </a:r>
            <a:endParaRPr lang="en-US" altLang="ja-JP" sz="2000" dirty="0" smtClean="0">
              <a:solidFill>
                <a:srgbClr val="FF0000"/>
              </a:solidFill>
              <a:latin typeface="HGP明朝E"/>
              <a:ea typeface="HGP明朝E"/>
              <a:cs typeface="HGP明朝E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031495"/>
            <a:ext cx="3600400" cy="2653473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2627784" y="5589240"/>
            <a:ext cx="216024" cy="144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517232"/>
            <a:ext cx="201168" cy="228600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4247456" y="4725144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E. Brunet, B. Derrida, A. </a:t>
            </a:r>
            <a:r>
              <a:rPr lang="en-US" altLang="ja-JP" dirty="0" err="1"/>
              <a:t>Gerschenfeld</a:t>
            </a:r>
            <a:r>
              <a:rPr lang="en-US" altLang="ja-JP" dirty="0"/>
              <a:t>, </a:t>
            </a:r>
            <a:r>
              <a:rPr lang="en-US" altLang="ja-JP" dirty="0" smtClean="0"/>
              <a:t>EPL (</a:t>
            </a:r>
            <a:r>
              <a:rPr lang="en-US" altLang="ja-JP" dirty="0"/>
              <a:t>2010)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77049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627784" y="332656"/>
            <a:ext cx="280831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 smtClean="0">
                <a:latin typeface="HGP明朝E"/>
                <a:ea typeface="HGP明朝E"/>
                <a:cs typeface="HGP明朝E"/>
              </a:rPr>
              <a:t> Summary</a:t>
            </a:r>
            <a:endParaRPr lang="en-US" altLang="ja-JP" sz="3200" dirty="0">
              <a:latin typeface="HGP明朝E"/>
              <a:ea typeface="HGP明朝E"/>
              <a:cs typeface="HGP明朝E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11560" y="1628800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HGP明朝E"/>
                <a:ea typeface="HGP明朝E"/>
                <a:cs typeface="HGP明朝E"/>
              </a:rPr>
              <a:t>♦ We introduced Levy-walk model to explain anomalous heat transport </a:t>
            </a:r>
          </a:p>
          <a:p>
            <a:endParaRPr lang="en-US" altLang="ja-JP" dirty="0" smtClean="0">
              <a:latin typeface="HGP明朝E"/>
              <a:ea typeface="HGP明朝E"/>
              <a:cs typeface="HGP明朝E"/>
            </a:endParaRPr>
          </a:p>
          <a:p>
            <a:r>
              <a:rPr lang="en-US" altLang="ja-JP" dirty="0">
                <a:latin typeface="HGP明朝E"/>
                <a:ea typeface="HGP明朝E"/>
                <a:cs typeface="HGP明朝E"/>
              </a:rPr>
              <a:t> </a:t>
            </a:r>
            <a:r>
              <a:rPr lang="en-US" altLang="ja-JP" dirty="0" smtClean="0">
                <a:latin typeface="HGP明朝E"/>
                <a:ea typeface="HGP明朝E"/>
                <a:cs typeface="HGP明朝E"/>
              </a:rPr>
              <a:t>    Exact density profile</a:t>
            </a:r>
          </a:p>
          <a:p>
            <a:r>
              <a:rPr lang="en-US" altLang="ja-JP" dirty="0">
                <a:latin typeface="HGP明朝E"/>
                <a:ea typeface="HGP明朝E"/>
                <a:cs typeface="HGP明朝E"/>
              </a:rPr>
              <a:t> </a:t>
            </a:r>
            <a:r>
              <a:rPr lang="en-US" altLang="ja-JP" dirty="0" smtClean="0">
                <a:latin typeface="HGP明朝E"/>
                <a:ea typeface="HGP明朝E"/>
                <a:cs typeface="HGP明朝E"/>
              </a:rPr>
              <a:t>    size-dependence of current</a:t>
            </a:r>
          </a:p>
          <a:p>
            <a:r>
              <a:rPr lang="en-US" altLang="ja-JP" dirty="0">
                <a:latin typeface="HGP明朝E"/>
                <a:ea typeface="HGP明朝E"/>
                <a:cs typeface="HGP明朝E"/>
              </a:rPr>
              <a:t> </a:t>
            </a:r>
            <a:r>
              <a:rPr lang="en-US" altLang="ja-JP" dirty="0" smtClean="0">
                <a:latin typeface="HGP明朝E"/>
                <a:ea typeface="HGP明朝E"/>
                <a:cs typeface="HGP明朝E"/>
              </a:rPr>
              <a:t>    relation corresponding to Fourier’s law (nonlocal)</a:t>
            </a:r>
          </a:p>
          <a:p>
            <a:endParaRPr lang="en-US" altLang="ja-JP" dirty="0">
              <a:latin typeface="HGP明朝E"/>
              <a:ea typeface="HGP明朝E"/>
              <a:cs typeface="HGP明朝E"/>
            </a:endParaRPr>
          </a:p>
          <a:p>
            <a:endParaRPr lang="en-US" altLang="ja-JP" dirty="0" smtClean="0">
              <a:latin typeface="HGP明朝E"/>
              <a:ea typeface="HGP明朝E"/>
              <a:cs typeface="HGP明朝E"/>
            </a:endParaRPr>
          </a:p>
          <a:p>
            <a:r>
              <a:rPr lang="en-US" altLang="ja-JP" dirty="0" smtClean="0">
                <a:latin typeface="HGP明朝E"/>
                <a:ea typeface="HGP明朝E"/>
                <a:cs typeface="HGP明朝E"/>
              </a:rPr>
              <a:t>♦</a:t>
            </a:r>
            <a:r>
              <a:rPr lang="ja-JP" altLang="en-US" dirty="0">
                <a:latin typeface="HGP明朝E"/>
                <a:ea typeface="HGP明朝E"/>
                <a:cs typeface="HGP明朝E"/>
              </a:rPr>
              <a:t>　</a:t>
            </a:r>
            <a:r>
              <a:rPr lang="en-US" altLang="ja-JP" dirty="0" smtClean="0">
                <a:latin typeface="HGP明朝E"/>
                <a:ea typeface="HGP明朝E"/>
                <a:cs typeface="HGP明朝E"/>
              </a:rPr>
              <a:t>All current fluctuation have the same system-size dependence. </a:t>
            </a:r>
          </a:p>
          <a:p>
            <a:endParaRPr lang="en-US" altLang="ja-JP" dirty="0">
              <a:latin typeface="HGP明朝E"/>
              <a:ea typeface="HGP明朝E"/>
              <a:cs typeface="HGP明朝E"/>
            </a:endParaRPr>
          </a:p>
          <a:p>
            <a:endParaRPr lang="en-US" altLang="ja-JP" dirty="0" smtClean="0">
              <a:latin typeface="HGP明朝E"/>
              <a:ea typeface="HGP明朝E"/>
              <a:cs typeface="HGP明朝E"/>
            </a:endParaRPr>
          </a:p>
          <a:p>
            <a:endParaRPr lang="en-US" altLang="ja-JP" dirty="0">
              <a:latin typeface="HGP明朝E"/>
              <a:ea typeface="HGP明朝E"/>
              <a:cs typeface="HGP明朝E"/>
            </a:endParaRPr>
          </a:p>
          <a:p>
            <a:r>
              <a:rPr lang="en-US" altLang="ja-JP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Levy-walk model is a good model for describing anomalous transport</a:t>
            </a:r>
          </a:p>
        </p:txBody>
      </p:sp>
    </p:spTree>
    <p:extLst>
      <p:ext uri="{BB962C8B-B14F-4D97-AF65-F5344CB8AC3E}">
        <p14:creationId xmlns:p14="http://schemas.microsoft.com/office/powerpoint/2010/main" val="390647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95536" y="169476"/>
            <a:ext cx="4734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Anomalous heat conductivity</a:t>
            </a:r>
            <a:endParaRPr lang="en-US" altLang="ja-JP" sz="2800" dirty="0">
              <a:solidFill>
                <a:srgbClr val="FF0000"/>
              </a:solidFill>
              <a:latin typeface="HGP明朝E"/>
              <a:ea typeface="HGP明朝E"/>
              <a:cs typeface="HGP明朝E"/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214282" y="907132"/>
            <a:ext cx="850112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996952"/>
            <a:ext cx="72485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テキスト ボックス 4"/>
          <p:cNvSpPr txBox="1"/>
          <p:nvPr/>
        </p:nvSpPr>
        <p:spPr>
          <a:xfrm>
            <a:off x="864025" y="2573234"/>
            <a:ext cx="6257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HGP明朝E"/>
                <a:ea typeface="HGP明朝E"/>
                <a:cs typeface="HGP明朝E"/>
              </a:rPr>
              <a:t>Renormalization Group theory, mode-coupling theory, etc… </a:t>
            </a:r>
          </a:p>
          <a:p>
            <a:r>
              <a:rPr kumimoji="1" lang="en-US" altLang="ja-JP" dirty="0" smtClean="0">
                <a:latin typeface="HGP明朝E"/>
                <a:ea typeface="HGP明朝E"/>
                <a:cs typeface="HGP明朝E"/>
              </a:rPr>
              <a:t> (</a:t>
            </a:r>
            <a:r>
              <a:rPr kumimoji="1" lang="en-US" altLang="ja-JP" dirty="0" err="1" smtClean="0">
                <a:latin typeface="HGP明朝E"/>
                <a:ea typeface="HGP明朝E"/>
                <a:cs typeface="HGP明朝E"/>
              </a:rPr>
              <a:t>Lepri</a:t>
            </a:r>
            <a:r>
              <a:rPr kumimoji="1" lang="en-US" altLang="ja-JP" dirty="0" smtClean="0">
                <a:latin typeface="HGP明朝E"/>
                <a:ea typeface="HGP明朝E"/>
                <a:cs typeface="HGP明朝E"/>
              </a:rPr>
              <a:t> </a:t>
            </a:r>
            <a:r>
              <a:rPr lang="en-US" altLang="ja-JP" dirty="0" smtClean="0">
                <a:latin typeface="HGP明朝E"/>
                <a:ea typeface="HGP明朝E"/>
                <a:cs typeface="HGP明朝E"/>
              </a:rPr>
              <a:t>, </a:t>
            </a:r>
            <a:r>
              <a:rPr lang="en-US" altLang="ja-JP" dirty="0" err="1" smtClean="0">
                <a:latin typeface="HGP明朝E"/>
                <a:ea typeface="HGP明朝E"/>
                <a:cs typeface="HGP明朝E"/>
              </a:rPr>
              <a:t>etal.,</a:t>
            </a:r>
            <a:r>
              <a:rPr kumimoji="1" lang="en-US" altLang="ja-JP" dirty="0" err="1" smtClean="0">
                <a:latin typeface="HGP明朝E"/>
                <a:ea typeface="HGP明朝E"/>
                <a:cs typeface="HGP明朝E"/>
              </a:rPr>
              <a:t>EPL</a:t>
            </a:r>
            <a:r>
              <a:rPr kumimoji="1" lang="en-US" altLang="ja-JP" dirty="0" smtClean="0">
                <a:latin typeface="HGP明朝E"/>
                <a:ea typeface="HGP明朝E"/>
                <a:cs typeface="HGP明朝E"/>
              </a:rPr>
              <a:t> (1999), </a:t>
            </a:r>
            <a:r>
              <a:rPr kumimoji="1" lang="en-US" altLang="ja-JP" dirty="0" err="1" smtClean="0">
                <a:latin typeface="HGP明朝E"/>
                <a:ea typeface="HGP明朝E"/>
                <a:cs typeface="HGP明朝E"/>
              </a:rPr>
              <a:t>Narayan</a:t>
            </a:r>
            <a:r>
              <a:rPr kumimoji="1" lang="en-US" altLang="ja-JP" dirty="0" smtClean="0">
                <a:latin typeface="HGP明朝E"/>
                <a:ea typeface="HGP明朝E"/>
                <a:cs typeface="HGP明朝E"/>
              </a:rPr>
              <a:t>, </a:t>
            </a:r>
            <a:r>
              <a:rPr kumimoji="1" lang="en-US" altLang="ja-JP" dirty="0" err="1" smtClean="0">
                <a:latin typeface="HGP明朝E"/>
                <a:ea typeface="HGP明朝E"/>
                <a:cs typeface="HGP明朝E"/>
              </a:rPr>
              <a:t>Ramaswamy</a:t>
            </a:r>
            <a:r>
              <a:rPr kumimoji="1" lang="en-US" altLang="ja-JP" dirty="0" smtClean="0">
                <a:latin typeface="HGP明朝E"/>
                <a:ea typeface="HGP明朝E"/>
                <a:cs typeface="HGP明朝E"/>
              </a:rPr>
              <a:t>  </a:t>
            </a:r>
            <a:r>
              <a:rPr lang="en-US" altLang="ja-JP" dirty="0" err="1" smtClean="0">
                <a:latin typeface="HGP明朝E"/>
                <a:ea typeface="HGP明朝E"/>
                <a:cs typeface="HGP明朝E"/>
              </a:rPr>
              <a:t>p</a:t>
            </a:r>
            <a:r>
              <a:rPr kumimoji="1" lang="en-US" altLang="ja-JP" dirty="0" err="1" smtClean="0">
                <a:latin typeface="HGP明朝E"/>
                <a:ea typeface="HGP明朝E"/>
                <a:cs typeface="HGP明朝E"/>
              </a:rPr>
              <a:t>rl</a:t>
            </a:r>
            <a:r>
              <a:rPr kumimoji="1" lang="en-US" altLang="ja-JP" dirty="0" smtClean="0">
                <a:latin typeface="HGP明朝E"/>
                <a:ea typeface="HGP明朝E"/>
                <a:cs typeface="HGP明朝E"/>
              </a:rPr>
              <a:t> 2004)</a:t>
            </a:r>
            <a:endParaRPr kumimoji="1" lang="ja-JP" altLang="en-US" dirty="0">
              <a:latin typeface="HGP明朝E"/>
              <a:ea typeface="HGP明朝E"/>
              <a:cs typeface="HGP明朝E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1124744"/>
            <a:ext cx="3455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P明朝E"/>
                <a:ea typeface="HGP明朝E"/>
                <a:cs typeface="HGP明朝E"/>
              </a:rPr>
              <a:t>♦</a:t>
            </a:r>
            <a:r>
              <a:rPr lang="en-US" altLang="ja-JP" sz="2400" dirty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HGP明朝E"/>
                <a:ea typeface="HGP明朝E"/>
                <a:cs typeface="HGP明朝E"/>
              </a:rPr>
              <a:t>Green-Kubo Formula</a:t>
            </a:r>
            <a:endParaRPr kumimoji="1" lang="ja-JP" altLang="en-US" sz="2400" dirty="0">
              <a:solidFill>
                <a:srgbClr val="000000"/>
              </a:solidFill>
              <a:latin typeface="HGP明朝E"/>
              <a:ea typeface="HGP明朝E"/>
              <a:cs typeface="HGP明朝E"/>
            </a:endParaRPr>
          </a:p>
        </p:txBody>
      </p:sp>
      <p:pic>
        <p:nvPicPr>
          <p:cNvPr id="7" name="図 6" descr="%takaTeX&#10;\documentclass{jarticle}&#10;\usepackage{color}\pagestyle{empty}&#10;\begin{document}\LARGE\color{black}&#10;$$&#10;\kappa = \beta^2 \lim_{T \to\infty} \lim_{N\to \infty} \int_{0}^T \, dt \, &#10;\langle&#10;j(t) j &#10;\rangle&#10;$$&#10;\end{document}&#10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00808"/>
            <a:ext cx="5189078" cy="733954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5063524" y="6373132"/>
            <a:ext cx="2942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3-dimension =&gt; Fourier’s law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12" name="図 11" descr="%takaTeX&#10;\documentclass{jarticle}&#10;\usepackage{color}\pagestyle{empty}&#10;\begin{document}\LARGE\color{black}&#10;$$&#10;\kappa \sim \left\{&#10;\begin{array}{cc}&#10;N^{1/3} ~{\rm or}~ N^{2/5} &amp; 1D \\&#10;\log N &amp; 2D \\&#10;{\rm Finite} &amp; 3D \\&#10;\end{array} \right.&#10;$$&#10;\end{document}&#10;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5230124"/>
            <a:ext cx="3718204" cy="1583252"/>
          </a:xfrm>
          <a:prstGeom prst="rect">
            <a:avLst/>
          </a:prstGeom>
        </p:spPr>
      </p:pic>
      <p:sp>
        <p:nvSpPr>
          <p:cNvPr id="13" name="下矢印 12"/>
          <p:cNvSpPr/>
          <p:nvPr/>
        </p:nvSpPr>
        <p:spPr>
          <a:xfrm>
            <a:off x="2846658" y="4728564"/>
            <a:ext cx="357190" cy="42862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7588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39552" y="332656"/>
            <a:ext cx="81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I</a:t>
            </a:r>
            <a:r>
              <a:rPr lang="en-US" altLang="ja-JP" sz="24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.   How can we control heat ? </a:t>
            </a:r>
          </a:p>
          <a:p>
            <a:r>
              <a:rPr lang="en-US" altLang="ja-JP" sz="2400" dirty="0" smtClean="0">
                <a:latin typeface="HGP明朝E"/>
                <a:ea typeface="HGP明朝E"/>
                <a:cs typeface="HGP明朝E"/>
              </a:rPr>
              <a:t>Example of</a:t>
            </a:r>
            <a:r>
              <a:rPr lang="en-US" altLang="ja-JP" sz="2400" dirty="0" smtClean="0">
                <a:latin typeface="HGP明朝E"/>
                <a:ea typeface="HGP明朝E"/>
                <a:cs typeface="HGP明朝E"/>
              </a:rPr>
              <a:t> </a:t>
            </a:r>
            <a:r>
              <a:rPr lang="en-US" altLang="ja-JP" sz="2400" dirty="0">
                <a:latin typeface="HGP明朝E"/>
                <a:ea typeface="HGP明朝E"/>
                <a:cs typeface="HGP明朝E"/>
              </a:rPr>
              <a:t>r</a:t>
            </a:r>
            <a:r>
              <a:rPr lang="en-US" altLang="ja-JP" sz="2400" dirty="0" smtClean="0">
                <a:latin typeface="HGP明朝E"/>
                <a:ea typeface="HGP明朝E"/>
                <a:cs typeface="HGP明朝E"/>
              </a:rPr>
              <a:t>ectification </a:t>
            </a:r>
            <a:r>
              <a:rPr lang="en-US" altLang="ja-JP" sz="2400" dirty="0" smtClean="0">
                <a:latin typeface="HGP明朝E"/>
                <a:ea typeface="HGP明朝E"/>
                <a:cs typeface="HGP明朝E"/>
              </a:rPr>
              <a:t>( Thermal </a:t>
            </a:r>
            <a:r>
              <a:rPr lang="en-US" altLang="ja-JP" sz="2400" dirty="0" smtClean="0">
                <a:latin typeface="HGP明朝E"/>
                <a:ea typeface="HGP明朝E"/>
                <a:cs typeface="HGP明朝E"/>
              </a:rPr>
              <a:t>diode )</a:t>
            </a:r>
            <a:endParaRPr lang="en-US" altLang="ja-JP" sz="2400" dirty="0" smtClean="0">
              <a:latin typeface="HGP明朝E"/>
              <a:ea typeface="HGP明朝E"/>
              <a:cs typeface="HGP明朝E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214282" y="1195164"/>
            <a:ext cx="850112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3861048"/>
            <a:ext cx="5004048" cy="38037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340768"/>
            <a:ext cx="4464496" cy="669674"/>
          </a:xfrm>
          <a:prstGeom prst="rect">
            <a:avLst/>
          </a:prstGeom>
        </p:spPr>
      </p:pic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899592" y="2185365"/>
            <a:ext cx="367240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Two </a:t>
            </a:r>
            <a:r>
              <a:rPr lang="en-US" altLang="ja-JP" sz="2000" dirty="0"/>
              <a:t>different sets of parameters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1619672" y="2833437"/>
            <a:ext cx="1080120" cy="36004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2699792" y="2833437"/>
            <a:ext cx="1008112" cy="36004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 rot="10800000">
            <a:off x="3707904" y="2693545"/>
            <a:ext cx="626361" cy="643948"/>
          </a:xfrm>
          <a:prstGeom prst="flowChartDelay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/>
            <a:endParaRPr kumimoji="0" lang="ja-JP" altLang="en-US"/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 rot="31459">
            <a:off x="974534" y="2657109"/>
            <a:ext cx="628159" cy="643948"/>
          </a:xfrm>
          <a:prstGeom prst="flowChartDelay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0" lang="ja-JP" altLang="en-US"/>
          </a:p>
        </p:txBody>
      </p:sp>
      <p:pic>
        <p:nvPicPr>
          <p:cNvPr id="16" name="図 15" descr="%takaTeX&#10;\documentclass{jarticle}&#10;\usepackage{color}\pagestyle{empty}&#10;\begin{document}\LARGE\color{black}&#10;$$&#10;T_L &#10;$$&#10;\end{document}&#10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446336"/>
            <a:ext cx="385229" cy="342704"/>
          </a:xfrm>
          <a:prstGeom prst="rect">
            <a:avLst/>
          </a:prstGeom>
        </p:spPr>
      </p:pic>
      <p:pic>
        <p:nvPicPr>
          <p:cNvPr id="17" name="図 16" descr="%takaTeX&#10;\documentclass{jarticle}&#10;\usepackage{color}\pagestyle{empty}&#10;\begin{document}\LARGE\color{black}&#10;$$&#10;T_R&#10;$$&#10;\end{document}&#10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409501"/>
            <a:ext cx="441771" cy="371303"/>
          </a:xfrm>
          <a:prstGeom prst="rect">
            <a:avLst/>
          </a:prstGeom>
        </p:spPr>
      </p:pic>
      <p:pic>
        <p:nvPicPr>
          <p:cNvPr id="18" name="図 1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204864"/>
            <a:ext cx="2069990" cy="792088"/>
          </a:xfrm>
          <a:prstGeom prst="rect">
            <a:avLst/>
          </a:prstGeom>
        </p:spPr>
      </p:pic>
      <p:pic>
        <p:nvPicPr>
          <p:cNvPr id="19" name="図 1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068960"/>
            <a:ext cx="1944216" cy="7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45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67" y="3990801"/>
            <a:ext cx="2782383" cy="1598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9388" y="159023"/>
            <a:ext cx="3036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Disorder effect in 1D</a:t>
            </a:r>
            <a:endParaRPr lang="en-US" altLang="ja-JP" sz="2400" dirty="0">
              <a:solidFill>
                <a:srgbClr val="FF0000"/>
              </a:solidFill>
              <a:latin typeface="HGP明朝E"/>
              <a:ea typeface="HGP明朝E"/>
              <a:cs typeface="HGP明朝E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372200" y="764704"/>
            <a:ext cx="22928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dirty="0" smtClean="0"/>
              <a:t>Matsuda, Ishii  (1972)</a:t>
            </a:r>
            <a:endParaRPr lang="en-US" altLang="ja-JP" dirty="0"/>
          </a:p>
        </p:txBody>
      </p:sp>
      <p:cxnSp>
        <p:nvCxnSpPr>
          <p:cNvPr id="29" name="直線コネクタ 28"/>
          <p:cNvCxnSpPr/>
          <p:nvPr/>
        </p:nvCxnSpPr>
        <p:spPr>
          <a:xfrm>
            <a:off x="214282" y="642918"/>
            <a:ext cx="850112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図 3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66971"/>
            <a:ext cx="3744416" cy="741949"/>
          </a:xfrm>
          <a:prstGeom prst="rect">
            <a:avLst/>
          </a:prstGeom>
        </p:spPr>
      </p:pic>
      <p:pic>
        <p:nvPicPr>
          <p:cNvPr id="32" name="図 3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24944"/>
            <a:ext cx="3240360" cy="302067"/>
          </a:xfrm>
          <a:prstGeom prst="rect">
            <a:avLst/>
          </a:prstGeom>
        </p:spPr>
      </p:pic>
      <p:pic>
        <p:nvPicPr>
          <p:cNvPr id="33" name="図 3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82794"/>
            <a:ext cx="3775844" cy="414558"/>
          </a:xfrm>
          <a:prstGeom prst="rect">
            <a:avLst/>
          </a:prstGeom>
        </p:spPr>
      </p:pic>
      <p:sp>
        <p:nvSpPr>
          <p:cNvPr id="35" name="円/楕円 34"/>
          <p:cNvSpPr/>
          <p:nvPr/>
        </p:nvSpPr>
        <p:spPr>
          <a:xfrm>
            <a:off x="2915426" y="4005064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" name="円/楕円 36"/>
          <p:cNvSpPr/>
          <p:nvPr/>
        </p:nvSpPr>
        <p:spPr>
          <a:xfrm>
            <a:off x="611170" y="5301208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Text Box 35"/>
          <p:cNvSpPr txBox="1">
            <a:spLocks noChangeArrowheads="1"/>
          </p:cNvSpPr>
          <p:nvPr/>
        </p:nvSpPr>
        <p:spPr bwMode="auto">
          <a:xfrm>
            <a:off x="107504" y="3563724"/>
            <a:ext cx="32026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>
                <a:latin typeface="HGP明朝E"/>
                <a:ea typeface="HGP明朝E"/>
                <a:cs typeface="HGP明朝E"/>
              </a:rPr>
              <a:t>1. </a:t>
            </a:r>
            <a:r>
              <a:rPr lang="en-US" altLang="ja-JP" dirty="0" smtClean="0">
                <a:latin typeface="HGP明朝E"/>
                <a:ea typeface="HGP明朝E"/>
                <a:cs typeface="HGP明朝E"/>
              </a:rPr>
              <a:t>Finite temperature gradient</a:t>
            </a:r>
            <a:endParaRPr lang="en-US" altLang="ja-JP" dirty="0">
              <a:latin typeface="HGP明朝E"/>
              <a:ea typeface="HGP明朝E"/>
              <a:cs typeface="HGP明朝E"/>
            </a:endParaRPr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107504" y="5723964"/>
            <a:ext cx="44678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dirty="0" smtClean="0">
                <a:latin typeface="HGP明朝E"/>
                <a:ea typeface="HGP明朝E"/>
                <a:cs typeface="HGP明朝E"/>
              </a:rPr>
              <a:t>２</a:t>
            </a:r>
            <a:r>
              <a:rPr lang="en-US" altLang="ja-JP" dirty="0" smtClean="0">
                <a:latin typeface="HGP明朝E"/>
                <a:ea typeface="HGP明朝E"/>
                <a:cs typeface="HGP明朝E"/>
              </a:rPr>
              <a:t>. </a:t>
            </a:r>
            <a:r>
              <a:rPr lang="en-US" altLang="ja-JP" dirty="0">
                <a:latin typeface="HGP明朝E"/>
                <a:ea typeface="HGP明朝E"/>
                <a:cs typeface="HGP明朝E"/>
              </a:rPr>
              <a:t> </a:t>
            </a:r>
            <a:r>
              <a:rPr lang="en-US" altLang="ja-JP" dirty="0" smtClean="0">
                <a:latin typeface="HGP明朝E"/>
                <a:ea typeface="HGP明朝E"/>
                <a:cs typeface="HGP明朝E"/>
              </a:rPr>
              <a:t>Vanishing conductivity</a:t>
            </a:r>
            <a:r>
              <a:rPr lang="ja-JP" altLang="en-US" dirty="0" smtClean="0">
                <a:latin typeface="HGP明朝E"/>
                <a:ea typeface="HGP明朝E"/>
                <a:cs typeface="HGP明朝E"/>
              </a:rPr>
              <a:t>　：　</a:t>
            </a:r>
            <a:r>
              <a:rPr lang="en-US" altLang="ja-JP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Localization</a:t>
            </a:r>
            <a:endParaRPr lang="en-US" altLang="ja-JP" dirty="0">
              <a:solidFill>
                <a:srgbClr val="FF0000"/>
              </a:solidFill>
              <a:latin typeface="HGP明朝E"/>
              <a:ea typeface="HGP明朝E"/>
              <a:cs typeface="HGP明朝E"/>
            </a:endParaRPr>
          </a:p>
        </p:txBody>
      </p:sp>
      <p:grpSp>
        <p:nvGrpSpPr>
          <p:cNvPr id="26" name="図形グループ 25"/>
          <p:cNvGrpSpPr/>
          <p:nvPr/>
        </p:nvGrpSpPr>
        <p:grpSpPr>
          <a:xfrm>
            <a:off x="467544" y="908720"/>
            <a:ext cx="4042004" cy="507213"/>
            <a:chOff x="755576" y="908720"/>
            <a:chExt cx="4042004" cy="507213"/>
          </a:xfrm>
        </p:grpSpPr>
        <p:grpSp>
          <p:nvGrpSpPr>
            <p:cNvPr id="27" name="Group 17"/>
            <p:cNvGrpSpPr>
              <a:grpSpLocks/>
            </p:cNvGrpSpPr>
            <p:nvPr/>
          </p:nvGrpSpPr>
          <p:grpSpPr bwMode="auto">
            <a:xfrm>
              <a:off x="1496325" y="1031498"/>
              <a:ext cx="2531429" cy="253850"/>
              <a:chOff x="1543" y="346"/>
              <a:chExt cx="2791" cy="225"/>
            </a:xfrm>
          </p:grpSpPr>
          <p:sp>
            <p:nvSpPr>
              <p:cNvPr id="41" name="Oval 18"/>
              <p:cNvSpPr>
                <a:spLocks noChangeArrowheads="1"/>
              </p:cNvSpPr>
              <p:nvPr/>
            </p:nvSpPr>
            <p:spPr bwMode="auto">
              <a:xfrm>
                <a:off x="1543" y="358"/>
                <a:ext cx="209" cy="19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2" name="Oval 19"/>
              <p:cNvSpPr>
                <a:spLocks noChangeArrowheads="1"/>
              </p:cNvSpPr>
              <p:nvPr/>
            </p:nvSpPr>
            <p:spPr bwMode="auto">
              <a:xfrm>
                <a:off x="2126" y="358"/>
                <a:ext cx="209" cy="19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3" name="Oval 20"/>
              <p:cNvSpPr>
                <a:spLocks noChangeArrowheads="1"/>
              </p:cNvSpPr>
              <p:nvPr/>
            </p:nvSpPr>
            <p:spPr bwMode="auto">
              <a:xfrm>
                <a:off x="3501" y="358"/>
                <a:ext cx="208" cy="19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4" name="Oval 21"/>
              <p:cNvSpPr>
                <a:spLocks noChangeArrowheads="1"/>
              </p:cNvSpPr>
              <p:nvPr/>
            </p:nvSpPr>
            <p:spPr bwMode="auto">
              <a:xfrm>
                <a:off x="4126" y="358"/>
                <a:ext cx="208" cy="19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5" name="Freeform 22"/>
              <p:cNvSpPr>
                <a:spLocks/>
              </p:cNvSpPr>
              <p:nvPr/>
            </p:nvSpPr>
            <p:spPr bwMode="auto">
              <a:xfrm>
                <a:off x="1746" y="346"/>
                <a:ext cx="381" cy="210"/>
              </a:xfrm>
              <a:custGeom>
                <a:avLst/>
                <a:gdLst/>
                <a:ahLst/>
                <a:cxnLst>
                  <a:cxn ang="0">
                    <a:pos x="0" y="348"/>
                  </a:cxn>
                  <a:cxn ang="0">
                    <a:pos x="137" y="45"/>
                  </a:cxn>
                  <a:cxn ang="0">
                    <a:pos x="244" y="563"/>
                  </a:cxn>
                  <a:cxn ang="0">
                    <a:pos x="391" y="36"/>
                  </a:cxn>
                  <a:cxn ang="0">
                    <a:pos x="557" y="563"/>
                  </a:cxn>
                  <a:cxn ang="0">
                    <a:pos x="711" y="26"/>
                  </a:cxn>
                  <a:cxn ang="0">
                    <a:pos x="840" y="553"/>
                  </a:cxn>
                  <a:cxn ang="0">
                    <a:pos x="986" y="36"/>
                  </a:cxn>
                  <a:cxn ang="0">
                    <a:pos x="1143" y="563"/>
                  </a:cxn>
                  <a:cxn ang="0">
                    <a:pos x="1260" y="36"/>
                  </a:cxn>
                  <a:cxn ang="0">
                    <a:pos x="1416" y="348"/>
                  </a:cxn>
                </a:cxnLst>
                <a:rect l="0" t="0" r="r" b="b"/>
                <a:pathLst>
                  <a:path w="1416" h="565">
                    <a:moveTo>
                      <a:pt x="0" y="348"/>
                    </a:moveTo>
                    <a:cubicBezTo>
                      <a:pt x="24" y="298"/>
                      <a:pt x="96" y="9"/>
                      <a:pt x="137" y="45"/>
                    </a:cubicBezTo>
                    <a:cubicBezTo>
                      <a:pt x="178" y="81"/>
                      <a:pt x="202" y="564"/>
                      <a:pt x="244" y="563"/>
                    </a:cubicBezTo>
                    <a:cubicBezTo>
                      <a:pt x="286" y="562"/>
                      <a:pt x="339" y="36"/>
                      <a:pt x="391" y="36"/>
                    </a:cubicBezTo>
                    <a:cubicBezTo>
                      <a:pt x="443" y="36"/>
                      <a:pt x="504" y="565"/>
                      <a:pt x="557" y="563"/>
                    </a:cubicBezTo>
                    <a:cubicBezTo>
                      <a:pt x="610" y="561"/>
                      <a:pt x="664" y="28"/>
                      <a:pt x="711" y="26"/>
                    </a:cubicBezTo>
                    <a:cubicBezTo>
                      <a:pt x="758" y="24"/>
                      <a:pt x="794" y="551"/>
                      <a:pt x="840" y="553"/>
                    </a:cubicBezTo>
                    <a:cubicBezTo>
                      <a:pt x="886" y="555"/>
                      <a:pt x="936" y="34"/>
                      <a:pt x="986" y="36"/>
                    </a:cubicBezTo>
                    <a:cubicBezTo>
                      <a:pt x="1036" y="38"/>
                      <a:pt x="1097" y="563"/>
                      <a:pt x="1143" y="563"/>
                    </a:cubicBezTo>
                    <a:cubicBezTo>
                      <a:pt x="1189" y="563"/>
                      <a:pt x="1215" y="72"/>
                      <a:pt x="1260" y="36"/>
                    </a:cubicBezTo>
                    <a:cubicBezTo>
                      <a:pt x="1305" y="0"/>
                      <a:pt x="1384" y="283"/>
                      <a:pt x="1416" y="34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" name="Freeform 23"/>
              <p:cNvSpPr>
                <a:spLocks/>
              </p:cNvSpPr>
              <p:nvPr/>
            </p:nvSpPr>
            <p:spPr bwMode="auto">
              <a:xfrm>
                <a:off x="2336" y="346"/>
                <a:ext cx="381" cy="225"/>
              </a:xfrm>
              <a:custGeom>
                <a:avLst/>
                <a:gdLst/>
                <a:ahLst/>
                <a:cxnLst>
                  <a:cxn ang="0">
                    <a:pos x="0" y="348"/>
                  </a:cxn>
                  <a:cxn ang="0">
                    <a:pos x="137" y="45"/>
                  </a:cxn>
                  <a:cxn ang="0">
                    <a:pos x="244" y="563"/>
                  </a:cxn>
                  <a:cxn ang="0">
                    <a:pos x="391" y="36"/>
                  </a:cxn>
                  <a:cxn ang="0">
                    <a:pos x="557" y="563"/>
                  </a:cxn>
                  <a:cxn ang="0">
                    <a:pos x="711" y="26"/>
                  </a:cxn>
                  <a:cxn ang="0">
                    <a:pos x="840" y="553"/>
                  </a:cxn>
                  <a:cxn ang="0">
                    <a:pos x="986" y="36"/>
                  </a:cxn>
                  <a:cxn ang="0">
                    <a:pos x="1143" y="563"/>
                  </a:cxn>
                  <a:cxn ang="0">
                    <a:pos x="1260" y="36"/>
                  </a:cxn>
                  <a:cxn ang="0">
                    <a:pos x="1416" y="348"/>
                  </a:cxn>
                </a:cxnLst>
                <a:rect l="0" t="0" r="r" b="b"/>
                <a:pathLst>
                  <a:path w="1416" h="565">
                    <a:moveTo>
                      <a:pt x="0" y="348"/>
                    </a:moveTo>
                    <a:cubicBezTo>
                      <a:pt x="24" y="298"/>
                      <a:pt x="96" y="9"/>
                      <a:pt x="137" y="45"/>
                    </a:cubicBezTo>
                    <a:cubicBezTo>
                      <a:pt x="178" y="81"/>
                      <a:pt x="202" y="564"/>
                      <a:pt x="244" y="563"/>
                    </a:cubicBezTo>
                    <a:cubicBezTo>
                      <a:pt x="286" y="562"/>
                      <a:pt x="339" y="36"/>
                      <a:pt x="391" y="36"/>
                    </a:cubicBezTo>
                    <a:cubicBezTo>
                      <a:pt x="443" y="36"/>
                      <a:pt x="504" y="565"/>
                      <a:pt x="557" y="563"/>
                    </a:cubicBezTo>
                    <a:cubicBezTo>
                      <a:pt x="610" y="561"/>
                      <a:pt x="664" y="28"/>
                      <a:pt x="711" y="26"/>
                    </a:cubicBezTo>
                    <a:cubicBezTo>
                      <a:pt x="758" y="24"/>
                      <a:pt x="794" y="551"/>
                      <a:pt x="840" y="553"/>
                    </a:cubicBezTo>
                    <a:cubicBezTo>
                      <a:pt x="886" y="555"/>
                      <a:pt x="936" y="34"/>
                      <a:pt x="986" y="36"/>
                    </a:cubicBezTo>
                    <a:cubicBezTo>
                      <a:pt x="1036" y="38"/>
                      <a:pt x="1097" y="563"/>
                      <a:pt x="1143" y="563"/>
                    </a:cubicBezTo>
                    <a:cubicBezTo>
                      <a:pt x="1189" y="563"/>
                      <a:pt x="1215" y="72"/>
                      <a:pt x="1260" y="36"/>
                    </a:cubicBezTo>
                    <a:cubicBezTo>
                      <a:pt x="1305" y="0"/>
                      <a:pt x="1384" y="283"/>
                      <a:pt x="1416" y="34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" name="Freeform 24"/>
              <p:cNvSpPr>
                <a:spLocks/>
              </p:cNvSpPr>
              <p:nvPr/>
            </p:nvSpPr>
            <p:spPr bwMode="auto">
              <a:xfrm>
                <a:off x="3727" y="362"/>
                <a:ext cx="381" cy="209"/>
              </a:xfrm>
              <a:custGeom>
                <a:avLst/>
                <a:gdLst/>
                <a:ahLst/>
                <a:cxnLst>
                  <a:cxn ang="0">
                    <a:pos x="0" y="348"/>
                  </a:cxn>
                  <a:cxn ang="0">
                    <a:pos x="137" y="45"/>
                  </a:cxn>
                  <a:cxn ang="0">
                    <a:pos x="244" y="563"/>
                  </a:cxn>
                  <a:cxn ang="0">
                    <a:pos x="391" y="36"/>
                  </a:cxn>
                  <a:cxn ang="0">
                    <a:pos x="557" y="563"/>
                  </a:cxn>
                  <a:cxn ang="0">
                    <a:pos x="711" y="26"/>
                  </a:cxn>
                  <a:cxn ang="0">
                    <a:pos x="840" y="553"/>
                  </a:cxn>
                  <a:cxn ang="0">
                    <a:pos x="986" y="36"/>
                  </a:cxn>
                  <a:cxn ang="0">
                    <a:pos x="1143" y="563"/>
                  </a:cxn>
                  <a:cxn ang="0">
                    <a:pos x="1260" y="36"/>
                  </a:cxn>
                  <a:cxn ang="0">
                    <a:pos x="1416" y="348"/>
                  </a:cxn>
                </a:cxnLst>
                <a:rect l="0" t="0" r="r" b="b"/>
                <a:pathLst>
                  <a:path w="1416" h="565">
                    <a:moveTo>
                      <a:pt x="0" y="348"/>
                    </a:moveTo>
                    <a:cubicBezTo>
                      <a:pt x="24" y="298"/>
                      <a:pt x="96" y="9"/>
                      <a:pt x="137" y="45"/>
                    </a:cubicBezTo>
                    <a:cubicBezTo>
                      <a:pt x="178" y="81"/>
                      <a:pt x="202" y="564"/>
                      <a:pt x="244" y="563"/>
                    </a:cubicBezTo>
                    <a:cubicBezTo>
                      <a:pt x="286" y="562"/>
                      <a:pt x="339" y="36"/>
                      <a:pt x="391" y="36"/>
                    </a:cubicBezTo>
                    <a:cubicBezTo>
                      <a:pt x="443" y="36"/>
                      <a:pt x="504" y="565"/>
                      <a:pt x="557" y="563"/>
                    </a:cubicBezTo>
                    <a:cubicBezTo>
                      <a:pt x="610" y="561"/>
                      <a:pt x="664" y="28"/>
                      <a:pt x="711" y="26"/>
                    </a:cubicBezTo>
                    <a:cubicBezTo>
                      <a:pt x="758" y="24"/>
                      <a:pt x="794" y="551"/>
                      <a:pt x="840" y="553"/>
                    </a:cubicBezTo>
                    <a:cubicBezTo>
                      <a:pt x="886" y="555"/>
                      <a:pt x="936" y="34"/>
                      <a:pt x="986" y="36"/>
                    </a:cubicBezTo>
                    <a:cubicBezTo>
                      <a:pt x="1036" y="38"/>
                      <a:pt x="1097" y="563"/>
                      <a:pt x="1143" y="563"/>
                    </a:cubicBezTo>
                    <a:cubicBezTo>
                      <a:pt x="1189" y="563"/>
                      <a:pt x="1215" y="72"/>
                      <a:pt x="1260" y="36"/>
                    </a:cubicBezTo>
                    <a:cubicBezTo>
                      <a:pt x="1305" y="0"/>
                      <a:pt x="1384" y="283"/>
                      <a:pt x="1416" y="34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" name="Freeform 25"/>
              <p:cNvSpPr>
                <a:spLocks/>
              </p:cNvSpPr>
              <p:nvPr/>
            </p:nvSpPr>
            <p:spPr bwMode="auto">
              <a:xfrm>
                <a:off x="3124" y="362"/>
                <a:ext cx="380" cy="209"/>
              </a:xfrm>
              <a:custGeom>
                <a:avLst/>
                <a:gdLst/>
                <a:ahLst/>
                <a:cxnLst>
                  <a:cxn ang="0">
                    <a:pos x="0" y="348"/>
                  </a:cxn>
                  <a:cxn ang="0">
                    <a:pos x="137" y="45"/>
                  </a:cxn>
                  <a:cxn ang="0">
                    <a:pos x="244" y="563"/>
                  </a:cxn>
                  <a:cxn ang="0">
                    <a:pos x="391" y="36"/>
                  </a:cxn>
                  <a:cxn ang="0">
                    <a:pos x="557" y="563"/>
                  </a:cxn>
                  <a:cxn ang="0">
                    <a:pos x="711" y="26"/>
                  </a:cxn>
                  <a:cxn ang="0">
                    <a:pos x="840" y="553"/>
                  </a:cxn>
                  <a:cxn ang="0">
                    <a:pos x="986" y="36"/>
                  </a:cxn>
                  <a:cxn ang="0">
                    <a:pos x="1143" y="563"/>
                  </a:cxn>
                  <a:cxn ang="0">
                    <a:pos x="1260" y="36"/>
                  </a:cxn>
                  <a:cxn ang="0">
                    <a:pos x="1416" y="348"/>
                  </a:cxn>
                </a:cxnLst>
                <a:rect l="0" t="0" r="r" b="b"/>
                <a:pathLst>
                  <a:path w="1416" h="565">
                    <a:moveTo>
                      <a:pt x="0" y="348"/>
                    </a:moveTo>
                    <a:cubicBezTo>
                      <a:pt x="24" y="298"/>
                      <a:pt x="96" y="9"/>
                      <a:pt x="137" y="45"/>
                    </a:cubicBezTo>
                    <a:cubicBezTo>
                      <a:pt x="178" y="81"/>
                      <a:pt x="202" y="564"/>
                      <a:pt x="244" y="563"/>
                    </a:cubicBezTo>
                    <a:cubicBezTo>
                      <a:pt x="286" y="562"/>
                      <a:pt x="339" y="36"/>
                      <a:pt x="391" y="36"/>
                    </a:cubicBezTo>
                    <a:cubicBezTo>
                      <a:pt x="443" y="36"/>
                      <a:pt x="504" y="565"/>
                      <a:pt x="557" y="563"/>
                    </a:cubicBezTo>
                    <a:cubicBezTo>
                      <a:pt x="610" y="561"/>
                      <a:pt x="664" y="28"/>
                      <a:pt x="711" y="26"/>
                    </a:cubicBezTo>
                    <a:cubicBezTo>
                      <a:pt x="758" y="24"/>
                      <a:pt x="794" y="551"/>
                      <a:pt x="840" y="553"/>
                    </a:cubicBezTo>
                    <a:cubicBezTo>
                      <a:pt x="886" y="555"/>
                      <a:pt x="936" y="34"/>
                      <a:pt x="986" y="36"/>
                    </a:cubicBezTo>
                    <a:cubicBezTo>
                      <a:pt x="1036" y="38"/>
                      <a:pt x="1097" y="563"/>
                      <a:pt x="1143" y="563"/>
                    </a:cubicBezTo>
                    <a:cubicBezTo>
                      <a:pt x="1189" y="563"/>
                      <a:pt x="1215" y="72"/>
                      <a:pt x="1260" y="36"/>
                    </a:cubicBezTo>
                    <a:cubicBezTo>
                      <a:pt x="1305" y="0"/>
                      <a:pt x="1384" y="283"/>
                      <a:pt x="1416" y="34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" name="Line 26"/>
              <p:cNvSpPr>
                <a:spLocks noChangeShapeType="1"/>
              </p:cNvSpPr>
              <p:nvPr/>
            </p:nvSpPr>
            <p:spPr bwMode="auto">
              <a:xfrm>
                <a:off x="2809" y="459"/>
                <a:ext cx="2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pic>
          <p:nvPicPr>
            <p:cNvPr id="36" name="Picture 30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55576" y="1052736"/>
              <a:ext cx="271823" cy="267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" name="Picture 32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99992" y="1052736"/>
              <a:ext cx="297588" cy="267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9" name="AutoShape 9"/>
            <p:cNvSpPr>
              <a:spLocks noChangeArrowheads="1"/>
            </p:cNvSpPr>
            <p:nvPr/>
          </p:nvSpPr>
          <p:spPr bwMode="auto">
            <a:xfrm rot="10800000" flipH="1">
              <a:off x="1115616" y="908720"/>
              <a:ext cx="360040" cy="504056"/>
            </a:xfrm>
            <a:prstGeom prst="flowChartDelay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kumimoji="0" lang="ja-JP" altLang="en-US"/>
            </a:p>
          </p:txBody>
        </p:sp>
        <p:sp>
          <p:nvSpPr>
            <p:cNvPr id="40" name="AutoShape 10"/>
            <p:cNvSpPr>
              <a:spLocks noChangeArrowheads="1"/>
            </p:cNvSpPr>
            <p:nvPr/>
          </p:nvSpPr>
          <p:spPr bwMode="auto">
            <a:xfrm rot="21568541" flipH="1">
              <a:off x="4070250" y="910336"/>
              <a:ext cx="355428" cy="505597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kumimoji="0" lang="ja-JP" altLang="en-US"/>
            </a:p>
          </p:txBody>
        </p:sp>
      </p:grpSp>
      <p:sp>
        <p:nvSpPr>
          <p:cNvPr id="15" name="Oval 21"/>
          <p:cNvSpPr>
            <a:spLocks noChangeArrowheads="1"/>
          </p:cNvSpPr>
          <p:nvPr/>
        </p:nvSpPr>
        <p:spPr bwMode="auto">
          <a:xfrm>
            <a:off x="2987824" y="1052736"/>
            <a:ext cx="188655" cy="22338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" name="Oval 19"/>
          <p:cNvSpPr>
            <a:spLocks noChangeArrowheads="1"/>
          </p:cNvSpPr>
          <p:nvPr/>
        </p:nvSpPr>
        <p:spPr bwMode="auto">
          <a:xfrm>
            <a:off x="1718142" y="1052736"/>
            <a:ext cx="189562" cy="2233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50" name="図 49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2247"/>
            <a:ext cx="936104" cy="290515"/>
          </a:xfrm>
          <a:prstGeom prst="rect">
            <a:avLst/>
          </a:prstGeom>
        </p:spPr>
      </p:pic>
      <p:sp>
        <p:nvSpPr>
          <p:cNvPr id="51" name="テキスト ボックス 50"/>
          <p:cNvSpPr txBox="1"/>
          <p:nvPr/>
        </p:nvSpPr>
        <p:spPr>
          <a:xfrm>
            <a:off x="6804248" y="116632"/>
            <a:ext cx="1518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Localization</a:t>
            </a:r>
            <a:endParaRPr kumimoji="1" lang="ja-JP" altLang="en-US" sz="2000" dirty="0">
              <a:solidFill>
                <a:srgbClr val="FF0000"/>
              </a:solidFill>
              <a:latin typeface="HGP明朝E"/>
              <a:ea typeface="HGP明朝E"/>
              <a:cs typeface="HGP明朝E"/>
            </a:endParaRPr>
          </a:p>
        </p:txBody>
      </p:sp>
      <p:sp>
        <p:nvSpPr>
          <p:cNvPr id="52" name="右中かっこ 51"/>
          <p:cNvSpPr/>
          <p:nvPr/>
        </p:nvSpPr>
        <p:spPr>
          <a:xfrm rot="5400000">
            <a:off x="2226195" y="219102"/>
            <a:ext cx="360041" cy="26033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図 52" descr="%takaTeX&#10;\documentclass{jarticle}&#10;\usepackage{color}\pagestyle{empty}&#10;\begin{document}\LARGE\color{black}&#10;$$&#10;N&#10;$$&#10;\end{document}&#10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904" y="1628800"/>
            <a:ext cx="314341" cy="27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64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214282" y="764704"/>
            <a:ext cx="850112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479183" y="159023"/>
            <a:ext cx="5244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Realization of each class of transport</a:t>
            </a:r>
            <a:endParaRPr kumimoji="1" lang="ja-JP" altLang="en-US" sz="2400" dirty="0">
              <a:solidFill>
                <a:srgbClr val="FF0000"/>
              </a:solidFill>
              <a:latin typeface="HGP明朝E"/>
              <a:ea typeface="HGP明朝E"/>
              <a:cs typeface="HGP明朝E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2370361"/>
            <a:ext cx="7560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HGP明朝E"/>
                <a:ea typeface="HGP明朝E"/>
                <a:cs typeface="HGP明朝E"/>
              </a:rPr>
              <a:t>♦</a:t>
            </a:r>
            <a:r>
              <a:rPr kumimoji="1" lang="ja-JP" altLang="en-US" sz="2400" dirty="0" smtClean="0">
                <a:latin typeface="HGP明朝E"/>
                <a:ea typeface="HGP明朝E"/>
                <a:cs typeface="HGP明朝E"/>
              </a:rPr>
              <a:t>　</a:t>
            </a:r>
            <a:r>
              <a:rPr kumimoji="1" lang="en-US" altLang="ja-JP" sz="2400" dirty="0" smtClean="0">
                <a:latin typeface="HGP明朝E"/>
                <a:ea typeface="HGP明朝E"/>
                <a:cs typeface="HGP明朝E"/>
              </a:rPr>
              <a:t>Uniform </a:t>
            </a:r>
            <a:r>
              <a:rPr lang="en-US" altLang="ja-JP" sz="2400" dirty="0" smtClean="0">
                <a:latin typeface="HGP明朝E"/>
                <a:ea typeface="HGP明朝E"/>
                <a:cs typeface="HGP明朝E"/>
              </a:rPr>
              <a:t>h</a:t>
            </a:r>
            <a:r>
              <a:rPr kumimoji="1" lang="en-US" altLang="ja-JP" sz="2400" dirty="0" smtClean="0">
                <a:latin typeface="HGP明朝E"/>
                <a:ea typeface="HGP明朝E"/>
                <a:cs typeface="HGP明朝E"/>
              </a:rPr>
              <a:t>armonic chain  </a:t>
            </a:r>
          </a:p>
          <a:p>
            <a:endParaRPr lang="en-US" altLang="ja-JP" sz="2400" dirty="0">
              <a:latin typeface="HGP明朝E"/>
              <a:ea typeface="HGP明朝E"/>
              <a:cs typeface="HGP明朝E"/>
            </a:endParaRPr>
          </a:p>
          <a:p>
            <a:endParaRPr lang="en-US" altLang="ja-JP" sz="2400" dirty="0" smtClean="0">
              <a:latin typeface="HGP明朝E"/>
              <a:ea typeface="HGP明朝E"/>
              <a:cs typeface="HGP明朝E"/>
            </a:endParaRPr>
          </a:p>
          <a:p>
            <a:endParaRPr lang="en-US" altLang="ja-JP" sz="2400" dirty="0" smtClean="0">
              <a:latin typeface="HGP明朝E"/>
              <a:ea typeface="HGP明朝E"/>
              <a:cs typeface="HGP明朝E"/>
            </a:endParaRPr>
          </a:p>
          <a:p>
            <a:r>
              <a:rPr lang="en-US" altLang="ja-JP" sz="2400" dirty="0" smtClean="0">
                <a:latin typeface="HGP明朝E"/>
                <a:ea typeface="HGP明朝E"/>
                <a:cs typeface="HGP明朝E"/>
              </a:rPr>
              <a:t>♦</a:t>
            </a:r>
            <a:r>
              <a:rPr lang="ja-JP" altLang="en-US" sz="2400" dirty="0">
                <a:latin typeface="HGP明朝E"/>
                <a:ea typeface="HGP明朝E"/>
                <a:cs typeface="HGP明朝E"/>
              </a:rPr>
              <a:t>　</a:t>
            </a:r>
            <a:r>
              <a:rPr lang="en-US" altLang="ja-JP" sz="2400" dirty="0" smtClean="0">
                <a:latin typeface="HGP明朝E"/>
                <a:ea typeface="HGP明朝E"/>
                <a:cs typeface="HGP明朝E"/>
              </a:rPr>
              <a:t>High-dimension  3D</a:t>
            </a:r>
            <a:endParaRPr lang="en-US" altLang="ja-JP" sz="2400" dirty="0">
              <a:latin typeface="HGP明朝E"/>
              <a:ea typeface="HGP明朝E"/>
              <a:cs typeface="HGP明朝E"/>
            </a:endParaRPr>
          </a:p>
          <a:p>
            <a:r>
              <a:rPr kumimoji="1" lang="en-US" altLang="ja-JP" sz="2400" dirty="0" smtClean="0">
                <a:latin typeface="HGP明朝E"/>
                <a:ea typeface="HGP明朝E"/>
                <a:cs typeface="HGP明朝E"/>
              </a:rPr>
              <a:t>     with nonlinearity</a:t>
            </a:r>
          </a:p>
          <a:p>
            <a:endParaRPr kumimoji="1" lang="en-US" altLang="ja-JP" sz="2400" dirty="0" smtClean="0">
              <a:latin typeface="HGP明朝E"/>
              <a:ea typeface="HGP明朝E"/>
              <a:cs typeface="HGP明朝E"/>
            </a:endParaRPr>
          </a:p>
          <a:p>
            <a:endParaRPr lang="en-US" altLang="ja-JP" sz="2400" dirty="0" smtClean="0">
              <a:latin typeface="HGP明朝E"/>
              <a:ea typeface="HGP明朝E"/>
              <a:cs typeface="HGP明朝E"/>
            </a:endParaRPr>
          </a:p>
          <a:p>
            <a:r>
              <a:rPr lang="en-US" altLang="ja-JP" sz="2400" dirty="0" smtClean="0">
                <a:latin typeface="HGP明朝E"/>
                <a:ea typeface="HGP明朝E"/>
                <a:cs typeface="HGP明朝E"/>
              </a:rPr>
              <a:t>♦</a:t>
            </a:r>
            <a:r>
              <a:rPr lang="ja-JP" altLang="en-US" sz="2400" dirty="0">
                <a:latin typeface="HGP明朝E"/>
                <a:ea typeface="HGP明朝E"/>
                <a:cs typeface="HGP明朝E"/>
              </a:rPr>
              <a:t>　</a:t>
            </a:r>
            <a:r>
              <a:rPr lang="en-US" altLang="ja-JP" sz="2400" dirty="0">
                <a:latin typeface="HGP明朝E"/>
                <a:ea typeface="HGP明朝E"/>
                <a:cs typeface="HGP明朝E"/>
              </a:rPr>
              <a:t>Nonlinear effect in 1D and 2D</a:t>
            </a:r>
          </a:p>
          <a:p>
            <a:r>
              <a:rPr lang="en-US" altLang="ja-JP" sz="2400" dirty="0">
                <a:latin typeface="HGP明朝E"/>
                <a:ea typeface="HGP明朝E"/>
                <a:cs typeface="HGP明朝E"/>
              </a:rPr>
              <a:t>     (Fermi-Pasta-</a:t>
            </a:r>
            <a:r>
              <a:rPr lang="en-US" altLang="ja-JP" sz="2400" dirty="0" err="1">
                <a:latin typeface="HGP明朝E"/>
                <a:ea typeface="HGP明朝E"/>
                <a:cs typeface="HGP明朝E"/>
              </a:rPr>
              <a:t>Ulam</a:t>
            </a:r>
            <a:r>
              <a:rPr lang="en-US" altLang="ja-JP" sz="2400" dirty="0">
                <a:latin typeface="HGP明朝E"/>
                <a:ea typeface="HGP明朝E"/>
                <a:cs typeface="HGP明朝E"/>
              </a:rPr>
              <a:t> model</a:t>
            </a:r>
            <a:r>
              <a:rPr lang="ja-JP" altLang="en-US" sz="2400" dirty="0">
                <a:latin typeface="HGP明朝E"/>
                <a:ea typeface="HGP明朝E"/>
                <a:cs typeface="HGP明朝E"/>
              </a:rPr>
              <a:t>）　</a:t>
            </a:r>
            <a:endParaRPr lang="en-US" altLang="ja-JP" sz="2400" dirty="0">
              <a:latin typeface="HGP明朝E"/>
              <a:ea typeface="HGP明朝E"/>
              <a:cs typeface="HGP明朝E"/>
            </a:endParaRPr>
          </a:p>
          <a:p>
            <a:endParaRPr lang="en-US" altLang="ja-JP" sz="2400" dirty="0">
              <a:latin typeface="HGP明朝E"/>
              <a:ea typeface="HGP明朝E"/>
              <a:cs typeface="HGP明朝E"/>
            </a:endParaRPr>
          </a:p>
          <a:p>
            <a:endParaRPr kumimoji="1" lang="ja-JP" altLang="en-US" sz="2400" dirty="0">
              <a:latin typeface="HGP明朝E"/>
              <a:ea typeface="HGP明朝E"/>
              <a:cs typeface="HGP明朝E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45490" y="2442369"/>
            <a:ext cx="2274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Ballistic Transport</a:t>
            </a:r>
            <a:endParaRPr kumimoji="1" lang="ja-JP" altLang="en-US" sz="2000" dirty="0">
              <a:solidFill>
                <a:srgbClr val="FF0000"/>
              </a:solidFill>
              <a:latin typeface="HGP明朝E"/>
              <a:ea typeface="HGP明朝E"/>
              <a:cs typeface="HGP明朝E"/>
            </a:endParaRPr>
          </a:p>
        </p:txBody>
      </p:sp>
      <p:pic>
        <p:nvPicPr>
          <p:cNvPr id="6" name="図 5" descr="%takaTeX&#10;\documentclass{jarticle}&#10;\usepackage{color}\pagestyle{empty}&#10;\begin{document}\LARGE\color{black}&#10;$$&#10;\alpha = 1&#10;$$&#10;\end{document}&#10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516016"/>
            <a:ext cx="928694" cy="286393"/>
          </a:xfrm>
          <a:prstGeom prst="rect">
            <a:avLst/>
          </a:prstGeom>
        </p:spPr>
      </p:pic>
      <p:pic>
        <p:nvPicPr>
          <p:cNvPr id="9" name="図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445224"/>
            <a:ext cx="1397830" cy="248299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631290" y="5373216"/>
            <a:ext cx="2621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Anomalous Transport</a:t>
            </a:r>
            <a:endParaRPr kumimoji="1" lang="en-US" altLang="ja-JP" sz="2000" dirty="0" smtClean="0">
              <a:solidFill>
                <a:srgbClr val="FF0000"/>
              </a:solidFill>
              <a:latin typeface="HGP明朝E"/>
              <a:ea typeface="HGP明朝E"/>
              <a:cs typeface="HGP明朝E"/>
            </a:endParaRPr>
          </a:p>
        </p:txBody>
      </p:sp>
      <p:pic>
        <p:nvPicPr>
          <p:cNvPr id="11" name="図 10" descr="%takaTeX&#10;\documentclass{jarticle}&#10;\usepackage{color}\pagestyle{empty}&#10;\begin{document}\LARGE\color{black}&#10;$$&#10;\alpha = 0&#10;$$&#10;\end{document}&#10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964994"/>
            <a:ext cx="927087" cy="278396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732240" y="3964994"/>
            <a:ext cx="1712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Fourier’s law</a:t>
            </a:r>
            <a:endParaRPr kumimoji="1" lang="ja-JP" altLang="en-US" sz="2000" dirty="0">
              <a:solidFill>
                <a:srgbClr val="FF0000"/>
              </a:solidFill>
              <a:latin typeface="HGP明朝E"/>
              <a:ea typeface="HGP明朝E"/>
              <a:cs typeface="HGP明朝E"/>
            </a:endParaRPr>
          </a:p>
        </p:txBody>
      </p:sp>
      <p:pic>
        <p:nvPicPr>
          <p:cNvPr id="13" name="図 1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04117"/>
            <a:ext cx="3960440" cy="84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61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244408" cy="634186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214282" y="835124"/>
            <a:ext cx="850112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方形/長方形 3"/>
          <p:cNvSpPr/>
          <p:nvPr/>
        </p:nvSpPr>
        <p:spPr>
          <a:xfrm>
            <a:off x="251520" y="188640"/>
            <a:ext cx="510528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 </a:t>
            </a:r>
            <a:r>
              <a:rPr lang="en-US" altLang="ja-JP" sz="28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Calculation at the steady state</a:t>
            </a:r>
            <a:endParaRPr lang="en-US" altLang="ja-JP" sz="2800" dirty="0">
              <a:solidFill>
                <a:srgbClr val="FF0000"/>
              </a:solidFill>
              <a:latin typeface="HGP明朝E"/>
              <a:ea typeface="HGP明朝E"/>
              <a:cs typeface="HGP明朝E"/>
            </a:endParaRPr>
          </a:p>
        </p:txBody>
      </p:sp>
      <p:pic>
        <p:nvPicPr>
          <p:cNvPr id="5" name="図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420888"/>
            <a:ext cx="2677946" cy="348887"/>
          </a:xfrm>
          <a:prstGeom prst="rect">
            <a:avLst/>
          </a:prstGeom>
        </p:spPr>
      </p:pic>
      <p:pic>
        <p:nvPicPr>
          <p:cNvPr id="6" name="図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770" y="2879939"/>
            <a:ext cx="2664296" cy="333037"/>
          </a:xfrm>
          <a:prstGeom prst="rect">
            <a:avLst/>
          </a:prstGeom>
        </p:spPr>
      </p:pic>
      <p:pic>
        <p:nvPicPr>
          <p:cNvPr id="7" name="図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89040"/>
            <a:ext cx="7632848" cy="676988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251520" y="980728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HGP明朝E"/>
                <a:ea typeface="HGP明朝E"/>
                <a:cs typeface="HGP明朝E"/>
              </a:rPr>
              <a:t>♦</a:t>
            </a:r>
            <a:r>
              <a:rPr lang="ja-JP" altLang="en-US" dirty="0">
                <a:latin typeface="HGP明朝E"/>
                <a:ea typeface="HGP明朝E"/>
                <a:cs typeface="HGP明朝E"/>
              </a:rPr>
              <a:t>　</a:t>
            </a:r>
            <a:r>
              <a:rPr lang="en-US" altLang="ja-JP" dirty="0" smtClean="0">
                <a:latin typeface="HGP明朝E"/>
                <a:ea typeface="HGP明朝E"/>
                <a:cs typeface="HGP明朝E"/>
              </a:rPr>
              <a:t>Original dynamics</a:t>
            </a:r>
            <a:endParaRPr lang="en-US" altLang="ja-JP" dirty="0">
              <a:latin typeface="HGP明朝E"/>
              <a:ea typeface="HGP明朝E"/>
              <a:cs typeface="HGP明朝E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23528" y="3356992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HGP明朝E"/>
                <a:ea typeface="HGP明朝E"/>
                <a:cs typeface="HGP明朝E"/>
              </a:rPr>
              <a:t>♦</a:t>
            </a:r>
            <a:r>
              <a:rPr lang="ja-JP" altLang="en-US" dirty="0">
                <a:latin typeface="HGP明朝E"/>
                <a:ea typeface="HGP明朝E"/>
                <a:cs typeface="HGP明朝E"/>
              </a:rPr>
              <a:t>　</a:t>
            </a:r>
            <a:r>
              <a:rPr lang="en-US" altLang="ja-JP" dirty="0" smtClean="0">
                <a:latin typeface="HGP明朝E"/>
                <a:ea typeface="HGP明朝E"/>
                <a:cs typeface="HGP明朝E"/>
              </a:rPr>
              <a:t>no time-dependence at steady state</a:t>
            </a:r>
            <a:endParaRPr lang="en-US" altLang="ja-JP" dirty="0">
              <a:latin typeface="HGP明朝E"/>
              <a:ea typeface="HGP明朝E"/>
              <a:cs typeface="HGP明朝E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23528" y="4941168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HGP明朝E"/>
                <a:ea typeface="HGP明朝E"/>
                <a:cs typeface="HGP明朝E"/>
              </a:rPr>
              <a:t>♦ simple manipulations yields an integral equation</a:t>
            </a:r>
            <a:endParaRPr lang="en-US" altLang="ja-JP" dirty="0">
              <a:latin typeface="HGP明朝E"/>
              <a:ea typeface="HGP明朝E"/>
              <a:cs typeface="HGP明朝E"/>
            </a:endParaRPr>
          </a:p>
        </p:txBody>
      </p:sp>
      <p:pic>
        <p:nvPicPr>
          <p:cNvPr id="11" name="図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661248"/>
            <a:ext cx="5688632" cy="79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66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27584" y="305789"/>
            <a:ext cx="5665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Calculation with Green-Kubo Formula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218232" y="1220789"/>
            <a:ext cx="850112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3134942" y="735087"/>
            <a:ext cx="5757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Lei Wang  et al. PRL , vol. 105, 160601 (2010)</a:t>
            </a:r>
            <a:endParaRPr kumimoji="1" lang="ja-JP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234244"/>
            <a:ext cx="569595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99" y="2329619"/>
            <a:ext cx="4537080" cy="22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矢印コネクタ 5"/>
          <p:cNvCxnSpPr/>
          <p:nvPr/>
        </p:nvCxnSpPr>
        <p:spPr>
          <a:xfrm flipH="1" flipV="1">
            <a:off x="3059832" y="4394075"/>
            <a:ext cx="472857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図 6" descr="%takaTeX&#10;\documentclass{jarticle}&#10;\usepackage{color}\pagestyle{empty}&#10;\begin{document}\LARGE\color{black}&#10;$$&#10;\tau^{-1.2}&#10;$$&#10;\end{document}&#10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764" y="4850823"/>
            <a:ext cx="431293" cy="208788"/>
          </a:xfrm>
          <a:prstGeom prst="rect">
            <a:avLst/>
          </a:prstGeom>
        </p:spPr>
      </p:pic>
      <p:grpSp>
        <p:nvGrpSpPr>
          <p:cNvPr id="10" name="グループ化 9"/>
          <p:cNvGrpSpPr/>
          <p:nvPr/>
        </p:nvGrpSpPr>
        <p:grpSpPr>
          <a:xfrm>
            <a:off x="4759508" y="2175443"/>
            <a:ext cx="3952228" cy="1449898"/>
            <a:chOff x="1076722" y="3071810"/>
            <a:chExt cx="6495674" cy="2634976"/>
          </a:xfrm>
        </p:grpSpPr>
        <p:grpSp>
          <p:nvGrpSpPr>
            <p:cNvPr id="11" name="グループ化 26"/>
            <p:cNvGrpSpPr/>
            <p:nvPr/>
          </p:nvGrpSpPr>
          <p:grpSpPr>
            <a:xfrm>
              <a:off x="2071670" y="3071810"/>
              <a:ext cx="4214842" cy="1429554"/>
              <a:chOff x="1857356" y="3357562"/>
              <a:chExt cx="4214842" cy="1429554"/>
            </a:xfrm>
          </p:grpSpPr>
          <p:cxnSp>
            <p:nvCxnSpPr>
              <p:cNvPr id="18" name="直線コネクタ 17"/>
              <p:cNvCxnSpPr/>
              <p:nvPr/>
            </p:nvCxnSpPr>
            <p:spPr>
              <a:xfrm>
                <a:off x="2214546" y="3786190"/>
                <a:ext cx="3857652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/>
              <p:cNvCxnSpPr/>
              <p:nvPr/>
            </p:nvCxnSpPr>
            <p:spPr>
              <a:xfrm>
                <a:off x="2214546" y="4784734"/>
                <a:ext cx="3857652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/>
              <p:nvPr/>
            </p:nvCxnSpPr>
            <p:spPr>
              <a:xfrm>
                <a:off x="1857356" y="3357562"/>
                <a:ext cx="3857652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/>
              <p:cNvCxnSpPr/>
              <p:nvPr/>
            </p:nvCxnSpPr>
            <p:spPr>
              <a:xfrm rot="16200000" flipH="1">
                <a:off x="1821637" y="3393281"/>
                <a:ext cx="428628" cy="3571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/>
              <p:cNvCxnSpPr/>
              <p:nvPr/>
            </p:nvCxnSpPr>
            <p:spPr>
              <a:xfrm rot="16200000" flipH="1">
                <a:off x="5679289" y="3393282"/>
                <a:ext cx="428628" cy="3571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/>
              <p:cNvCxnSpPr/>
              <p:nvPr/>
            </p:nvCxnSpPr>
            <p:spPr>
              <a:xfrm rot="5400000">
                <a:off x="1714480" y="4286256"/>
                <a:ext cx="1000132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/>
              <p:cNvCxnSpPr/>
              <p:nvPr/>
            </p:nvCxnSpPr>
            <p:spPr>
              <a:xfrm rot="5400000">
                <a:off x="5571338" y="4285462"/>
                <a:ext cx="1000132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/>
              <p:nvPr/>
            </p:nvCxnSpPr>
            <p:spPr>
              <a:xfrm rot="5400000">
                <a:off x="1358084" y="3856834"/>
                <a:ext cx="1000132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/>
              <p:cNvCxnSpPr/>
              <p:nvPr/>
            </p:nvCxnSpPr>
            <p:spPr>
              <a:xfrm rot="16200000" flipH="1">
                <a:off x="1821637" y="4393413"/>
                <a:ext cx="428628" cy="3571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左中かっこ 11"/>
            <p:cNvSpPr/>
            <p:nvPr/>
          </p:nvSpPr>
          <p:spPr>
            <a:xfrm rot="16200000">
              <a:off x="4250529" y="3107529"/>
              <a:ext cx="285751" cy="3643338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4183349" y="5035580"/>
              <a:ext cx="888392" cy="671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N_z</a:t>
              </a:r>
              <a:endParaRPr kumimoji="1" lang="ja-JP" altLang="en-US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214546" y="3071810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W</a:t>
              </a:r>
              <a:endParaRPr kumimoji="1" lang="en-US" altLang="ja-JP" dirty="0" smtClean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2500298" y="3786190"/>
              <a:ext cx="318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W</a:t>
              </a:r>
              <a:endParaRPr kumimoji="1" lang="en-US" altLang="ja-JP" dirty="0" smtClean="0"/>
            </a:p>
          </p:txBody>
        </p:sp>
        <p:sp>
          <p:nvSpPr>
            <p:cNvPr id="16" name="AutoShape 10"/>
            <p:cNvSpPr>
              <a:spLocks noChangeArrowheads="1"/>
            </p:cNvSpPr>
            <p:nvPr/>
          </p:nvSpPr>
          <p:spPr bwMode="auto">
            <a:xfrm rot="10768541" flipH="1">
              <a:off x="1076722" y="3219903"/>
              <a:ext cx="1145639" cy="113836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kumimoji="0" lang="ja-JP" altLang="en-US"/>
            </a:p>
          </p:txBody>
        </p:sp>
        <p:sp>
          <p:nvSpPr>
            <p:cNvPr id="17" name="AutoShape 9"/>
            <p:cNvSpPr>
              <a:spLocks noChangeArrowheads="1"/>
            </p:cNvSpPr>
            <p:nvPr/>
          </p:nvSpPr>
          <p:spPr bwMode="auto">
            <a:xfrm flipH="1">
              <a:off x="6286512" y="3214686"/>
              <a:ext cx="1285884" cy="1144590"/>
            </a:xfrm>
            <a:prstGeom prst="flowChartDelay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kumimoji="0" lang="ja-JP" altLang="en-US"/>
            </a:p>
          </p:txBody>
        </p:sp>
      </p:grpSp>
      <p:pic>
        <p:nvPicPr>
          <p:cNvPr id="5" name="図 4" descr="%takaTeX&#10;\documentclass{jarticle}&#10;\usepackage{color}\pagestyle{empty}&#10;\begin{document}\LARGE\color{black}&#10;$$&#10;\kappa (N) = \int_{0}^{N_z/v} &#10;c^Z (\tau ) d\tau =&#10;\int_{0}^{N_z/v} &#10;\tau^{-1.2} d\tau =&#10;a_0 +  a_1 N_z^{-0.2}  &#10;$$&#10;\end{document}&#10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91" y="5700549"/>
            <a:ext cx="7645846" cy="59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24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>
            <a:off x="214282" y="547092"/>
            <a:ext cx="839016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88640"/>
            <a:ext cx="1397830" cy="248299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51520" y="116632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HGP明朝E"/>
                <a:ea typeface="HGP明朝E"/>
                <a:cs typeface="HGP明朝E"/>
              </a:rPr>
              <a:t>Another toy model showing anomalous transport</a:t>
            </a:r>
            <a:endParaRPr lang="ja-JP" altLang="en-US" sz="2000" dirty="0">
              <a:latin typeface="HGP明朝E"/>
              <a:ea typeface="HGP明朝E"/>
              <a:cs typeface="HGP明朝E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115616" y="1412776"/>
            <a:ext cx="6624736" cy="3600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Oval 18"/>
          <p:cNvSpPr>
            <a:spLocks noChangeArrowheads="1"/>
          </p:cNvSpPr>
          <p:nvPr/>
        </p:nvSpPr>
        <p:spPr bwMode="auto">
          <a:xfrm>
            <a:off x="1475656" y="1484784"/>
            <a:ext cx="189562" cy="2233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2195736" y="1484784"/>
            <a:ext cx="189562" cy="223388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6300192" y="1484784"/>
            <a:ext cx="188655" cy="2233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" name="Oval 21"/>
          <p:cNvSpPr>
            <a:spLocks noChangeArrowheads="1"/>
          </p:cNvSpPr>
          <p:nvPr/>
        </p:nvSpPr>
        <p:spPr bwMode="auto">
          <a:xfrm>
            <a:off x="3663265" y="1484784"/>
            <a:ext cx="188655" cy="2233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4716016" y="1628800"/>
            <a:ext cx="214051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pic>
        <p:nvPicPr>
          <p:cNvPr id="12" name="Picture 3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484784"/>
            <a:ext cx="271823" cy="26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34852" y="1484783"/>
            <a:ext cx="297588" cy="26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AutoShape 9"/>
          <p:cNvSpPr>
            <a:spLocks noChangeArrowheads="1"/>
          </p:cNvSpPr>
          <p:nvPr/>
        </p:nvSpPr>
        <p:spPr bwMode="auto">
          <a:xfrm rot="10800000" flipH="1">
            <a:off x="683568" y="1340768"/>
            <a:ext cx="360040" cy="504056"/>
          </a:xfrm>
          <a:prstGeom prst="flowChartDelay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0" lang="ja-JP" altLang="en-US"/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 rot="21568541" flipH="1">
            <a:off x="7805110" y="1342383"/>
            <a:ext cx="355428" cy="505597"/>
          </a:xfrm>
          <a:prstGeom prst="flowChartDelay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kumimoji="0" lang="ja-JP" altLang="en-US"/>
          </a:p>
        </p:txBody>
      </p:sp>
      <p:sp>
        <p:nvSpPr>
          <p:cNvPr id="25" name="Oval 21"/>
          <p:cNvSpPr>
            <a:spLocks noChangeArrowheads="1"/>
          </p:cNvSpPr>
          <p:nvPr/>
        </p:nvSpPr>
        <p:spPr bwMode="auto">
          <a:xfrm>
            <a:off x="3995936" y="1484784"/>
            <a:ext cx="188655" cy="22338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" name="Oval 19"/>
          <p:cNvSpPr>
            <a:spLocks noChangeArrowheads="1"/>
          </p:cNvSpPr>
          <p:nvPr/>
        </p:nvSpPr>
        <p:spPr bwMode="auto">
          <a:xfrm>
            <a:off x="2627784" y="1484784"/>
            <a:ext cx="189562" cy="2233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395536" y="836712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HGP明朝E"/>
                <a:ea typeface="HGP明朝E"/>
                <a:cs typeface="HGP明朝E"/>
              </a:rPr>
              <a:t>♦</a:t>
            </a:r>
            <a:r>
              <a:rPr lang="ja-JP" altLang="en-US" dirty="0">
                <a:latin typeface="HGP明朝E"/>
                <a:ea typeface="HGP明朝E"/>
                <a:cs typeface="HGP明朝E"/>
              </a:rPr>
              <a:t>　</a:t>
            </a:r>
            <a:r>
              <a:rPr lang="en-US" altLang="ja-JP" dirty="0" err="1" smtClean="0">
                <a:latin typeface="HGP明朝E"/>
                <a:ea typeface="HGP明朝E"/>
                <a:cs typeface="HGP明朝E"/>
              </a:rPr>
              <a:t>Hardpoint</a:t>
            </a:r>
            <a:r>
              <a:rPr lang="en-US" altLang="ja-JP" dirty="0" smtClean="0">
                <a:latin typeface="HGP明朝E"/>
                <a:ea typeface="HGP明朝E"/>
                <a:cs typeface="HGP明朝E"/>
              </a:rPr>
              <a:t> gas</a:t>
            </a:r>
            <a:endParaRPr lang="en-US" altLang="ja-JP" dirty="0">
              <a:latin typeface="HGP明朝E"/>
              <a:ea typeface="HGP明朝E"/>
              <a:cs typeface="HGP明朝E"/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4" y="3356992"/>
            <a:ext cx="3888432" cy="2519833"/>
          </a:xfrm>
          <a:prstGeom prst="rect">
            <a:avLst/>
          </a:prstGeom>
        </p:spPr>
      </p:pic>
      <p:sp>
        <p:nvSpPr>
          <p:cNvPr id="31" name="正方形/長方形 30"/>
          <p:cNvSpPr/>
          <p:nvPr/>
        </p:nvSpPr>
        <p:spPr>
          <a:xfrm>
            <a:off x="539552" y="2348880"/>
            <a:ext cx="3103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HGP明朝E"/>
                <a:ea typeface="HGP明朝E"/>
                <a:cs typeface="HGP明朝E"/>
              </a:rPr>
              <a:t>n</a:t>
            </a:r>
            <a:r>
              <a:rPr lang="en-US" altLang="ja-JP" dirty="0" smtClean="0">
                <a:latin typeface="HGP明朝E"/>
                <a:ea typeface="HGP明朝E"/>
                <a:cs typeface="HGP明朝E"/>
              </a:rPr>
              <a:t>umerically easy to calculate  </a:t>
            </a:r>
            <a:endParaRPr lang="en-US" altLang="ja-JP" dirty="0">
              <a:latin typeface="HGP明朝E"/>
              <a:ea typeface="HGP明朝E"/>
              <a:cs typeface="HGP明朝E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3851920" y="2348880"/>
            <a:ext cx="415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HGP明朝E"/>
                <a:ea typeface="HGP明朝E"/>
                <a:cs typeface="HGP明朝E"/>
              </a:rPr>
              <a:t>Large scale of computation is possible</a:t>
            </a:r>
            <a:endParaRPr lang="en-US" altLang="ja-JP" dirty="0">
              <a:latin typeface="HGP明朝E"/>
              <a:ea typeface="HGP明朝E"/>
              <a:cs typeface="HGP明朝E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275856" y="5733256"/>
            <a:ext cx="3735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Grassberger</a:t>
            </a:r>
            <a:r>
              <a:rPr kumimoji="1" lang="en-US" altLang="ja-JP" dirty="0" smtClean="0"/>
              <a:t>, Nadler, Yang, PRL (2002)</a:t>
            </a:r>
            <a:endParaRPr kumimoji="1" lang="ja-JP" altLang="en-US" dirty="0"/>
          </a:p>
        </p:txBody>
      </p:sp>
      <p:pic>
        <p:nvPicPr>
          <p:cNvPr id="34" name="図 33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96952"/>
            <a:ext cx="673100" cy="215900"/>
          </a:xfrm>
          <a:prstGeom prst="rect">
            <a:avLst/>
          </a:prstGeom>
        </p:spPr>
      </p:pic>
      <p:sp>
        <p:nvSpPr>
          <p:cNvPr id="35" name="正方形/長方形 34"/>
          <p:cNvSpPr/>
          <p:nvPr/>
        </p:nvSpPr>
        <p:spPr>
          <a:xfrm>
            <a:off x="1547664" y="2924944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HGP明朝E"/>
                <a:ea typeface="HGP明朝E"/>
                <a:cs typeface="HGP明朝E"/>
              </a:rPr>
              <a:t>m</a:t>
            </a:r>
            <a:r>
              <a:rPr lang="en-US" altLang="ja-JP" dirty="0" smtClean="0">
                <a:latin typeface="HGP明朝E"/>
                <a:ea typeface="HGP明朝E"/>
                <a:cs typeface="HGP明朝E"/>
              </a:rPr>
              <a:t>ass  ratio of       and </a:t>
            </a:r>
            <a:endParaRPr lang="en-US" altLang="ja-JP" dirty="0">
              <a:latin typeface="HGP明朝E"/>
              <a:ea typeface="HGP明朝E"/>
              <a:cs typeface="HGP明朝E"/>
            </a:endParaRPr>
          </a:p>
        </p:txBody>
      </p:sp>
      <p:sp>
        <p:nvSpPr>
          <p:cNvPr id="36" name="Oval 19"/>
          <p:cNvSpPr>
            <a:spLocks noChangeArrowheads="1"/>
          </p:cNvSpPr>
          <p:nvPr/>
        </p:nvSpPr>
        <p:spPr bwMode="auto">
          <a:xfrm>
            <a:off x="3203848" y="2996952"/>
            <a:ext cx="189562" cy="2233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" name="Oval 21"/>
          <p:cNvSpPr>
            <a:spLocks noChangeArrowheads="1"/>
          </p:cNvSpPr>
          <p:nvPr/>
        </p:nvSpPr>
        <p:spPr bwMode="auto">
          <a:xfrm>
            <a:off x="4139952" y="2996952"/>
            <a:ext cx="188655" cy="2233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38" name="図 37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79462"/>
            <a:ext cx="1296144" cy="389897"/>
          </a:xfrm>
          <a:prstGeom prst="rect">
            <a:avLst/>
          </a:prstGeom>
        </p:spPr>
      </p:pic>
      <p:sp>
        <p:nvSpPr>
          <p:cNvPr id="39" name="正方形/長方形 38"/>
          <p:cNvSpPr/>
          <p:nvPr/>
        </p:nvSpPr>
        <p:spPr>
          <a:xfrm>
            <a:off x="395536" y="6300028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HGP明朝E"/>
                <a:ea typeface="HGP明朝E"/>
                <a:cs typeface="HGP明朝E"/>
              </a:rPr>
              <a:t>♦</a:t>
            </a:r>
            <a:r>
              <a:rPr lang="ja-JP" altLang="en-US" dirty="0">
                <a:latin typeface="HGP明朝E"/>
                <a:ea typeface="HGP明朝E"/>
                <a:cs typeface="HGP明朝E"/>
              </a:rPr>
              <a:t>　</a:t>
            </a:r>
            <a:r>
              <a:rPr lang="en-US" altLang="ja-JP" dirty="0" smtClean="0">
                <a:latin typeface="HGP明朝E"/>
                <a:ea typeface="HGP明朝E"/>
                <a:cs typeface="HGP明朝E"/>
              </a:rPr>
              <a:t>                     is believed to be valid at least in this model</a:t>
            </a:r>
            <a:endParaRPr lang="en-US" altLang="ja-JP" dirty="0">
              <a:latin typeface="HGP明朝E"/>
              <a:ea typeface="HGP明朝E"/>
              <a:cs typeface="HGP明朝E"/>
            </a:endParaRPr>
          </a:p>
        </p:txBody>
      </p:sp>
    </p:spTree>
    <p:extLst>
      <p:ext uri="{BB962C8B-B14F-4D97-AF65-F5344CB8AC3E}">
        <p14:creationId xmlns:p14="http://schemas.microsoft.com/office/powerpoint/2010/main" val="1164176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6024" y="169476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 Remark: Why levy walk ? not </a:t>
            </a:r>
            <a:r>
              <a:rPr kumimoji="1" lang="en-US" altLang="ja-JP" sz="2800" dirty="0" err="1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Cattaneo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 equation</a:t>
            </a:r>
            <a:endParaRPr kumimoji="1" lang="ja-JP" altLang="en-US" sz="3200" dirty="0">
              <a:solidFill>
                <a:srgbClr val="FF0000"/>
              </a:solidFill>
              <a:latin typeface="HGP明朝E"/>
              <a:ea typeface="HGP明朝E"/>
              <a:cs typeface="HGP明朝E"/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214282" y="835124"/>
            <a:ext cx="850112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方形/長方形 3"/>
          <p:cNvSpPr/>
          <p:nvPr/>
        </p:nvSpPr>
        <p:spPr>
          <a:xfrm>
            <a:off x="152400" y="1156682"/>
            <a:ext cx="85587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latin typeface="HGP明朝E"/>
                <a:ea typeface="HGP明朝E"/>
                <a:cs typeface="HGP明朝E"/>
              </a:rPr>
              <a:t>♦ </a:t>
            </a:r>
            <a:r>
              <a:rPr lang="en-US" altLang="ja-JP" sz="2000" dirty="0" err="1" smtClean="0">
                <a:latin typeface="HGP明朝E"/>
                <a:ea typeface="HGP明朝E"/>
                <a:cs typeface="HGP明朝E"/>
              </a:rPr>
              <a:t>Cattaneo</a:t>
            </a:r>
            <a:r>
              <a:rPr lang="en-US" altLang="ja-JP" sz="2000" dirty="0" smtClean="0">
                <a:latin typeface="HGP明朝E"/>
                <a:ea typeface="HGP明朝E"/>
                <a:cs typeface="HGP明朝E"/>
              </a:rPr>
              <a:t> equation can form front in the time-evolution of wave packet</a:t>
            </a:r>
            <a:endParaRPr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2400" y="5909210"/>
            <a:ext cx="6507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→ </a:t>
            </a:r>
            <a:r>
              <a:rPr lang="en-US" altLang="ja-JP" sz="2000" dirty="0" err="1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Cattaneo</a:t>
            </a:r>
            <a:r>
              <a:rPr lang="en-US" altLang="ja-JP" sz="20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 cannot describe anomalous diffusion</a:t>
            </a:r>
            <a:endParaRPr kumimoji="1" lang="en-US" altLang="ja-JP" sz="2000" dirty="0" smtClean="0">
              <a:solidFill>
                <a:srgbClr val="FF0000"/>
              </a:solidFill>
              <a:latin typeface="HGP明朝E"/>
              <a:ea typeface="HGP明朝E"/>
              <a:cs typeface="HGP明朝E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587" y="1988840"/>
            <a:ext cx="3201413" cy="2129020"/>
          </a:xfrm>
          <a:prstGeom prst="rect">
            <a:avLst/>
          </a:prstGeom>
        </p:spPr>
      </p:pic>
      <p:pic>
        <p:nvPicPr>
          <p:cNvPr id="27" name="図 2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0888"/>
            <a:ext cx="4907212" cy="720080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539552" y="1844824"/>
            <a:ext cx="451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HGP明朝E"/>
                <a:ea typeface="HGP明朝E"/>
                <a:cs typeface="HGP明朝E"/>
              </a:rPr>
              <a:t>Mixture of ballistic and diffusive evolution</a:t>
            </a:r>
            <a:endParaRPr kumimoji="1" lang="ja-JP" altLang="en-US" dirty="0">
              <a:latin typeface="HGP明朝E"/>
              <a:ea typeface="HGP明朝E"/>
              <a:cs typeface="HGP明朝E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146980" y="3945250"/>
            <a:ext cx="74953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latin typeface="HGP明朝E"/>
                <a:ea typeface="HGP明朝E"/>
                <a:cs typeface="HGP明朝E"/>
              </a:rPr>
              <a:t>♦ But </a:t>
            </a:r>
            <a:r>
              <a:rPr lang="en-US" altLang="ja-JP" sz="2000" dirty="0" err="1" smtClean="0">
                <a:latin typeface="HGP明朝E"/>
                <a:ea typeface="HGP明朝E"/>
                <a:cs typeface="HGP明朝E"/>
              </a:rPr>
              <a:t>Cattaneo</a:t>
            </a:r>
            <a:r>
              <a:rPr lang="en-US" altLang="ja-JP" sz="2000" dirty="0" smtClean="0">
                <a:latin typeface="HGP明朝E"/>
                <a:ea typeface="HGP明朝E"/>
                <a:cs typeface="HGP明朝E"/>
              </a:rPr>
              <a:t> yields linear temperature profile at steady state,</a:t>
            </a:r>
          </a:p>
          <a:p>
            <a:r>
              <a:rPr lang="en-US" altLang="ja-JP" sz="2000" dirty="0">
                <a:latin typeface="HGP明朝E"/>
                <a:ea typeface="HGP明朝E"/>
                <a:cs typeface="HGP明朝E"/>
              </a:rPr>
              <a:t> </a:t>
            </a:r>
            <a:r>
              <a:rPr lang="en-US" altLang="ja-JP" sz="2000" dirty="0" smtClean="0">
                <a:latin typeface="HGP明朝E"/>
                <a:ea typeface="HGP明朝E"/>
                <a:cs typeface="HGP明朝E"/>
              </a:rPr>
              <a:t>   FPU has nonlinear curve</a:t>
            </a:r>
            <a:endParaRPr lang="ja-JP" altLang="en-US" sz="2000" dirty="0"/>
          </a:p>
        </p:txBody>
      </p:sp>
      <p:pic>
        <p:nvPicPr>
          <p:cNvPr id="32" name="図 31" descr="pwpo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4433403"/>
            <a:ext cx="3096345" cy="2019933"/>
          </a:xfrm>
          <a:prstGeom prst="rect">
            <a:avLst/>
          </a:prstGeom>
        </p:spPr>
      </p:pic>
      <p:cxnSp>
        <p:nvCxnSpPr>
          <p:cNvPr id="34" name="直線コネクタ 33"/>
          <p:cNvCxnSpPr/>
          <p:nvPr/>
        </p:nvCxnSpPr>
        <p:spPr>
          <a:xfrm>
            <a:off x="6444208" y="4509120"/>
            <a:ext cx="2376264" cy="14401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flipV="1">
            <a:off x="7452320" y="5517232"/>
            <a:ext cx="432048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V="1">
            <a:off x="6732240" y="4941168"/>
            <a:ext cx="72008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6588224" y="5661248"/>
            <a:ext cx="1033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>
                <a:solidFill>
                  <a:srgbClr val="4F81BD"/>
                </a:solidFill>
              </a:rPr>
              <a:t>C</a:t>
            </a:r>
            <a:r>
              <a:rPr kumimoji="1" lang="en-US" altLang="ja-JP" dirty="0" err="1" smtClean="0">
                <a:solidFill>
                  <a:srgbClr val="4F81BD"/>
                </a:solidFill>
              </a:rPr>
              <a:t>attaneo</a:t>
            </a:r>
            <a:endParaRPr kumimoji="1" lang="ja-JP" altLang="en-US" dirty="0">
              <a:solidFill>
                <a:srgbClr val="4F81BD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516216" y="5229200"/>
            <a:ext cx="558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FPU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4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%takaTeX&#10;\documentclass{jarticle}&#10;\usepackage{color}\pagestyle{empty}&#10;\begin{document}\LARGE\color{black}&#10;$$&#10;\alpha_N = {d \log \kappa (N) \over d \log N}&#10;$$&#10;\end{document}&#10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5090" y="318939"/>
            <a:ext cx="2286016" cy="799991"/>
          </a:xfrm>
          <a:prstGeom prst="rect">
            <a:avLst/>
          </a:prstGeom>
        </p:spPr>
      </p:pic>
      <p:pic>
        <p:nvPicPr>
          <p:cNvPr id="7" name="図 6" descr="fig2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86" y="1118930"/>
            <a:ext cx="5976664" cy="4142175"/>
          </a:xfrm>
          <a:prstGeom prst="rect">
            <a:avLst/>
          </a:prstGeom>
        </p:spPr>
      </p:pic>
      <p:cxnSp>
        <p:nvCxnSpPr>
          <p:cNvPr id="10" name="直線矢印コネクタ 9"/>
          <p:cNvCxnSpPr/>
          <p:nvPr/>
        </p:nvCxnSpPr>
        <p:spPr>
          <a:xfrm>
            <a:off x="2627784" y="2852936"/>
            <a:ext cx="908601" cy="2526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図 15" descr="%takaTeX&#10;\documentclass{jarticle}&#10;\usepackage{color}\pagestyle{empty}&#10;\begin{document}\LARGE\color{black}&#10;$$&#10;3D:~\kappa \sim  {\rm const.} \times&#10;\left( 1 - N^{-b} \right) &#10;$$&#10;\end{document}&#10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5490188"/>
            <a:ext cx="2714612" cy="428628"/>
          </a:xfrm>
          <a:prstGeom prst="rect">
            <a:avLst/>
          </a:prstGeom>
        </p:spPr>
      </p:pic>
      <p:pic>
        <p:nvPicPr>
          <p:cNvPr id="2" name="図 1" descr="%takaTeX&#10;\documentclass{jarticle}&#10;\usepackage{color}\pagestyle{empty}&#10;\begin{document}\LARGE\color{black}&#10;$$&#10;b \sim 0.21&#10;$$&#10;\end{document}&#10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682" y="6165304"/>
            <a:ext cx="1122718" cy="25484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56052" y="116632"/>
            <a:ext cx="3328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Again, our </a:t>
            </a:r>
            <a:r>
              <a:rPr lang="en-US" altLang="ja-JP" sz="2800" dirty="0">
                <a:solidFill>
                  <a:srgbClr val="FF0000"/>
                </a:solidFill>
              </a:rPr>
              <a:t>c</a:t>
            </a:r>
            <a:r>
              <a:rPr lang="en-US" altLang="ja-JP" sz="2800" dirty="0" smtClean="0">
                <a:solidFill>
                  <a:srgbClr val="FF0000"/>
                </a:solidFill>
              </a:rPr>
              <a:t>alculation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16016" y="6096987"/>
            <a:ext cx="3881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Our result is consistent with recent 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Green-Kubo Calculation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156120" y="555778"/>
            <a:ext cx="760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Inset: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1993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fig1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05" y="1714488"/>
            <a:ext cx="6793651" cy="4384401"/>
          </a:xfrm>
          <a:prstGeom prst="rect">
            <a:avLst/>
          </a:prstGeom>
        </p:spPr>
      </p:pic>
      <p:grpSp>
        <p:nvGrpSpPr>
          <p:cNvPr id="19" name="グループ化 18"/>
          <p:cNvGrpSpPr/>
          <p:nvPr/>
        </p:nvGrpSpPr>
        <p:grpSpPr>
          <a:xfrm>
            <a:off x="5286380" y="357166"/>
            <a:ext cx="3500462" cy="1571636"/>
            <a:chOff x="1076722" y="3071810"/>
            <a:chExt cx="6495674" cy="2583910"/>
          </a:xfrm>
        </p:grpSpPr>
        <p:grpSp>
          <p:nvGrpSpPr>
            <p:cNvPr id="20" name="グループ化 26"/>
            <p:cNvGrpSpPr/>
            <p:nvPr/>
          </p:nvGrpSpPr>
          <p:grpSpPr>
            <a:xfrm>
              <a:off x="2071670" y="3071810"/>
              <a:ext cx="4214842" cy="1429554"/>
              <a:chOff x="1857356" y="3357562"/>
              <a:chExt cx="4214842" cy="1429554"/>
            </a:xfrm>
          </p:grpSpPr>
          <p:cxnSp>
            <p:nvCxnSpPr>
              <p:cNvPr id="27" name="直線コネクタ 26"/>
              <p:cNvCxnSpPr/>
              <p:nvPr/>
            </p:nvCxnSpPr>
            <p:spPr>
              <a:xfrm>
                <a:off x="2214546" y="3786190"/>
                <a:ext cx="3857652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/>
              <p:cNvCxnSpPr/>
              <p:nvPr/>
            </p:nvCxnSpPr>
            <p:spPr>
              <a:xfrm>
                <a:off x="2214546" y="4784734"/>
                <a:ext cx="3857652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/>
              <p:cNvCxnSpPr/>
              <p:nvPr/>
            </p:nvCxnSpPr>
            <p:spPr>
              <a:xfrm>
                <a:off x="1857356" y="3357562"/>
                <a:ext cx="3857652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/>
              <p:cNvCxnSpPr/>
              <p:nvPr/>
            </p:nvCxnSpPr>
            <p:spPr>
              <a:xfrm rot="16200000" flipH="1">
                <a:off x="1821637" y="3393281"/>
                <a:ext cx="428628" cy="3571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/>
              <p:cNvCxnSpPr/>
              <p:nvPr/>
            </p:nvCxnSpPr>
            <p:spPr>
              <a:xfrm rot="16200000" flipH="1">
                <a:off x="5679289" y="3393282"/>
                <a:ext cx="428628" cy="3571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コネクタ 31"/>
              <p:cNvCxnSpPr/>
              <p:nvPr/>
            </p:nvCxnSpPr>
            <p:spPr>
              <a:xfrm rot="5400000">
                <a:off x="1714480" y="4286256"/>
                <a:ext cx="1000132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/>
              <p:cNvCxnSpPr/>
              <p:nvPr/>
            </p:nvCxnSpPr>
            <p:spPr>
              <a:xfrm rot="5400000">
                <a:off x="5571338" y="4285462"/>
                <a:ext cx="1000132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/>
              <p:cNvCxnSpPr/>
              <p:nvPr/>
            </p:nvCxnSpPr>
            <p:spPr>
              <a:xfrm rot="5400000">
                <a:off x="1358084" y="3856834"/>
                <a:ext cx="1000132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/>
              <p:nvPr/>
            </p:nvCxnSpPr>
            <p:spPr>
              <a:xfrm rot="16200000" flipH="1">
                <a:off x="1821637" y="4393413"/>
                <a:ext cx="428628" cy="3571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左中かっこ 20"/>
            <p:cNvSpPr/>
            <p:nvPr/>
          </p:nvSpPr>
          <p:spPr>
            <a:xfrm rot="16200000">
              <a:off x="4250529" y="3107529"/>
              <a:ext cx="285751" cy="3643338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4214810" y="5286388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N</a:t>
              </a:r>
              <a:endParaRPr kumimoji="1" lang="ja-JP" altLang="en-US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2214546" y="3071810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W</a:t>
              </a:r>
              <a:endParaRPr kumimoji="1" lang="en-US" altLang="ja-JP" dirty="0" smtClean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500298" y="3786190"/>
              <a:ext cx="318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W</a:t>
              </a:r>
              <a:endParaRPr kumimoji="1" lang="en-US" altLang="ja-JP" dirty="0" smtClean="0"/>
            </a:p>
          </p:txBody>
        </p:sp>
        <p:sp>
          <p:nvSpPr>
            <p:cNvPr id="25" name="AutoShape 10"/>
            <p:cNvSpPr>
              <a:spLocks noChangeArrowheads="1"/>
            </p:cNvSpPr>
            <p:nvPr/>
          </p:nvSpPr>
          <p:spPr bwMode="auto">
            <a:xfrm rot="10768541" flipH="1">
              <a:off x="1076722" y="3219903"/>
              <a:ext cx="1145639" cy="113836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kumimoji="0" lang="ja-JP" altLang="en-US"/>
            </a:p>
          </p:txBody>
        </p:sp>
        <p:sp>
          <p:nvSpPr>
            <p:cNvPr id="26" name="AutoShape 9"/>
            <p:cNvSpPr>
              <a:spLocks noChangeArrowheads="1"/>
            </p:cNvSpPr>
            <p:nvPr/>
          </p:nvSpPr>
          <p:spPr bwMode="auto">
            <a:xfrm flipH="1">
              <a:off x="6286512" y="3214686"/>
              <a:ext cx="1285884" cy="1144590"/>
            </a:xfrm>
            <a:prstGeom prst="flowChartDelay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kumimoji="0" lang="ja-JP" altLang="en-US"/>
            </a:p>
          </p:txBody>
        </p:sp>
      </p:grpSp>
      <p:sp>
        <p:nvSpPr>
          <p:cNvPr id="36" name="テキスト ボックス 35"/>
          <p:cNvSpPr txBox="1"/>
          <p:nvPr/>
        </p:nvSpPr>
        <p:spPr>
          <a:xfrm>
            <a:off x="6929454" y="3000372"/>
            <a:ext cx="20152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>
                <a:solidFill>
                  <a:srgbClr val="FF0000"/>
                </a:solidFill>
              </a:rPr>
              <a:t>r </a:t>
            </a:r>
            <a:r>
              <a:rPr lang="ja-JP" altLang="en-US" i="1" dirty="0" smtClean="0">
                <a:solidFill>
                  <a:srgbClr val="FF0000"/>
                </a:solidFill>
              </a:rPr>
              <a:t>→ </a:t>
            </a:r>
            <a:r>
              <a:rPr lang="en-US" altLang="ja-JP" i="1" dirty="0" smtClean="0">
                <a:solidFill>
                  <a:srgbClr val="FF0000"/>
                </a:solidFill>
              </a:rPr>
              <a:t>0 for N </a:t>
            </a:r>
            <a:r>
              <a:rPr lang="ja-JP" altLang="en-US" i="1" dirty="0" smtClean="0">
                <a:solidFill>
                  <a:srgbClr val="FF0000"/>
                </a:solidFill>
              </a:rPr>
              <a:t>→∞ </a:t>
            </a:r>
            <a:r>
              <a:rPr lang="en-US" altLang="ja-JP" i="1" dirty="0" smtClean="0">
                <a:solidFill>
                  <a:srgbClr val="FF0000"/>
                </a:solidFill>
              </a:rPr>
              <a:t>!</a:t>
            </a:r>
          </a:p>
          <a:p>
            <a:endParaRPr kumimoji="1" lang="en-US" altLang="ja-JP" i="1" dirty="0" smtClean="0">
              <a:solidFill>
                <a:srgbClr val="FF0000"/>
              </a:solidFill>
            </a:endParaRPr>
          </a:p>
          <a:p>
            <a:r>
              <a:rPr lang="en-US" altLang="ja-JP" i="1" dirty="0" smtClean="0">
                <a:solidFill>
                  <a:srgbClr val="FF0000"/>
                </a:solidFill>
              </a:rPr>
              <a:t>Small W is  enough </a:t>
            </a:r>
          </a:p>
          <a:p>
            <a:r>
              <a:rPr lang="en-US" altLang="ja-JP" i="1" dirty="0" smtClean="0">
                <a:solidFill>
                  <a:srgbClr val="FF0000"/>
                </a:solidFill>
              </a:rPr>
              <a:t>for 3D.</a:t>
            </a:r>
            <a:endParaRPr kumimoji="1" lang="ja-JP" altLang="en-US" i="1" dirty="0">
              <a:solidFill>
                <a:srgbClr val="FF0000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642910" y="285728"/>
            <a:ext cx="4242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1</a:t>
            </a:r>
            <a:r>
              <a:rPr lang="ja-JP" altLang="en-US" dirty="0" smtClean="0"/>
              <a:t>．</a:t>
            </a:r>
            <a:r>
              <a:rPr lang="en-US" altLang="ja-JP" dirty="0"/>
              <a:t>Width</a:t>
            </a:r>
            <a:r>
              <a:rPr lang="ja-JP" altLang="en-US" dirty="0"/>
              <a:t>（</a:t>
            </a:r>
            <a:r>
              <a:rPr lang="en-US" altLang="ja-JP" dirty="0"/>
              <a:t>W</a:t>
            </a:r>
            <a:r>
              <a:rPr lang="ja-JP" altLang="en-US" dirty="0"/>
              <a:t>）</a:t>
            </a:r>
            <a:r>
              <a:rPr lang="en-US" altLang="ja-JP" dirty="0"/>
              <a:t>-dependence in Heat </a:t>
            </a:r>
            <a:r>
              <a:rPr lang="en-US" altLang="ja-JP" dirty="0" smtClean="0"/>
              <a:t>Current</a:t>
            </a:r>
            <a:endParaRPr lang="en-US" altLang="ja-JP" dirty="0"/>
          </a:p>
        </p:txBody>
      </p:sp>
      <p:cxnSp>
        <p:nvCxnSpPr>
          <p:cNvPr id="38" name="直線コネクタ 37"/>
          <p:cNvCxnSpPr/>
          <p:nvPr/>
        </p:nvCxnSpPr>
        <p:spPr>
          <a:xfrm>
            <a:off x="214282" y="642918"/>
            <a:ext cx="392909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図 38" descr="%takaTeX&#10;\documentclass{jarticle}&#10;\usepackage{color}\pagestyle{empty}&#10;\begin{document}\LARGE\color{black}&#10;$$&#10;r=W/N&#10;$$&#10;\end{document}&#10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3857628"/>
            <a:ext cx="900686" cy="234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11560" y="836712"/>
            <a:ext cx="1409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HGP明朝E"/>
                <a:ea typeface="HGP明朝E"/>
                <a:cs typeface="HGP明朝E"/>
              </a:rPr>
              <a:t>Content</a:t>
            </a:r>
            <a:endParaRPr kumimoji="1" lang="en-US" altLang="ja-JP" sz="2800" dirty="0" smtClean="0">
              <a:latin typeface="HGP明朝E"/>
              <a:ea typeface="HGP明朝E"/>
              <a:cs typeface="HGP明朝E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11560" y="2276872"/>
            <a:ext cx="787667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HGP明朝E"/>
                <a:ea typeface="HGP明朝E"/>
                <a:cs typeface="HGP明朝E"/>
              </a:rPr>
              <a:t>Topic </a:t>
            </a:r>
            <a:r>
              <a:rPr kumimoji="1" lang="ja-JP" altLang="en-US" sz="2800" dirty="0" smtClean="0">
                <a:latin typeface="HGP明朝E"/>
                <a:ea typeface="HGP明朝E"/>
                <a:cs typeface="HGP明朝E"/>
              </a:rPr>
              <a:t>１</a:t>
            </a:r>
            <a:r>
              <a:rPr kumimoji="1" lang="en-US" altLang="ja-JP" sz="2800" dirty="0" smtClean="0">
                <a:latin typeface="HGP明朝E"/>
                <a:ea typeface="HGP明朝E"/>
                <a:cs typeface="HGP明朝E"/>
              </a:rPr>
              <a:t>.</a:t>
            </a:r>
            <a:r>
              <a:rPr lang="ja-JP" altLang="en-US" sz="2800" dirty="0">
                <a:latin typeface="HGP明朝E"/>
                <a:ea typeface="HGP明朝E"/>
                <a:cs typeface="HGP明朝E"/>
              </a:rPr>
              <a:t>　</a:t>
            </a:r>
            <a:r>
              <a:rPr lang="en-US" altLang="ja-JP" sz="2800" dirty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Exact solution of a Levy walk model </a:t>
            </a:r>
            <a:endParaRPr lang="en-US" altLang="ja-JP" sz="2800" dirty="0" smtClean="0">
              <a:solidFill>
                <a:srgbClr val="FF0000"/>
              </a:solidFill>
              <a:latin typeface="HGP明朝E"/>
              <a:ea typeface="HGP明朝E"/>
              <a:cs typeface="HGP明朝E"/>
            </a:endParaRPr>
          </a:p>
          <a:p>
            <a:r>
              <a:rPr lang="en-US" altLang="ja-JP" sz="2800" dirty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 </a:t>
            </a:r>
            <a:r>
              <a:rPr lang="en-US" altLang="ja-JP" sz="28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            for </a:t>
            </a:r>
            <a:r>
              <a:rPr lang="en-US" altLang="ja-JP" sz="2800" dirty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anomalous heat transport </a:t>
            </a:r>
            <a:endParaRPr lang="en-US" altLang="ja-JP" sz="2800" dirty="0" smtClean="0">
              <a:latin typeface="HGP明朝E"/>
              <a:ea typeface="HGP明朝E"/>
              <a:cs typeface="HGP明朝E"/>
            </a:endParaRPr>
          </a:p>
          <a:p>
            <a:r>
              <a:rPr lang="en-US" altLang="ja-JP" sz="2800" dirty="0" smtClean="0">
                <a:latin typeface="HGP明朝E"/>
                <a:ea typeface="HGP明朝E"/>
                <a:cs typeface="HGP明朝E"/>
              </a:rPr>
              <a:t>    </a:t>
            </a:r>
          </a:p>
          <a:p>
            <a:endParaRPr lang="en-US" altLang="ja-JP" sz="2800" dirty="0">
              <a:latin typeface="HGP明朝E"/>
              <a:ea typeface="HGP明朝E"/>
              <a:cs typeface="HGP明朝E"/>
            </a:endParaRPr>
          </a:p>
          <a:p>
            <a:endParaRPr lang="en-US" altLang="ja-JP" sz="2800" dirty="0">
              <a:latin typeface="HGP明朝E"/>
              <a:ea typeface="HGP明朝E"/>
              <a:cs typeface="HGP明朝E"/>
            </a:endParaRPr>
          </a:p>
          <a:p>
            <a:r>
              <a:rPr kumimoji="1" lang="en-US" altLang="ja-JP" sz="2800" dirty="0" smtClean="0">
                <a:latin typeface="HGP明朝E"/>
                <a:ea typeface="HGP明朝E"/>
                <a:cs typeface="HGP明朝E"/>
              </a:rPr>
              <a:t>Topic </a:t>
            </a:r>
            <a:r>
              <a:rPr kumimoji="1" lang="ja-JP" altLang="en-US" sz="2800" dirty="0" smtClean="0">
                <a:latin typeface="HGP明朝E"/>
                <a:ea typeface="HGP明朝E"/>
                <a:cs typeface="HGP明朝E"/>
              </a:rPr>
              <a:t>２</a:t>
            </a:r>
            <a:r>
              <a:rPr kumimoji="1" lang="en-US" altLang="ja-JP" sz="2800" dirty="0" smtClean="0">
                <a:latin typeface="HGP明朝E"/>
                <a:ea typeface="HGP明朝E"/>
                <a:cs typeface="HGP明朝E"/>
              </a:rPr>
              <a:t>. </a:t>
            </a:r>
            <a:r>
              <a:rPr lang="en-US" altLang="ja-JP" sz="2800" dirty="0" smtClean="0">
                <a:latin typeface="HGP明朝E"/>
                <a:ea typeface="HGP明朝E"/>
                <a:cs typeface="HGP明朝E"/>
              </a:rPr>
              <a:t> Current fluctuation in high-dimensions</a:t>
            </a:r>
            <a:endParaRPr kumimoji="1" lang="en-US" altLang="ja-JP" sz="2800" dirty="0" smtClean="0">
              <a:latin typeface="HGP明朝E"/>
              <a:ea typeface="HGP明朝E"/>
              <a:cs typeface="HGP明朝E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167935" y="3419708"/>
            <a:ext cx="3852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>
                <a:latin typeface="HGP明朝E"/>
                <a:ea typeface="HGP明朝E"/>
                <a:cs typeface="HGP明朝E"/>
              </a:rPr>
              <a:t>Dhar</a:t>
            </a:r>
            <a:r>
              <a:rPr lang="en-US" altLang="ja-JP" dirty="0">
                <a:latin typeface="HGP明朝E"/>
                <a:ea typeface="HGP明朝E"/>
                <a:cs typeface="HGP明朝E"/>
              </a:rPr>
              <a:t>, KS, Derrida, arXhiv:1207.1184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3131840" y="5373216"/>
            <a:ext cx="5531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ja-JP" dirty="0" smtClean="0">
                <a:latin typeface="HGP明朝E"/>
                <a:ea typeface="HGP明朝E"/>
                <a:cs typeface="HGP明朝E"/>
              </a:rPr>
              <a:t>KS, A. Dhar,  Phys</a:t>
            </a:r>
            <a:r>
              <a:rPr lang="hu-HU" altLang="ja-JP" dirty="0">
                <a:latin typeface="HGP明朝E"/>
                <a:ea typeface="HGP明朝E"/>
                <a:cs typeface="HGP明朝E"/>
              </a:rPr>
              <a:t>. Rev. Lett. vol.107, 250601 (2011) </a:t>
            </a:r>
            <a:endParaRPr lang="ja-JP" altLang="en-US" dirty="0">
              <a:latin typeface="HGP明朝E"/>
              <a:ea typeface="HGP明朝E"/>
              <a:cs typeface="HGP明朝E"/>
            </a:endParaRPr>
          </a:p>
        </p:txBody>
      </p:sp>
    </p:spTree>
    <p:extLst>
      <p:ext uri="{BB962C8B-B14F-4D97-AF65-F5344CB8AC3E}">
        <p14:creationId xmlns:p14="http://schemas.microsoft.com/office/powerpoint/2010/main" val="1321275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1520" y="54868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◆</a:t>
            </a:r>
            <a:r>
              <a:rPr lang="ja-JP" altLang="en-US" sz="1600" dirty="0" smtClean="0"/>
              <a:t>　</a:t>
            </a:r>
            <a:r>
              <a:rPr lang="en-US" altLang="ja-JP" sz="2000" dirty="0" smtClean="0"/>
              <a:t>Experiment:  Carbon-Nanotube</a:t>
            </a:r>
            <a:r>
              <a:rPr lang="ja-JP" altLang="en-US" sz="2000" dirty="0" smtClean="0"/>
              <a:t> </a:t>
            </a:r>
            <a:endParaRPr lang="en-US" altLang="ja-JP" sz="2000" dirty="0" smtClean="0"/>
          </a:p>
        </p:txBody>
      </p:sp>
      <p:grpSp>
        <p:nvGrpSpPr>
          <p:cNvPr id="3" name="グループ化 24"/>
          <p:cNvGrpSpPr/>
          <p:nvPr/>
        </p:nvGrpSpPr>
        <p:grpSpPr>
          <a:xfrm>
            <a:off x="467544" y="620688"/>
            <a:ext cx="7795255" cy="3960441"/>
            <a:chOff x="1524000" y="1853406"/>
            <a:chExt cx="5871949" cy="2162861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2580620"/>
              <a:ext cx="5362563" cy="1435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正方形/長方形 4"/>
            <p:cNvSpPr/>
            <p:nvPr/>
          </p:nvSpPr>
          <p:spPr>
            <a:xfrm>
              <a:off x="4724256" y="1853406"/>
              <a:ext cx="26716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err="1"/>
                <a:t>chang</a:t>
              </a:r>
              <a:r>
                <a:rPr lang="en-US" altLang="ja-JP" dirty="0"/>
                <a:t> </a:t>
              </a:r>
              <a:r>
                <a:rPr lang="en-US" altLang="ja-JP" dirty="0" err="1"/>
                <a:t>etal</a:t>
              </a:r>
              <a:r>
                <a:rPr lang="en-US" altLang="ja-JP" dirty="0"/>
                <a:t>.,science (2006) </a:t>
              </a:r>
              <a:endParaRPr lang="ja-JP" altLang="en-US" dirty="0"/>
            </a:p>
          </p:txBody>
        </p:sp>
        <p:cxnSp>
          <p:nvCxnSpPr>
            <p:cNvPr id="6" name="直線矢印コネクタ 5"/>
            <p:cNvCxnSpPr/>
            <p:nvPr/>
          </p:nvCxnSpPr>
          <p:spPr>
            <a:xfrm>
              <a:off x="4724256" y="2878588"/>
              <a:ext cx="488175" cy="193885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矢印コネクタ 6"/>
            <p:cNvCxnSpPr/>
            <p:nvPr/>
          </p:nvCxnSpPr>
          <p:spPr>
            <a:xfrm flipH="1" flipV="1">
              <a:off x="4510864" y="3028800"/>
              <a:ext cx="647324" cy="279621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グループ化 15"/>
            <p:cNvGrpSpPr/>
            <p:nvPr/>
          </p:nvGrpSpPr>
          <p:grpSpPr>
            <a:xfrm>
              <a:off x="4624649" y="2588578"/>
              <a:ext cx="404551" cy="523220"/>
              <a:chOff x="7802699" y="2817178"/>
              <a:chExt cx="404551" cy="523220"/>
            </a:xfrm>
          </p:grpSpPr>
          <p:sp>
            <p:nvSpPr>
              <p:cNvPr id="12" name="テキスト ボックス 11"/>
              <p:cNvSpPr txBox="1"/>
              <p:nvPr/>
            </p:nvSpPr>
            <p:spPr>
              <a:xfrm>
                <a:off x="7802699" y="2817178"/>
                <a:ext cx="2984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800" dirty="0">
                    <a:solidFill>
                      <a:schemeClr val="bg1"/>
                    </a:solidFill>
                  </a:rPr>
                  <a:t>J</a:t>
                </a:r>
                <a:endParaRPr kumimoji="1" lang="ja-JP" altLang="en-US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7924800" y="2887452"/>
                <a:ext cx="282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L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グループ化 16"/>
            <p:cNvGrpSpPr/>
            <p:nvPr/>
          </p:nvGrpSpPr>
          <p:grpSpPr>
            <a:xfrm>
              <a:off x="4534259" y="3111797"/>
              <a:ext cx="406964" cy="523220"/>
              <a:chOff x="8538967" y="3502977"/>
              <a:chExt cx="406964" cy="523220"/>
            </a:xfrm>
          </p:grpSpPr>
          <p:sp>
            <p:nvSpPr>
              <p:cNvPr id="10" name="テキスト ボックス 9"/>
              <p:cNvSpPr txBox="1"/>
              <p:nvPr/>
            </p:nvSpPr>
            <p:spPr>
              <a:xfrm>
                <a:off x="8538967" y="3502977"/>
                <a:ext cx="2984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800" dirty="0">
                    <a:solidFill>
                      <a:schemeClr val="bg1"/>
                    </a:solidFill>
                  </a:rPr>
                  <a:t>J</a:t>
                </a:r>
                <a:endParaRPr kumimoji="1" lang="ja-JP" altLang="en-US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8636231" y="3605542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>
                    <a:solidFill>
                      <a:schemeClr val="bg1"/>
                    </a:solidFill>
                  </a:rPr>
                  <a:t>R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15" name="図 1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013176"/>
            <a:ext cx="41402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17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39552" y="332656"/>
            <a:ext cx="81724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HGP明朝E"/>
                <a:ea typeface="HGP明朝E"/>
                <a:cs typeface="HGP明朝E"/>
              </a:rPr>
              <a:t>Recent important questions in heat-related problems</a:t>
            </a:r>
          </a:p>
          <a:p>
            <a:endParaRPr lang="en-US" altLang="ja-JP" sz="2400" dirty="0">
              <a:latin typeface="HGP明朝E"/>
              <a:ea typeface="HGP明朝E"/>
              <a:cs typeface="HGP明朝E"/>
            </a:endParaRPr>
          </a:p>
          <a:p>
            <a:endParaRPr lang="en-US" altLang="ja-JP" sz="2400" dirty="0" smtClean="0">
              <a:latin typeface="HGP明朝E"/>
              <a:ea typeface="HGP明朝E"/>
              <a:cs typeface="HGP明朝E"/>
            </a:endParaRPr>
          </a:p>
          <a:p>
            <a:r>
              <a:rPr lang="en-US" altLang="ja-JP" sz="24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I.   How can we control heat ? </a:t>
            </a:r>
          </a:p>
          <a:p>
            <a:pPr marL="457200" indent="-457200">
              <a:buAutoNum type="arabicPeriod"/>
            </a:pPr>
            <a:endParaRPr lang="en-US" altLang="ja-JP" sz="2400" dirty="0" smtClean="0">
              <a:solidFill>
                <a:srgbClr val="FF0000"/>
              </a:solidFill>
              <a:latin typeface="HGP明朝E"/>
              <a:ea typeface="HGP明朝E"/>
              <a:cs typeface="HGP明朝E"/>
            </a:endParaRPr>
          </a:p>
          <a:p>
            <a:r>
              <a:rPr lang="en-US" altLang="ja-JP" sz="2400" dirty="0" smtClean="0">
                <a:latin typeface="HGP明朝E"/>
                <a:ea typeface="HGP明朝E"/>
                <a:cs typeface="HGP明朝E"/>
              </a:rPr>
              <a:t>      ♦ Rectification ( Thermal diode,  Thermal </a:t>
            </a:r>
            <a:r>
              <a:rPr lang="en-US" altLang="ja-JP" sz="2400" dirty="0" smtClean="0">
                <a:latin typeface="HGP明朝E"/>
                <a:ea typeface="HGP明朝E"/>
                <a:cs typeface="HGP明朝E"/>
              </a:rPr>
              <a:t>transistor </a:t>
            </a:r>
            <a:r>
              <a:rPr lang="en-US" altLang="ja-JP" sz="2400" dirty="0" smtClean="0">
                <a:latin typeface="HGP明朝E"/>
                <a:ea typeface="HGP明朝E"/>
                <a:cs typeface="HGP明朝E"/>
              </a:rPr>
              <a:t>)</a:t>
            </a:r>
          </a:p>
          <a:p>
            <a:r>
              <a:rPr lang="en-US" altLang="ja-JP" sz="2400" dirty="0">
                <a:latin typeface="HGP明朝E"/>
                <a:ea typeface="HGP明朝E"/>
                <a:cs typeface="HGP明朝E"/>
              </a:rPr>
              <a:t> </a:t>
            </a:r>
            <a:r>
              <a:rPr lang="en-US" altLang="ja-JP" sz="2400" dirty="0" smtClean="0">
                <a:latin typeface="HGP明朝E"/>
                <a:ea typeface="HGP明朝E"/>
                <a:cs typeface="HGP明朝E"/>
              </a:rPr>
              <a:t> </a:t>
            </a:r>
          </a:p>
          <a:p>
            <a:r>
              <a:rPr lang="en-US" altLang="ja-JP" sz="2400" dirty="0">
                <a:latin typeface="HGP明朝E"/>
                <a:ea typeface="HGP明朝E"/>
                <a:cs typeface="HGP明朝E"/>
              </a:rPr>
              <a:t> </a:t>
            </a:r>
            <a:r>
              <a:rPr lang="en-US" altLang="ja-JP" sz="2400" dirty="0" smtClean="0">
                <a:latin typeface="HGP明朝E"/>
                <a:ea typeface="HGP明朝E"/>
                <a:cs typeface="HGP明朝E"/>
              </a:rPr>
              <a:t>     </a:t>
            </a:r>
            <a:r>
              <a:rPr lang="en-US" altLang="ja-JP" sz="2400" dirty="0" smtClean="0">
                <a:latin typeface="HGP明朝E"/>
                <a:ea typeface="HGP明朝E"/>
                <a:cs typeface="HGP明朝E"/>
              </a:rPr>
              <a:t>♦ Thermoelectric phenomena</a:t>
            </a:r>
            <a:endParaRPr lang="en-US" altLang="ja-JP" sz="2400" dirty="0" smtClean="0">
              <a:latin typeface="HGP明朝E"/>
              <a:ea typeface="HGP明朝E"/>
              <a:cs typeface="HGP明朝E"/>
            </a:endParaRPr>
          </a:p>
          <a:p>
            <a:r>
              <a:rPr lang="en-US" altLang="ja-JP" sz="2400" dirty="0">
                <a:latin typeface="HGP明朝E"/>
                <a:ea typeface="HGP明朝E"/>
                <a:cs typeface="HGP明朝E"/>
              </a:rPr>
              <a:t> </a:t>
            </a:r>
            <a:r>
              <a:rPr lang="en-US" altLang="ja-JP" sz="2400" dirty="0" smtClean="0">
                <a:latin typeface="HGP明朝E"/>
                <a:ea typeface="HGP明朝E"/>
                <a:cs typeface="HGP明朝E"/>
              </a:rPr>
              <a:t>     </a:t>
            </a:r>
            <a:r>
              <a:rPr lang="ja-JP" altLang="en-US" sz="2400" dirty="0" smtClean="0">
                <a:latin typeface="HGP明朝E"/>
                <a:ea typeface="HGP明朝E"/>
                <a:cs typeface="HGP明朝E"/>
              </a:rPr>
              <a:t>　</a:t>
            </a:r>
            <a:r>
              <a:rPr lang="en-US" altLang="ja-JP" sz="2400" dirty="0" smtClean="0">
                <a:latin typeface="HGP明朝E"/>
                <a:ea typeface="HGP明朝E"/>
                <a:cs typeface="HGP明朝E"/>
              </a:rPr>
              <a:t>  Design of material with high figure of merit ZT </a:t>
            </a:r>
            <a:endParaRPr lang="en-US" altLang="ja-JP" sz="2400" dirty="0">
              <a:latin typeface="HGP明朝E"/>
              <a:ea typeface="HGP明朝E"/>
              <a:cs typeface="HGP明朝E"/>
            </a:endParaRPr>
          </a:p>
          <a:p>
            <a:endParaRPr lang="en-US" altLang="ja-JP" sz="2400" dirty="0" smtClean="0">
              <a:latin typeface="HGP明朝E"/>
              <a:ea typeface="HGP明朝E"/>
              <a:cs typeface="HGP明朝E"/>
            </a:endParaRPr>
          </a:p>
          <a:p>
            <a:endParaRPr lang="en-US" altLang="ja-JP" sz="2400" dirty="0" smtClean="0">
              <a:latin typeface="HGP明朝E"/>
              <a:ea typeface="HGP明朝E"/>
              <a:cs typeface="HGP明朝E"/>
            </a:endParaRPr>
          </a:p>
          <a:p>
            <a:endParaRPr lang="en-US" altLang="ja-JP" sz="2400" dirty="0" smtClean="0">
              <a:solidFill>
                <a:srgbClr val="FF0000"/>
              </a:solidFill>
              <a:latin typeface="HGP明朝E"/>
              <a:ea typeface="HGP明朝E"/>
              <a:cs typeface="HGP明朝E"/>
            </a:endParaRPr>
          </a:p>
          <a:p>
            <a:r>
              <a:rPr lang="en-US" altLang="ja-JP" sz="24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II</a:t>
            </a:r>
            <a:r>
              <a:rPr lang="en-US" altLang="ja-JP" sz="24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.  What is general characteristics of heat conduction in </a:t>
            </a:r>
          </a:p>
          <a:p>
            <a:r>
              <a:rPr lang="en-US" altLang="ja-JP" sz="2400" dirty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    low-dimensions ?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     </a:t>
            </a:r>
          </a:p>
          <a:p>
            <a:r>
              <a:rPr lang="en-US" altLang="ja-JP" sz="2400" dirty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    </a:t>
            </a:r>
            <a:endParaRPr lang="en-US" altLang="ja-JP" sz="2400" dirty="0">
              <a:latin typeface="HGP明朝E"/>
              <a:ea typeface="HGP明朝E"/>
              <a:cs typeface="HGP明朝E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214282" y="908720"/>
            <a:ext cx="850112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467544" y="5733256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in low-</a:t>
            </a:r>
            <a:r>
              <a:rPr lang="en-US" altLang="ja-JP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dimensions, how similar </a:t>
            </a:r>
            <a:r>
              <a:rPr lang="en-US" altLang="ja-JP" dirty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and </a:t>
            </a:r>
            <a:r>
              <a:rPr lang="en-US" altLang="ja-JP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dissimilar is heat conduction to </a:t>
            </a:r>
            <a:r>
              <a:rPr lang="en-US" altLang="ja-JP" dirty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electric </a:t>
            </a:r>
            <a:r>
              <a:rPr lang="en-US" altLang="ja-JP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one</a:t>
            </a:r>
            <a:endParaRPr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179512" y="4293096"/>
            <a:ext cx="8712968" cy="23762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72200" y="6309320"/>
            <a:ext cx="2535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1"/>
                </a:solidFill>
              </a:rPr>
              <a:t>Today’s main topic</a:t>
            </a:r>
            <a:endParaRPr kumimoji="1" lang="ja-JP" alt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69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347864" y="26064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 Many similarities</a:t>
            </a:r>
            <a:endParaRPr lang="en-US" altLang="ja-JP" sz="2400" dirty="0">
              <a:solidFill>
                <a:srgbClr val="FF0000"/>
              </a:solidFill>
              <a:latin typeface="HGP明朝E"/>
              <a:ea typeface="HGP明朝E"/>
              <a:cs typeface="HGP明朝E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71600" y="119675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Electric conduction       vs.        Heat conduction</a:t>
            </a:r>
            <a:endParaRPr lang="en-US" altLang="ja-JP" sz="2400" dirty="0">
              <a:solidFill>
                <a:srgbClr val="FF0000"/>
              </a:solidFill>
              <a:latin typeface="HGP明朝E"/>
              <a:ea typeface="HGP明朝E"/>
              <a:cs typeface="HGP明朝E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20080" y="1999700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  <a:latin typeface="HGP明朝E"/>
                <a:ea typeface="HGP明朝E"/>
                <a:cs typeface="HGP明朝E"/>
              </a:rPr>
              <a:t>Ohm’s law                               Fourier’s law </a:t>
            </a:r>
            <a:endParaRPr lang="en-US" altLang="ja-JP" sz="2400" dirty="0">
              <a:solidFill>
                <a:srgbClr val="000000"/>
              </a:solidFill>
              <a:latin typeface="HGP明朝E"/>
              <a:ea typeface="HGP明朝E"/>
              <a:cs typeface="HGP明朝E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3568" y="2450505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  <a:latin typeface="HGP明朝E"/>
                <a:ea typeface="HGP明朝E"/>
                <a:cs typeface="HGP明朝E"/>
              </a:rPr>
              <a:t>Ballistic transport                      Ballistic heat transport                      </a:t>
            </a:r>
            <a:endParaRPr lang="en-US" altLang="ja-JP" sz="2400" dirty="0">
              <a:solidFill>
                <a:srgbClr val="000000"/>
              </a:solidFill>
              <a:latin typeface="HGP明朝E"/>
              <a:ea typeface="HGP明朝E"/>
              <a:cs typeface="HGP明朝E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3568" y="2924944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  <a:latin typeface="HGP明朝E"/>
                <a:ea typeface="HGP明朝E"/>
                <a:cs typeface="HGP明朝E"/>
              </a:rPr>
              <a:t>Quantum of conductance             Quantum of thermal cond.          </a:t>
            </a:r>
            <a:endParaRPr lang="en-US" altLang="ja-JP" sz="2400" dirty="0">
              <a:solidFill>
                <a:srgbClr val="000000"/>
              </a:solidFill>
              <a:latin typeface="HGP明朝E"/>
              <a:ea typeface="HGP明朝E"/>
              <a:cs typeface="HGP明朝E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 rot="5400000">
            <a:off x="1523985" y="4137263"/>
            <a:ext cx="810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 smtClean="0">
                <a:solidFill>
                  <a:srgbClr val="000000"/>
                </a:solidFill>
                <a:latin typeface="HGP明朝E"/>
                <a:ea typeface="HGP明朝E"/>
                <a:cs typeface="HGP明朝E"/>
              </a:rPr>
              <a:t>••</a:t>
            </a:r>
            <a:endParaRPr lang="en-US" altLang="ja-JP" sz="2400" dirty="0">
              <a:solidFill>
                <a:srgbClr val="000000"/>
              </a:solidFill>
              <a:latin typeface="HGP明朝E"/>
              <a:ea typeface="HGP明朝E"/>
              <a:cs typeface="HGP明朝E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5400000">
            <a:off x="6450146" y="4137263"/>
            <a:ext cx="810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 smtClean="0">
                <a:solidFill>
                  <a:srgbClr val="000000"/>
                </a:solidFill>
                <a:latin typeface="HGP明朝E"/>
                <a:ea typeface="HGP明朝E"/>
                <a:cs typeface="HGP明朝E"/>
              </a:rPr>
              <a:t>••</a:t>
            </a:r>
            <a:endParaRPr lang="en-US" altLang="ja-JP" sz="2400" dirty="0">
              <a:solidFill>
                <a:srgbClr val="000000"/>
              </a:solidFill>
              <a:latin typeface="HGP明朝E"/>
              <a:ea typeface="HGP明朝E"/>
              <a:cs typeface="HGP明朝E"/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4355976" y="2287732"/>
            <a:ext cx="43204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4355976" y="2738537"/>
            <a:ext cx="43204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4355976" y="3170585"/>
            <a:ext cx="43204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4355976" y="3674641"/>
            <a:ext cx="43204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214282" y="1728837"/>
            <a:ext cx="850112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648072" y="3386609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  <a:latin typeface="HGP明朝E"/>
                <a:ea typeface="HGP明朝E"/>
                <a:cs typeface="HGP明朝E"/>
              </a:rPr>
              <a:t>Diode                                       Thermal diode</a:t>
            </a:r>
            <a:endParaRPr lang="en-US" altLang="ja-JP" sz="2400" dirty="0">
              <a:solidFill>
                <a:srgbClr val="000000"/>
              </a:solidFill>
              <a:latin typeface="HGP明朝E"/>
              <a:ea typeface="HGP明朝E"/>
              <a:cs typeface="HGP明朝E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23528" y="5733256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in low-dimensions, how similar and dissimilar is heat conduction to electric one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1582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fig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4953000" cy="939800"/>
          </a:xfrm>
          <a:prstGeom prst="rect">
            <a:avLst/>
          </a:prstGeom>
        </p:spPr>
      </p:pic>
      <p:sp>
        <p:nvSpPr>
          <p:cNvPr id="12" name="右矢印 11"/>
          <p:cNvSpPr/>
          <p:nvPr/>
        </p:nvSpPr>
        <p:spPr>
          <a:xfrm>
            <a:off x="1805608" y="2246784"/>
            <a:ext cx="554939" cy="310896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99592" y="54868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HGP明朝E"/>
                <a:ea typeface="HGP明朝E"/>
                <a:cs typeface="HGP明朝E"/>
              </a:rPr>
              <a:t>Content</a:t>
            </a:r>
            <a:endParaRPr kumimoji="1" lang="ja-JP" altLang="en-US" sz="2400" dirty="0">
              <a:latin typeface="HGP明朝E"/>
              <a:ea typeface="HGP明朝E"/>
              <a:cs typeface="HGP明朝E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27584" y="3092768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ja-JP" sz="2400" dirty="0">
                <a:latin typeface="HGP明朝E"/>
                <a:ea typeface="HGP明朝E"/>
                <a:cs typeface="HGP明朝E"/>
              </a:rPr>
              <a:t>C</a:t>
            </a:r>
            <a:r>
              <a:rPr lang="en-US" altLang="ja-JP" sz="2400" dirty="0" smtClean="0">
                <a:latin typeface="HGP明朝E"/>
                <a:ea typeface="HGP明朝E"/>
                <a:cs typeface="HGP明朝E"/>
              </a:rPr>
              <a:t>lassification of heat transport</a:t>
            </a:r>
          </a:p>
          <a:p>
            <a:pPr marL="457200" indent="-457200">
              <a:buAutoNum type="arabicPeriod"/>
            </a:pPr>
            <a:endParaRPr lang="en-US" altLang="ja-JP" sz="2400" dirty="0" smtClean="0">
              <a:latin typeface="HGP明朝E"/>
              <a:ea typeface="HGP明朝E"/>
              <a:cs typeface="HGP明朝E"/>
            </a:endParaRPr>
          </a:p>
          <a:p>
            <a:pPr marL="457200" indent="-457200">
              <a:buAutoNum type="arabicPeriod"/>
            </a:pPr>
            <a:endParaRPr lang="en-US" altLang="ja-JP" sz="2400" dirty="0">
              <a:latin typeface="HGP明朝E"/>
              <a:ea typeface="HGP明朝E"/>
              <a:cs typeface="HGP明朝E"/>
            </a:endParaRPr>
          </a:p>
          <a:p>
            <a:pPr marL="457200" indent="-457200">
              <a:buAutoNum type="arabicPeriod"/>
            </a:pPr>
            <a:r>
              <a:rPr lang="en-US" altLang="ja-JP" sz="2400" dirty="0" smtClean="0">
                <a:latin typeface="HGP明朝E"/>
                <a:ea typeface="HGP明朝E"/>
                <a:cs typeface="HGP明朝E"/>
              </a:rPr>
              <a:t>Phenomenological model: Levy walk model   </a:t>
            </a:r>
            <a:endParaRPr kumimoji="1" lang="ja-JP" altLang="en-US" sz="2400" dirty="0">
              <a:latin typeface="HGP明朝E"/>
              <a:ea typeface="HGP明朝E"/>
              <a:cs typeface="HGP明朝E"/>
            </a:endParaRPr>
          </a:p>
        </p:txBody>
      </p:sp>
    </p:spTree>
    <p:extLst>
      <p:ext uri="{BB962C8B-B14F-4D97-AF65-F5344CB8AC3E}">
        <p14:creationId xmlns:p14="http://schemas.microsoft.com/office/powerpoint/2010/main" val="958314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755576" y="260648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Fourier’s law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pic>
        <p:nvPicPr>
          <p:cNvPr id="4" name="図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82387"/>
            <a:ext cx="2736304" cy="966493"/>
          </a:xfrm>
          <a:prstGeom prst="rect">
            <a:avLst/>
          </a:prstGeom>
        </p:spPr>
      </p:pic>
      <p:cxnSp>
        <p:nvCxnSpPr>
          <p:cNvPr id="7" name="直線コネクタ 6"/>
          <p:cNvCxnSpPr/>
          <p:nvPr/>
        </p:nvCxnSpPr>
        <p:spPr>
          <a:xfrm>
            <a:off x="214282" y="1195164"/>
            <a:ext cx="850112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251520" y="2492896"/>
            <a:ext cx="8969122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latin typeface="HGP明朝E"/>
                <a:ea typeface="HGP明朝E"/>
                <a:cs typeface="HGP明朝E"/>
              </a:rPr>
              <a:t>♦</a:t>
            </a:r>
            <a:r>
              <a:rPr lang="ja-JP" altLang="en-US" sz="2400" dirty="0" smtClean="0">
                <a:latin typeface="HGP明朝E"/>
                <a:ea typeface="HGP明朝E"/>
                <a:cs typeface="HGP明朝E"/>
              </a:rPr>
              <a:t>　</a:t>
            </a:r>
            <a:r>
              <a:rPr lang="en-US" altLang="ja-JP" sz="2400" dirty="0">
                <a:latin typeface="HGP明朝E"/>
                <a:ea typeface="HGP明朝E"/>
                <a:cs typeface="HGP明朝E"/>
              </a:rPr>
              <a:t>Heat </a:t>
            </a:r>
            <a:r>
              <a:rPr lang="en-US" altLang="ja-JP" sz="2400" dirty="0" smtClean="0">
                <a:latin typeface="HGP明朝E"/>
                <a:ea typeface="HGP明朝E"/>
                <a:cs typeface="HGP明朝E"/>
              </a:rPr>
              <a:t>flows </a:t>
            </a:r>
            <a:r>
              <a:rPr lang="en-US" altLang="ja-JP" sz="2400" dirty="0">
                <a:latin typeface="HGP明朝E"/>
                <a:ea typeface="HGP明朝E"/>
                <a:cs typeface="HGP明朝E"/>
              </a:rPr>
              <a:t>in proportional to temperature gradient</a:t>
            </a:r>
          </a:p>
          <a:p>
            <a:endParaRPr lang="en-US" altLang="ja-JP" sz="2400" dirty="0">
              <a:latin typeface="HGP明朝E"/>
              <a:ea typeface="HGP明朝E"/>
              <a:cs typeface="HGP明朝E"/>
            </a:endParaRPr>
          </a:p>
          <a:p>
            <a:r>
              <a:rPr lang="en-US" altLang="ja-JP" sz="2400" dirty="0" smtClean="0">
                <a:latin typeface="HGP明朝E"/>
                <a:ea typeface="HGP明朝E"/>
                <a:cs typeface="HGP明朝E"/>
              </a:rPr>
              <a:t>♦</a:t>
            </a:r>
            <a:r>
              <a:rPr lang="ja-JP" altLang="en-US" sz="2400" dirty="0" smtClean="0">
                <a:latin typeface="HGP明朝E"/>
                <a:ea typeface="HGP明朝E"/>
                <a:cs typeface="HGP明朝E"/>
              </a:rPr>
              <a:t>　</a:t>
            </a:r>
            <a:r>
              <a:rPr lang="en-US" altLang="ja-JP" sz="2400" dirty="0">
                <a:latin typeface="HGP明朝E"/>
                <a:ea typeface="HGP明朝E"/>
                <a:cs typeface="HGP明朝E"/>
              </a:rPr>
              <a:t>Heat diffuses following diffusion equation</a:t>
            </a:r>
            <a:r>
              <a:rPr lang="ja-JP" altLang="en-US" sz="2400" dirty="0">
                <a:latin typeface="HGP明朝E"/>
                <a:ea typeface="HGP明朝E"/>
                <a:cs typeface="HGP明朝E"/>
              </a:rPr>
              <a:t>（</a:t>
            </a:r>
            <a:r>
              <a:rPr lang="en-US" altLang="ja-JP" sz="2400" dirty="0">
                <a:latin typeface="HGP明朝E"/>
                <a:ea typeface="HGP明朝E"/>
                <a:cs typeface="HGP明朝E"/>
              </a:rPr>
              <a:t>Normal diffusion)</a:t>
            </a:r>
          </a:p>
          <a:p>
            <a:endParaRPr lang="en-US" altLang="ja-JP" sz="2400" dirty="0" smtClean="0">
              <a:latin typeface="HGP明朝E"/>
              <a:ea typeface="HGP明朝E"/>
              <a:cs typeface="HGP明朝E"/>
            </a:endParaRPr>
          </a:p>
          <a:p>
            <a:endParaRPr lang="en-US" altLang="ja-JP" sz="2400" dirty="0">
              <a:latin typeface="HGP明朝E"/>
              <a:ea typeface="HGP明朝E"/>
              <a:cs typeface="HGP明朝E"/>
            </a:endParaRPr>
          </a:p>
          <a:p>
            <a:r>
              <a:rPr lang="en-US" altLang="ja-JP" sz="2400" dirty="0">
                <a:latin typeface="HGP明朝E"/>
                <a:ea typeface="HGP明朝E"/>
                <a:cs typeface="HGP明朝E"/>
              </a:rPr>
              <a:t>　</a:t>
            </a:r>
            <a:r>
              <a:rPr lang="ja-JP" altLang="en-US" sz="2400" dirty="0" smtClean="0">
                <a:latin typeface="HGP明朝E"/>
                <a:ea typeface="HGP明朝E"/>
                <a:cs typeface="HGP明朝E"/>
              </a:rPr>
              <a:t>　　</a:t>
            </a:r>
            <a:endParaRPr lang="en-US" altLang="ja-JP" sz="2400" dirty="0">
              <a:latin typeface="HGP明朝E"/>
              <a:ea typeface="HGP明朝E"/>
              <a:cs typeface="HGP明朝E"/>
            </a:endParaRPr>
          </a:p>
          <a:p>
            <a:r>
              <a:rPr lang="en-US" altLang="ja-JP" sz="2400" dirty="0" smtClean="0">
                <a:latin typeface="HGP明朝E"/>
                <a:ea typeface="HGP明朝E"/>
                <a:cs typeface="HGP明朝E"/>
              </a:rPr>
              <a:t>     →</a:t>
            </a:r>
            <a:r>
              <a:rPr lang="ja-JP" altLang="en-US" sz="2400" dirty="0" smtClean="0">
                <a:latin typeface="HGP明朝E"/>
                <a:ea typeface="HGP明朝E"/>
                <a:cs typeface="HGP明朝E"/>
              </a:rPr>
              <a:t>　</a:t>
            </a:r>
            <a:r>
              <a:rPr lang="en-US" altLang="ja-JP" sz="2400" dirty="0" smtClean="0">
                <a:latin typeface="HGP明朝E"/>
                <a:ea typeface="HGP明朝E"/>
                <a:cs typeface="HGP明朝E"/>
              </a:rPr>
              <a:t>Linear temperature profile at steady state</a:t>
            </a:r>
          </a:p>
          <a:p>
            <a:endParaRPr lang="en-US" altLang="ja-JP" sz="2400" dirty="0">
              <a:latin typeface="HGP明朝E"/>
              <a:ea typeface="HGP明朝E"/>
              <a:cs typeface="HGP明朝E"/>
            </a:endParaRPr>
          </a:p>
          <a:p>
            <a:r>
              <a:rPr lang="en-US" altLang="ja-JP" sz="2400" dirty="0" smtClean="0">
                <a:latin typeface="HGP明朝E"/>
                <a:ea typeface="HGP明朝E"/>
                <a:cs typeface="HGP明朝E"/>
              </a:rPr>
              <a:t>♦ Thermal conductivity is an intensive variable </a:t>
            </a:r>
            <a:endParaRPr lang="ja-JP" altLang="en-US" sz="2400" dirty="0">
              <a:latin typeface="HGP明朝E"/>
              <a:ea typeface="HGP明朝E"/>
              <a:cs typeface="HGP明朝E"/>
            </a:endParaRPr>
          </a:p>
        </p:txBody>
      </p:sp>
      <p:pic>
        <p:nvPicPr>
          <p:cNvPr id="5" name="図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96" y="6000370"/>
            <a:ext cx="4211960" cy="813006"/>
          </a:xfrm>
          <a:prstGeom prst="rect">
            <a:avLst/>
          </a:prstGeom>
        </p:spPr>
      </p:pic>
      <p:pic>
        <p:nvPicPr>
          <p:cNvPr id="9" name="図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861048"/>
            <a:ext cx="3233564" cy="746208"/>
          </a:xfrm>
          <a:prstGeom prst="rect">
            <a:avLst/>
          </a:prstGeom>
        </p:spPr>
      </p:pic>
      <p:pic>
        <p:nvPicPr>
          <p:cNvPr id="13" name="図 12" descr="fig1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472" y="32792"/>
            <a:ext cx="4953000" cy="939800"/>
          </a:xfrm>
          <a:prstGeom prst="rect">
            <a:avLst/>
          </a:prstGeom>
        </p:spPr>
      </p:pic>
      <p:sp>
        <p:nvSpPr>
          <p:cNvPr id="15" name="右中かっこ 14"/>
          <p:cNvSpPr/>
          <p:nvPr/>
        </p:nvSpPr>
        <p:spPr>
          <a:xfrm rot="5400000">
            <a:off x="6153471" y="-691481"/>
            <a:ext cx="381001" cy="2819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 descr="%takaTeX&#10;\documentclass{jarticle}&#10;\usepackage{color}\pagestyle{empty}&#10;\begin{document}\LARGE\color{black}&#10;$$&#10;N&#10;$$&#10;\end{document}&#10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926273"/>
            <a:ext cx="314341" cy="27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42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直線コネクタ 30"/>
          <p:cNvCxnSpPr/>
          <p:nvPr/>
        </p:nvCxnSpPr>
        <p:spPr>
          <a:xfrm>
            <a:off x="214282" y="838200"/>
            <a:ext cx="850112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40968"/>
            <a:ext cx="3960440" cy="840707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391197" y="162580"/>
            <a:ext cx="4330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  <a:latin typeface="HGP明朝E" pitchFamily="18" charset="-128"/>
                <a:ea typeface="HGP明朝E" pitchFamily="18" charset="-128"/>
              </a:rPr>
              <a:t>Classification of transport</a:t>
            </a:r>
            <a:endParaRPr kumimoji="1" lang="ja-JP" altLang="en-US" sz="2800" dirty="0">
              <a:solidFill>
                <a:srgbClr val="FF0000"/>
              </a:solidFill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28" name="図 27" descr="fig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4953000" cy="939800"/>
          </a:xfrm>
          <a:prstGeom prst="rect">
            <a:avLst/>
          </a:prstGeom>
        </p:spPr>
      </p:pic>
      <p:sp>
        <p:nvSpPr>
          <p:cNvPr id="29" name="右矢印 28"/>
          <p:cNvSpPr/>
          <p:nvPr/>
        </p:nvSpPr>
        <p:spPr>
          <a:xfrm>
            <a:off x="1157536" y="1670720"/>
            <a:ext cx="554939" cy="310896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右中かっこ 31"/>
          <p:cNvSpPr/>
          <p:nvPr/>
        </p:nvSpPr>
        <p:spPr>
          <a:xfrm rot="5400000">
            <a:off x="2681535" y="299122"/>
            <a:ext cx="381001" cy="2819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4" name="図 53" descr="%takaTeX&#10;\documentclass{jarticle}&#10;\usepackage{color}\pagestyle{empty}&#10;\begin{document}\LARGE\color{black}&#10;$$&#10;N&#10;$$&#10;\end{document}&#10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536" y="2051720"/>
            <a:ext cx="314341" cy="270479"/>
          </a:xfrm>
          <a:prstGeom prst="rect">
            <a:avLst/>
          </a:prstGeom>
        </p:spPr>
      </p:pic>
      <p:sp>
        <p:nvSpPr>
          <p:cNvPr id="56" name="テキスト ボックス 55"/>
          <p:cNvSpPr txBox="1"/>
          <p:nvPr/>
        </p:nvSpPr>
        <p:spPr>
          <a:xfrm>
            <a:off x="304800" y="2607295"/>
            <a:ext cx="4836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HGP明朝E" pitchFamily="18" charset="-128"/>
                <a:ea typeface="HGP明朝E" pitchFamily="18" charset="-128"/>
              </a:rPr>
              <a:t>Definition of thermal conductivity</a:t>
            </a:r>
            <a:endParaRPr kumimoji="1" lang="ja-JP" altLang="en-US" sz="2400" dirty="0"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22" name="図 21" descr="%takaTeX&#10;\documentclass{jarticle}&#10;\usepackage{color}\pagestyle{empty}&#10;\begin{document}\LARGE\color{black}&#10;$$&#10;\alpha = 0&#10;$$&#10;\end{document}&#10;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5229200"/>
            <a:ext cx="927087" cy="278396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3275856" y="5157192"/>
            <a:ext cx="1712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Fourier’s law</a:t>
            </a:r>
            <a:endParaRPr kumimoji="1" lang="ja-JP" altLang="en-US" sz="2000" dirty="0">
              <a:solidFill>
                <a:srgbClr val="FF0000"/>
              </a:solidFill>
              <a:latin typeface="HGP明朝E"/>
              <a:ea typeface="HGP明朝E"/>
              <a:cs typeface="HGP明朝E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294080" y="4437112"/>
            <a:ext cx="2201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Ballistic </a:t>
            </a:r>
            <a:r>
              <a:rPr lang="en-US" altLang="ja-JP" sz="2000" dirty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t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ransport</a:t>
            </a:r>
            <a:endParaRPr kumimoji="1" lang="ja-JP" altLang="en-US" sz="2000" dirty="0">
              <a:solidFill>
                <a:srgbClr val="FF0000"/>
              </a:solidFill>
              <a:latin typeface="HGP明朝E"/>
              <a:ea typeface="HGP明朝E"/>
              <a:cs typeface="HGP明朝E"/>
            </a:endParaRPr>
          </a:p>
        </p:txBody>
      </p:sp>
      <p:pic>
        <p:nvPicPr>
          <p:cNvPr id="25" name="図 24" descr="%takaTeX&#10;\documentclass{jarticle}&#10;\usepackage{color}\pagestyle{empty}&#10;\begin{document}\LARGE\color{black}&#10;$$&#10;\alpha = 1&#10;$$&#10;\end{document}&#10;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4509120"/>
            <a:ext cx="928694" cy="286393"/>
          </a:xfrm>
          <a:prstGeom prst="rect">
            <a:avLst/>
          </a:prstGeom>
        </p:spPr>
      </p:pic>
      <p:pic>
        <p:nvPicPr>
          <p:cNvPr id="26" name="図 2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877272"/>
            <a:ext cx="1621512" cy="288032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3239026" y="5837202"/>
            <a:ext cx="2557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latin typeface="HGP明朝E"/>
                <a:ea typeface="HGP明朝E"/>
                <a:cs typeface="HGP明朝E"/>
              </a:rPr>
              <a:t>Anomalous transport</a:t>
            </a:r>
            <a:endParaRPr kumimoji="1" lang="en-US" altLang="ja-JP" sz="2000" dirty="0" smtClean="0">
              <a:solidFill>
                <a:srgbClr val="FF0000"/>
              </a:solidFill>
              <a:latin typeface="HGP明朝E"/>
              <a:ea typeface="HGP明朝E"/>
              <a:cs typeface="HGP明朝E"/>
            </a:endParaRPr>
          </a:p>
        </p:txBody>
      </p:sp>
      <p:pic>
        <p:nvPicPr>
          <p:cNvPr id="30" name="図 29" descr="latex-image-5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09120"/>
            <a:ext cx="163218" cy="1872208"/>
          </a:xfrm>
          <a:prstGeom prst="rect">
            <a:avLst/>
          </a:prstGeom>
        </p:spPr>
      </p:pic>
      <p:pic>
        <p:nvPicPr>
          <p:cNvPr id="2" name="図 1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88840"/>
            <a:ext cx="2667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17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}&#10;{d \langle {\cal I} \rangle \over d T } \to&#10;g_{0} =  {\pi^2 k_{\rm B}^2 T \over 3 h  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92"/>
  <p:tag name="PICTUREFILESIZE" val="204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}&#10;T_{\rm L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71.25"/>
  <p:tag name="PICTUREFILESIZE" val="9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}&#10;T_{\rm R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78"/>
  <p:tag name="PICTUREFILESIZE" val="1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}&#10;T_{\rm L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71.25"/>
  <p:tag name="PICTUREFILESIZE" val="9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}&#10;T_{\rm R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78"/>
  <p:tag name="PICTUREFILESIZE" val="1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}&#10;T_{\rm L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71.25"/>
  <p:tag name="PICTUREFILESIZE" val="9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}&#10;T_{\rm R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78"/>
  <p:tag name="PICTUREFILESIZE" val="1262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4072</TotalTime>
  <Words>932</Words>
  <Application>Microsoft Macintosh PowerPoint</Application>
  <PresentationFormat>画面に合わせる (4:3)</PresentationFormat>
  <Paragraphs>264</Paragraphs>
  <Slides>38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39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cp:lastModifiedBy>齊藤 圭司</cp:lastModifiedBy>
  <cp:revision>927</cp:revision>
  <dcterms:modified xsi:type="dcterms:W3CDTF">2012-10-22T09:07:26Z</dcterms:modified>
</cp:coreProperties>
</file>