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344" r:id="rId3"/>
    <p:sldId id="333" r:id="rId4"/>
    <p:sldId id="335" r:id="rId5"/>
    <p:sldId id="330" r:id="rId6"/>
    <p:sldId id="346" r:id="rId7"/>
    <p:sldId id="259" r:id="rId8"/>
    <p:sldId id="336" r:id="rId9"/>
    <p:sldId id="337" r:id="rId10"/>
    <p:sldId id="338" r:id="rId11"/>
    <p:sldId id="341" r:id="rId12"/>
    <p:sldId id="329" r:id="rId13"/>
    <p:sldId id="343" r:id="rId14"/>
    <p:sldId id="334" r:id="rId15"/>
    <p:sldId id="34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9900FF"/>
    <a:srgbClr val="CC3300"/>
    <a:srgbClr val="3333CC"/>
    <a:srgbClr val="9999FF"/>
    <a:srgbClr val="CC99FF"/>
    <a:srgbClr val="003366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17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Relationship Id="rId3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BB62A-80CC-467A-938D-2BE3F4ABCA02}" type="datetimeFigureOut">
              <a:rPr lang="el-GR" smtClean="0"/>
              <a:t>26/10/12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2BCAD-6E0B-4AF4-AB37-4E5C4EA69B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407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C03D34-0543-45B9-A23B-14AB92C20A3C}" type="datetime1">
              <a:rPr lang="en-GB" sz="1200" b="0" smtClean="0">
                <a:solidFill>
                  <a:schemeClr val="tx1"/>
                </a:solidFill>
              </a:rPr>
              <a:pPr eaLnBrk="1" hangingPunct="1"/>
              <a:t>26/10/12</a:t>
            </a:fld>
            <a:endParaRPr lang="en-GB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 b="0" smtClean="0">
                <a:solidFill>
                  <a:schemeClr val="tx1"/>
                </a:solidFill>
              </a:rPr>
              <a:t>Spiros Evangelou</a:t>
            </a:r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998E1F-1CF9-45FD-BE4C-6FD6328B5FDD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2</a:t>
            </a:fld>
            <a:endParaRPr lang="en-GB" sz="1200" b="0" smtClean="0">
              <a:solidFill>
                <a:schemeClr val="tx1"/>
              </a:solidFill>
            </a:endParaRPr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8DD205-E943-4C10-820A-BD433D9D4AB4}" type="datetime1">
              <a:rPr lang="en-GB" sz="1200" b="0" smtClean="0">
                <a:solidFill>
                  <a:schemeClr val="tx1"/>
                </a:solidFill>
              </a:rPr>
              <a:pPr eaLnBrk="1" hangingPunct="1"/>
              <a:t>26/10/12</a:t>
            </a:fld>
            <a:endParaRPr lang="en-GB" sz="1200" b="0" smtClean="0">
              <a:solidFill>
                <a:schemeClr val="tx1"/>
              </a:solidFill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 b="0" smtClean="0">
                <a:solidFill>
                  <a:schemeClr val="tx1"/>
                </a:solidFill>
              </a:rPr>
              <a:t>Spiros Evangelou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0470C2-3001-40DF-BBCF-657859AA7DB9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b="0" smtClean="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8DD205-E943-4C10-820A-BD433D9D4AB4}" type="datetime1">
              <a:rPr lang="en-GB" sz="1200" b="0" smtClean="0">
                <a:solidFill>
                  <a:schemeClr val="tx1"/>
                </a:solidFill>
              </a:rPr>
              <a:pPr eaLnBrk="1" hangingPunct="1"/>
              <a:t>26/10/12</a:t>
            </a:fld>
            <a:endParaRPr lang="en-GB" sz="1200" b="0" smtClean="0">
              <a:solidFill>
                <a:schemeClr val="tx1"/>
              </a:solidFill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 b="0" smtClean="0">
                <a:solidFill>
                  <a:schemeClr val="tx1"/>
                </a:solidFill>
              </a:rPr>
              <a:t>Spiros Evangelou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0470C2-3001-40DF-BBCF-657859AA7DB9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4</a:t>
            </a:fld>
            <a:endParaRPr lang="en-GB" sz="1200" b="0" smtClean="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8DD205-E943-4C10-820A-BD433D9D4AB4}" type="datetime1">
              <a:rPr lang="en-GB" sz="1200" b="0" smtClean="0">
                <a:solidFill>
                  <a:schemeClr val="tx1"/>
                </a:solidFill>
              </a:rPr>
              <a:pPr eaLnBrk="1" hangingPunct="1"/>
              <a:t>26/10/12</a:t>
            </a:fld>
            <a:endParaRPr lang="en-GB" sz="1200" b="0" smtClean="0">
              <a:solidFill>
                <a:schemeClr val="tx1"/>
              </a:solidFill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 b="0" smtClean="0">
                <a:solidFill>
                  <a:schemeClr val="tx1"/>
                </a:solidFill>
              </a:rPr>
              <a:t>Spiros Evangelou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0470C2-3001-40DF-BBCF-657859AA7DB9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5</a:t>
            </a:fld>
            <a:endParaRPr lang="en-GB" sz="1200" b="0" smtClean="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8DD205-E943-4C10-820A-BD433D9D4AB4}" type="datetime1">
              <a:rPr lang="en-GB" sz="1200" b="0" smtClean="0">
                <a:solidFill>
                  <a:schemeClr val="tx1"/>
                </a:solidFill>
              </a:rPr>
              <a:pPr eaLnBrk="1" hangingPunct="1"/>
              <a:t>26/10/12</a:t>
            </a:fld>
            <a:endParaRPr lang="en-GB" sz="1200" b="0" smtClean="0">
              <a:solidFill>
                <a:schemeClr val="tx1"/>
              </a:solidFill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 b="0" smtClean="0">
                <a:solidFill>
                  <a:schemeClr val="tx1"/>
                </a:solidFill>
              </a:rPr>
              <a:t>Spiros Evangelou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0470C2-3001-40DF-BBCF-657859AA7DB9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7</a:t>
            </a:fld>
            <a:endParaRPr lang="en-GB" sz="1200" b="0" smtClean="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8DD205-E943-4C10-820A-BD433D9D4AB4}" type="datetime1">
              <a:rPr lang="en-GB" sz="1200" b="0" smtClean="0">
                <a:solidFill>
                  <a:schemeClr val="tx1"/>
                </a:solidFill>
              </a:rPr>
              <a:pPr eaLnBrk="1" hangingPunct="1"/>
              <a:t>26/10/12</a:t>
            </a:fld>
            <a:endParaRPr lang="en-GB" sz="1200" b="0" smtClean="0">
              <a:solidFill>
                <a:schemeClr val="tx1"/>
              </a:solidFill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 b="0" smtClean="0">
                <a:solidFill>
                  <a:schemeClr val="tx1"/>
                </a:solidFill>
              </a:rPr>
              <a:t>Spiros Evangelou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0470C2-3001-40DF-BBCF-657859AA7DB9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8</a:t>
            </a:fld>
            <a:endParaRPr lang="en-GB" sz="1200" b="0" smtClean="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8DD205-E943-4C10-820A-BD433D9D4AB4}" type="datetime1">
              <a:rPr lang="en-GB" sz="1200" b="0" smtClean="0">
                <a:solidFill>
                  <a:schemeClr val="tx1"/>
                </a:solidFill>
              </a:rPr>
              <a:pPr eaLnBrk="1" hangingPunct="1"/>
              <a:t>26/10/12</a:t>
            </a:fld>
            <a:endParaRPr lang="en-GB" sz="1200" b="0" smtClean="0">
              <a:solidFill>
                <a:schemeClr val="tx1"/>
              </a:solidFill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 b="0" smtClean="0">
                <a:solidFill>
                  <a:schemeClr val="tx1"/>
                </a:solidFill>
              </a:rPr>
              <a:t>Spiros Evangelou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0470C2-3001-40DF-BBCF-657859AA7DB9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9</a:t>
            </a:fld>
            <a:endParaRPr lang="en-GB" sz="1200" b="0" smtClean="0">
              <a:solidFill>
                <a:schemeClr val="tx1"/>
              </a:solidFill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5B9F9-ABDB-48D0-AB1D-514F946C7440}" type="slidenum">
              <a:rPr lang="el-GR"/>
              <a:pPr/>
              <a:t>10</a:t>
            </a:fld>
            <a:endParaRPr lang="el-G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DE4-A7CC-4F22-A6C3-16C82F1D9B34}" type="datetime1">
              <a:rPr lang="el-GR" smtClean="0"/>
              <a:t>26/10/12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99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D085-92E9-434C-A223-31341FFF1574}" type="datetime1">
              <a:rPr lang="el-GR" smtClean="0"/>
              <a:t>26/10/12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47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4DBD-F4A0-4C78-BF85-33340448B6F7}" type="datetime1">
              <a:rPr lang="el-GR" smtClean="0"/>
              <a:t>26/10/12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141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150A2-5B1B-4BD4-AD2B-A766A7DC64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441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1130-C6C8-49FD-8CEE-312FD29B326C}" type="datetime1">
              <a:rPr lang="el-GR" smtClean="0"/>
              <a:t>26/10/12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80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7644-4B79-47A6-B7C4-71AA22562B64}" type="datetime1">
              <a:rPr lang="el-GR" smtClean="0"/>
              <a:t>26/10/12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15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4F44-8F6B-46EB-9583-2F858EA3BBD5}" type="datetime1">
              <a:rPr lang="el-GR" smtClean="0"/>
              <a:t>26/10/12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16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CFDD-C8FE-4E17-8AF8-A940C49EFFB7}" type="datetime1">
              <a:rPr lang="el-GR" smtClean="0"/>
              <a:t>26/10/12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229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D4B3-6212-42A0-A1DE-35B1E9990647}" type="datetime1">
              <a:rPr lang="el-GR" smtClean="0"/>
              <a:t>26/10/12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32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093E-6C7E-4B1C-AF9B-DAB28446ACF9}" type="datetime1">
              <a:rPr lang="el-GR" smtClean="0"/>
              <a:t>26/10/12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77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BC68-8588-4486-91CA-FF7356D23474}" type="datetime1">
              <a:rPr lang="el-GR" smtClean="0"/>
              <a:t>26/10/12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10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0CE1-513F-4382-AD5E-0617E73573FD}" type="datetime1">
              <a:rPr lang="el-GR" smtClean="0"/>
              <a:t>26/10/12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47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97664-242A-4B27-A1F0-9807B1D91C09}" type="datetime1">
              <a:rPr lang="el-GR" smtClean="0"/>
              <a:t>26/10/12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BFF8D-91F2-48DB-BC6B-BFF0E46ADB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940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40.png"/><Relationship Id="rId5" Type="http://schemas.openxmlformats.org/officeDocument/2006/relationships/image" Target="../media/image151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wmf"/><Relationship Id="rId12" Type="http://schemas.openxmlformats.org/officeDocument/2006/relationships/image" Target="../media/image36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32.wmf"/><Relationship Id="rId10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7.wmf"/><Relationship Id="rId5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30.png"/><Relationship Id="rId7" Type="http://schemas.openxmlformats.org/officeDocument/2006/relationships/image" Target="../media/image42.jpeg"/><Relationship Id="rId8" Type="http://schemas.openxmlformats.org/officeDocument/2006/relationships/image" Target="../media/image3.gi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2.png"/><Relationship Id="rId13" Type="http://schemas.openxmlformats.org/officeDocument/2006/relationships/image" Target="../media/image200.png"/><Relationship Id="rId14" Type="http://schemas.openxmlformats.org/officeDocument/2006/relationships/image" Target="../media/image23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4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60.png"/><Relationship Id="rId7" Type="http://schemas.openxmlformats.org/officeDocument/2006/relationships/image" Target="../media/image170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69739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CHAOS IN GRAPHENE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2718" y="1340768"/>
            <a:ext cx="5688632" cy="753975"/>
          </a:xfrm>
        </p:spPr>
        <p:txBody>
          <a:bodyPr/>
          <a:lstStyle/>
          <a:p>
            <a:r>
              <a:rPr lang="en-US" b="1" dirty="0" smtClean="0"/>
              <a:t>Spiros </a:t>
            </a:r>
            <a:r>
              <a:rPr lang="en-US" b="1" dirty="0" err="1" smtClean="0"/>
              <a:t>Evangelou</a:t>
            </a:r>
            <a:endParaRPr 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3568" y="5589237"/>
            <a:ext cx="8136904" cy="66803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chemeClr val="bg1">
                  <a:lumMod val="95000"/>
                </a:schemeClr>
              </a:buClr>
              <a:buFontTx/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it the same as for any other 2D lattice?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1</a:t>
            </a:fld>
            <a:endParaRPr lang="el-GR"/>
          </a:p>
        </p:txBody>
      </p:sp>
      <p:pic>
        <p:nvPicPr>
          <p:cNvPr id="11" name="Picture 13" descr="untitl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47"/>
          <a:stretch/>
        </p:blipFill>
        <p:spPr bwMode="auto">
          <a:xfrm>
            <a:off x="2585402" y="2338716"/>
            <a:ext cx="2985616" cy="287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17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8520" y="188640"/>
            <a:ext cx="9252520" cy="11521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3D localization</a:t>
            </a:r>
            <a:endParaRPr lang="en-US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1737" name="Picture 9" descr="pps2dave"/>
          <p:cNvPicPr>
            <a:picLocks noChangeAspect="1" noChangeArrowheads="1"/>
          </p:cNvPicPr>
          <p:nvPr/>
        </p:nvPicPr>
        <p:blipFill>
          <a:blip r:embed="rId3"/>
          <a:srcRect t="42755"/>
          <a:stretch>
            <a:fillRect/>
          </a:stretch>
        </p:blipFill>
        <p:spPr bwMode="auto">
          <a:xfrm>
            <a:off x="2555776" y="1028246"/>
            <a:ext cx="4737632" cy="503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23850" y="3284984"/>
            <a:ext cx="2941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Garamond" pitchFamily="18" charset="0"/>
              </a:rPr>
              <a:t>Poisson</a:t>
            </a:r>
            <a:endParaRPr lang="el-GR" sz="6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4378384"/>
                <a:ext cx="41971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𝐴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𝑆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exp</m:t>
                      </m:r>
                      <m:r>
                        <a:rPr lang="en-US" sz="3200" b="0" i="1" smtClean="0">
                          <a:latin typeface="Cambria Math"/>
                        </a:rPr>
                        <m:t>⁡(−</m:t>
                      </m:r>
                      <m:r>
                        <a:rPr lang="en-US" sz="32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378384"/>
                <a:ext cx="419717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3206" y="4204929"/>
                <a:ext cx="31421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exp</m:t>
                      </m:r>
                      <m:r>
                        <a:rPr lang="en-US" sz="3200" b="0" i="1" smtClean="0">
                          <a:latin typeface="Cambria Math"/>
                        </a:rPr>
                        <m:t>⁡(−</m:t>
                      </m:r>
                      <m:r>
                        <a:rPr lang="en-US" sz="3200" b="0" i="1" smtClean="0">
                          <a:latin typeface="Cambria Math"/>
                        </a:rPr>
                        <m:t>𝑆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06" y="4204929"/>
                <a:ext cx="314214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44083" y="3301752"/>
            <a:ext cx="2653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Garamond" pitchFamily="18" charset="0"/>
              </a:rPr>
              <a:t>Wigner</a:t>
            </a:r>
            <a:endParaRPr lang="el-GR" sz="6000" dirty="0">
              <a:solidFill>
                <a:srgbClr val="0000FF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rot="13096368">
            <a:off x="2270126" y="1633957"/>
            <a:ext cx="946785" cy="1913891"/>
          </a:xfrm>
          <a:prstGeom prst="curvedLeft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20092895">
            <a:off x="5060687" y="3633284"/>
            <a:ext cx="1653098" cy="295868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878351" y="5671870"/>
            <a:ext cx="607406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400" dirty="0" smtClean="0">
                <a:solidFill>
                  <a:srgbClr val="9900FF"/>
                </a:solidFill>
              </a:rPr>
              <a:t>intermediate statistics? 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855" y="5037264"/>
            <a:ext cx="2411760" cy="169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88435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2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-28580" y="168028"/>
            <a:ext cx="7772400" cy="1470025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disordered nanotubes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			</a:t>
            </a:r>
            <a:endParaRPr kumimoji="0" lang="el-GR" sz="28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1CFF-E962-49D6-8D03-B2E01E251A98}" type="slidenum">
              <a:rPr lang="el-GR" sz="1800" smtClean="0">
                <a:latin typeface="Garamond" pitchFamily="18" charset="0"/>
              </a:rPr>
              <a:pPr/>
              <a:t>11</a:t>
            </a:fld>
            <a:endParaRPr lang="el-GR" sz="1800" dirty="0"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706531"/>
            <a:ext cx="328614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 pitchFamily="18" charset="0"/>
              </a:rPr>
              <a:t>energy level-statistics</a:t>
            </a:r>
            <a:endParaRPr lang="el-GR" sz="2800" dirty="0" smtClean="0">
              <a:latin typeface="Garamond" pitchFamily="18" charset="0"/>
            </a:endParaRPr>
          </a:p>
        </p:txBody>
      </p:sp>
      <p:pic>
        <p:nvPicPr>
          <p:cNvPr id="81924" name="Picture 4" descr="C:\Documents and Settings\Spiros Evangelou\Desktop\fig-2b.ep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351407" y="1637167"/>
            <a:ext cx="2583534" cy="414340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0" y="1706531"/>
            <a:ext cx="285752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 pitchFamily="18" charset="0"/>
              </a:rPr>
              <a:t>participation ratios</a:t>
            </a:r>
            <a:endParaRPr lang="el-GR" sz="2800" dirty="0" smtClean="0">
              <a:latin typeface="Garamond" pitchFamily="18" charset="0"/>
            </a:endParaRPr>
          </a:p>
        </p:txBody>
      </p:sp>
      <p:pic>
        <p:nvPicPr>
          <p:cNvPr id="81925" name="Picture 5" descr="C:\Documents and Settings\Spiros Evangelou\Desktop\fig-3a.ep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5035040" y="1705154"/>
            <a:ext cx="2509843" cy="4007429"/>
          </a:xfrm>
          <a:prstGeom prst="rect">
            <a:avLst/>
          </a:prstGeom>
          <a:noFill/>
        </p:spPr>
      </p:pic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192588" y="5307013"/>
          <a:ext cx="361315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" name="Equation" r:id="rId8" imgW="1562040" imgH="444240" progId="Equation.3">
                  <p:embed/>
                </p:oleObj>
              </mc:Choice>
              <mc:Fallback>
                <p:oleObj name="Equation" r:id="rId8" imgW="1562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5307013"/>
                        <a:ext cx="3613150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527050" y="5572125"/>
          <a:ext cx="31130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4" name="Equation" r:id="rId10" imgW="1346040" imgH="228600" progId="Equation.3">
                  <p:embed/>
                </p:oleObj>
              </mc:Choice>
              <mc:Fallback>
                <p:oleObj name="Equation" r:id="rId10" imgW="1346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5572125"/>
                        <a:ext cx="3113088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43570" y="500063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energy</a:t>
            </a:r>
            <a:endParaRPr lang="el-GR" i="1" dirty="0"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8794" y="507207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spacing  </a:t>
            </a:r>
            <a:endParaRPr lang="el-GR" i="1" dirty="0">
              <a:latin typeface="Garamon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57752" y="6286520"/>
            <a:ext cx="3405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Garamond" pitchFamily="18" charset="0"/>
              </a:rPr>
              <a:t>Amanatidis</a:t>
            </a:r>
            <a:r>
              <a:rPr lang="en-US" dirty="0" smtClean="0">
                <a:solidFill>
                  <a:schemeClr val="tx2"/>
                </a:solidFill>
                <a:latin typeface="Garamond" pitchFamily="18" charset="0"/>
              </a:rPr>
              <a:t> &amp; </a:t>
            </a:r>
            <a:r>
              <a:rPr lang="en-US" dirty="0" err="1" smtClean="0">
                <a:solidFill>
                  <a:schemeClr val="tx2"/>
                </a:solidFill>
                <a:latin typeface="Garamond" pitchFamily="18" charset="0"/>
              </a:rPr>
              <a:t>Evangelou</a:t>
            </a:r>
            <a:r>
              <a:rPr lang="en-US" dirty="0" smtClean="0">
                <a:solidFill>
                  <a:schemeClr val="tx2"/>
                </a:solidFill>
                <a:latin typeface="Garamond" pitchFamily="18" charset="0"/>
              </a:rPr>
              <a:t> PRB 2009</a:t>
            </a:r>
            <a:endParaRPr lang="el-GR" dirty="0"/>
          </a:p>
        </p:txBody>
      </p:sp>
      <p:pic>
        <p:nvPicPr>
          <p:cNvPr id="18" name="Picture 8" descr="C:\Documents and Settings\Spiros Evangelou\My Documents\My Pictures\Zig_Arm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60622" y="293292"/>
            <a:ext cx="2242296" cy="1606979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H="1">
            <a:off x="6560622" y="221756"/>
            <a:ext cx="2242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15600" y="308822"/>
            <a:ext cx="0" cy="59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02595" y="-7604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8815600" y="40466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40641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0254C1-D8F9-4D8E-842D-FB465B7124A8}" type="slidenum">
              <a:rPr lang="el-GR" sz="2000">
                <a:solidFill>
                  <a:srgbClr val="FFFFFF"/>
                </a:solidFill>
              </a:rPr>
              <a:pPr eaLnBrk="1" hangingPunct="1"/>
              <a:t>12</a:t>
            </a:fld>
            <a:endParaRPr lang="el-GR" sz="2000">
              <a:solidFill>
                <a:srgbClr val="FFFFFF"/>
              </a:solidFill>
            </a:endParaRPr>
          </a:p>
        </p:txBody>
      </p:sp>
      <p:sp>
        <p:nvSpPr>
          <p:cNvPr id="363539" name="Text Box 19"/>
          <p:cNvSpPr txBox="1">
            <a:spLocks noChangeArrowheads="1"/>
          </p:cNvSpPr>
          <p:nvPr/>
        </p:nvSpPr>
        <p:spPr bwMode="auto">
          <a:xfrm>
            <a:off x="60400" y="1877104"/>
            <a:ext cx="3384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participation ratio:</a:t>
            </a:r>
            <a:endParaRPr lang="el-GR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3543" name="Text Box 23"/>
          <p:cNvSpPr txBox="1">
            <a:spLocks noChangeArrowheads="1"/>
          </p:cNvSpPr>
          <p:nvPr/>
        </p:nvSpPr>
        <p:spPr bwMode="auto">
          <a:xfrm>
            <a:off x="395536" y="3356992"/>
            <a:ext cx="31650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distribution of PR</a:t>
            </a:r>
            <a:endParaRPr lang="el-GR" sz="320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74688" y="458788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E=0 state</a:t>
            </a:r>
            <a:endParaRPr lang="en-GB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907861"/>
              </p:ext>
            </p:extLst>
          </p:nvPr>
        </p:nvGraphicFramePr>
        <p:xfrm>
          <a:off x="3576638" y="1601788"/>
          <a:ext cx="515620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0" name="Εξίσωση" r:id="rId3" imgW="3213000" imgH="812520" progId="Equation.3">
                  <p:embed/>
                </p:oleObj>
              </mc:Choice>
              <mc:Fallback>
                <p:oleObj name="Εξίσωση" r:id="rId3" imgW="3213000" imgH="8125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1601788"/>
                        <a:ext cx="515620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272064" y="1753994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l-GR" sz="48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2007"/>
            <a:ext cx="5274693" cy="372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60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9" grpId="0"/>
      <p:bldP spid="363543" grpId="0"/>
      <p:bldP spid="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13</a:t>
            </a:fld>
            <a:endParaRPr lang="el-GR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911225"/>
            <a:ext cx="71310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5661248"/>
            <a:ext cx="4687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dirty="0" smtClean="0">
                <a:solidFill>
                  <a:srgbClr val="0000FF"/>
                </a:solidFill>
              </a:rPr>
              <a:t>From </a:t>
            </a:r>
            <a:r>
              <a:rPr lang="en-US" sz="4800" i="1" dirty="0" smtClean="0">
                <a:solidFill>
                  <a:srgbClr val="0000FF"/>
                </a:solidFill>
              </a:rPr>
              <a:t>PR(E=0)</a:t>
            </a:r>
            <a:r>
              <a:rPr lang="en-US" sz="4800" dirty="0" smtClean="0">
                <a:solidFill>
                  <a:srgbClr val="0000FF"/>
                </a:solidFill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</a:rPr>
              <a:t>vs</a:t>
            </a:r>
            <a:r>
              <a:rPr lang="en-US" sz="4800" dirty="0" smtClean="0">
                <a:solidFill>
                  <a:srgbClr val="0000FF"/>
                </a:solidFill>
              </a:rPr>
              <a:t> </a:t>
            </a:r>
            <a:r>
              <a:rPr lang="en-US" sz="4800" i="1" dirty="0" smtClean="0">
                <a:solidFill>
                  <a:srgbClr val="0000FF"/>
                </a:solidFill>
              </a:rPr>
              <a:t>L</a:t>
            </a:r>
            <a:endParaRPr lang="el-GR" sz="4800" i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495726"/>
            <a:ext cx="4627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ractal dimension</a:t>
            </a:r>
            <a:endParaRPr lang="el-GR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3968" y="6300028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Garamond" pitchFamily="18" charset="0"/>
              </a:rPr>
              <a:t>Kleftogiannis</a:t>
            </a:r>
            <a:r>
              <a:rPr lang="en-US" dirty="0" smtClean="0">
                <a:solidFill>
                  <a:schemeClr val="tx2"/>
                </a:solidFill>
                <a:latin typeface="Garamond" pitchFamily="18" charset="0"/>
              </a:rPr>
              <a:t> and </a:t>
            </a:r>
            <a:r>
              <a:rPr lang="en-US" dirty="0" err="1" smtClean="0">
                <a:solidFill>
                  <a:schemeClr val="tx2"/>
                </a:solidFill>
                <a:latin typeface="Garamond" pitchFamily="18" charset="0"/>
              </a:rPr>
              <a:t>Evangelou</a:t>
            </a:r>
            <a:r>
              <a:rPr lang="en-US" dirty="0" smtClean="0">
                <a:solidFill>
                  <a:schemeClr val="tx2"/>
                </a:solidFill>
                <a:latin typeface="Garamond" pitchFamily="18" charset="0"/>
              </a:rPr>
              <a:t> (</a:t>
            </a:r>
            <a:r>
              <a:rPr lang="en-US" dirty="0" smtClean="0">
                <a:solidFill>
                  <a:schemeClr val="tx2"/>
                </a:solidFill>
                <a:latin typeface="Garamond" pitchFamily="18" charset="0"/>
              </a:rPr>
              <a:t>to be published)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832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5698976" cy="108498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level-statistics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14</a:t>
            </a:fld>
            <a:endParaRPr lang="el-GR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3" y="1628800"/>
            <a:ext cx="6438397" cy="45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0" name="Picture 2" descr="C:\Users\Spiros\Desktop\desctop\flakes\flakepaper1\ps-9691-w-all-e2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47" y="1988840"/>
            <a:ext cx="3527813" cy="252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4929336"/>
            <a:ext cx="507685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semi-Poisson 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Poisson</a:t>
            </a:r>
            <a:endParaRPr lang="el-GR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5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1CFF-E962-49D6-8D03-B2E01E251A98}" type="slidenum">
              <a:rPr lang="el-GR" sz="1800" smtClean="0">
                <a:latin typeface="Garamond" pitchFamily="18" charset="0"/>
              </a:rPr>
              <a:pPr/>
              <a:t>15</a:t>
            </a:fld>
            <a:endParaRPr lang="el-GR" sz="1800" dirty="0"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3610" y="1368423"/>
            <a:ext cx="784087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zero disorder: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ballistic motion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Poisson stat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04" y="2501605"/>
            <a:ext cx="101610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C:\Documents and Settings\Spiros Evangelou\My Documents\My Pictures\tutori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916" y="1378233"/>
            <a:ext cx="928694" cy="591596"/>
          </a:xfrm>
          <a:prstGeom prst="rect">
            <a:avLst/>
          </a:prstGeom>
          <a:noFill/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67544" y="260648"/>
            <a:ext cx="8496944" cy="94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</a:t>
            </a:r>
            <a:r>
              <a:rPr lang="en-US" sz="40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graphene</a:t>
            </a:r>
            <a:r>
              <a:rPr lang="en-US" sz="40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US" sz="4000" dirty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same as </a:t>
            </a:r>
            <a:r>
              <a:rPr lang="en-US" sz="40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any 2D </a:t>
            </a:r>
            <a:r>
              <a:rPr lang="en-US" sz="4000" dirty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lattice?</a:t>
            </a:r>
            <a:endParaRPr lang="en-US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24547" y="4885320"/>
            <a:ext cx="6280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Garamond" pitchFamily="18" charset="0"/>
              </a:rPr>
              <a:t>graphene</a:t>
            </a:r>
            <a:r>
              <a:rPr lang="en-US" sz="4400" b="1" dirty="0" smtClean="0">
                <a:solidFill>
                  <a:srgbClr val="0000FF"/>
                </a:solidFill>
                <a:latin typeface="Garamond" pitchFamily="18" charset="0"/>
              </a:rPr>
              <a:t> lies between a metal and an insulator!</a:t>
            </a:r>
            <a:endParaRPr lang="en-US" sz="4400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2409" y="2357332"/>
            <a:ext cx="7415813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weak disorder: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fractal states &amp; weak chaos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semi-Poisson statistics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2409" y="3777642"/>
            <a:ext cx="7563866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strong disorder: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localization &amp;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integrability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Poisson statistics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C:\Documents and Settings\Spiros Evangelou\My Documents\My Pictures\sc5wave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4916" y="3977927"/>
            <a:ext cx="902196" cy="67664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716016" y="6228020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Garamond" pitchFamily="18" charset="0"/>
              </a:rPr>
              <a:t>Amanatidis</a:t>
            </a:r>
            <a:r>
              <a:rPr lang="en-US" dirty="0" smtClean="0">
                <a:solidFill>
                  <a:schemeClr val="tx2"/>
                </a:solidFill>
                <a:latin typeface="Garamond" pitchFamily="18" charset="0"/>
              </a:rPr>
              <a:t> et al (to be published)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0020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utoUpdateAnimBg="0"/>
      <p:bldP spid="22" grpId="0"/>
      <p:bldP spid="18" grpId="0" animBg="1"/>
      <p:bldP spid="13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10580" y="3429000"/>
            <a:ext cx="9001695" cy="111121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DISORDER: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diffusive to localized</a:t>
            </a:r>
          </a:p>
        </p:txBody>
      </p:sp>
      <p:sp>
        <p:nvSpPr>
          <p:cNvPr id="252931" name="Rectangle 1027"/>
          <p:cNvSpPr>
            <a:spLocks noChangeArrowheads="1"/>
          </p:cNvSpPr>
          <p:nvPr/>
        </p:nvSpPr>
        <p:spPr bwMode="auto">
          <a:xfrm>
            <a:off x="286222" y="4525032"/>
            <a:ext cx="6553596" cy="17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quantum interference of electron waves in a random medium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2934" name="Rectangle 1030"/>
          <p:cNvSpPr>
            <a:spLocks noChangeArrowheads="1"/>
          </p:cNvSpPr>
          <p:nvPr/>
        </p:nvSpPr>
        <p:spPr bwMode="auto">
          <a:xfrm>
            <a:off x="-205606" y="46319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  <a:defRPr/>
            </a:pP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TOPOLOGY: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integrable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chaotic</a:t>
            </a:r>
            <a:endParaRPr lang="en-GB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2</a:t>
            </a:fld>
            <a:endParaRPr lang="el-GR"/>
          </a:p>
        </p:txBody>
      </p:sp>
      <p:pic>
        <p:nvPicPr>
          <p:cNvPr id="34" name="Picture 4" descr="C:\Documents and Settings\Spiros Evangelou\My Documents\My Pictures\cardi_g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1294187"/>
            <a:ext cx="2381250" cy="2390775"/>
          </a:xfrm>
          <a:prstGeom prst="rect">
            <a:avLst/>
          </a:prstGeom>
          <a:noFill/>
        </p:spPr>
      </p:pic>
      <p:sp>
        <p:nvSpPr>
          <p:cNvPr id="36" name="Rectangle 1027"/>
          <p:cNvSpPr>
            <a:spLocks noChangeArrowheads="1"/>
          </p:cNvSpPr>
          <p:nvPr/>
        </p:nvSpPr>
        <p:spPr bwMode="auto">
          <a:xfrm>
            <a:off x="286222" y="1551484"/>
            <a:ext cx="6048672" cy="144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quantum interference of classically chaotic systems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" name="Picture 5" descr="C:\Documents and Settings\Spiros Evangelou\My Documents\My Pictures\sc5wav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8575" y="4525032"/>
            <a:ext cx="2208245" cy="1656184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6319769" y="4318235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latin typeface="Garamond" pitchFamily="18" charset="0"/>
              </a:rPr>
              <a:t>|ψ|</a:t>
            </a:r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63389" y="1412776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latin typeface="Garamond" pitchFamily="18" charset="0"/>
              </a:rPr>
              <a:t>|ψ|</a:t>
            </a:r>
            <a:endParaRPr lang="en-US" sz="24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4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autoUpdateAnimBg="0"/>
      <p:bldP spid="252931" grpId="0" autoUpdateAnimBg="0"/>
      <p:bldP spid="252934" grpId="0" autoUpdateAnimBg="0"/>
      <p:bldP spid="36" grpId="0" autoUpdateAnimBg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16856" y="3356992"/>
            <a:ext cx="910902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marL="571500" indent="-5715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Anderson localization </a:t>
            </a:r>
            <a:r>
              <a:rPr lang="en-US" sz="4400" b="0" dirty="0" smtClean="0">
                <a:solidFill>
                  <a:srgbClr val="0000FF"/>
                </a:solidFill>
              </a:rPr>
              <a:t>(averages </a:t>
            </a:r>
            <a:r>
              <a:rPr lang="en-US" sz="4400" b="0" dirty="0">
                <a:solidFill>
                  <a:srgbClr val="0000FF"/>
                </a:solidFill>
              </a:rPr>
              <a:t>over </a:t>
            </a:r>
            <a:r>
              <a:rPr lang="en-US" sz="4400" b="0" dirty="0" smtClean="0">
                <a:solidFill>
                  <a:srgbClr val="0000FF"/>
                </a:solidFill>
              </a:rPr>
              <a:t>disorder W)</a:t>
            </a:r>
            <a:endParaRPr lang="en-GB" sz="4400" b="0" dirty="0">
              <a:solidFill>
                <a:srgbClr val="0000FF"/>
              </a:solidFill>
            </a:endParaRPr>
          </a:p>
          <a:p>
            <a:pPr marL="571500" indent="-5715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3</a:t>
            </a:fld>
            <a:endParaRPr lang="el-GR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18482" y="5301208"/>
            <a:ext cx="591395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400" dirty="0" smtClean="0">
                <a:solidFill>
                  <a:srgbClr val="9900FF"/>
                </a:solidFill>
              </a:rPr>
              <a:t>random matrix theory!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8564" y="1726568"/>
            <a:ext cx="8315076" cy="133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marL="571500" indent="-5715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uantum chaos </a:t>
            </a:r>
            <a:r>
              <a:rPr lang="en-US" sz="4400" b="0" dirty="0" smtClean="0">
                <a:solidFill>
                  <a:srgbClr val="0000FF"/>
                </a:solidFill>
              </a:rPr>
              <a:t>(averages over energy E)</a:t>
            </a:r>
            <a:endParaRPr lang="en-GB" sz="4400" b="0" dirty="0">
              <a:solidFill>
                <a:srgbClr val="0000FF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13642" y="620688"/>
            <a:ext cx="874846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2800" b="1" kern="1200">
                <a:solidFill>
                  <a:srgbClr val="000066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800" dirty="0">
                <a:solidFill>
                  <a:srgbClr val="0000FF"/>
                </a:solidFill>
              </a:rPr>
              <a:t>e</a:t>
            </a:r>
            <a:r>
              <a:rPr lang="en-US" sz="4800" dirty="0" smtClean="0">
                <a:solidFill>
                  <a:srgbClr val="0000FF"/>
                </a:solidFill>
              </a:rPr>
              <a:t>nergy level-statistics</a:t>
            </a:r>
            <a:endParaRPr lang="en-GB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9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9" grpId="0" build="p" autoUpdateAnimBg="0"/>
      <p:bldP spid="1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80396" y="4581128"/>
            <a:ext cx="5659756" cy="7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marL="571500" indent="-5715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4400" b="0" dirty="0" smtClean="0">
                <a:solidFill>
                  <a:srgbClr val="0000FF"/>
                </a:solidFill>
              </a:rPr>
              <a:t>localized to diffusive</a:t>
            </a:r>
            <a:endParaRPr lang="en-US" sz="4400" b="0" dirty="0">
              <a:solidFill>
                <a:srgbClr val="0000FF"/>
              </a:solidFill>
            </a:endParaRPr>
          </a:p>
        </p:txBody>
      </p:sp>
      <p:sp>
        <p:nvSpPr>
          <p:cNvPr id="4105" name="Rectangle 18"/>
          <p:cNvSpPr>
            <a:spLocks noChangeArrowheads="1"/>
          </p:cNvSpPr>
          <p:nvPr/>
        </p:nvSpPr>
        <p:spPr bwMode="auto">
          <a:xfrm>
            <a:off x="723899" y="404664"/>
            <a:ext cx="85246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P(S</a:t>
            </a:r>
            <a:r>
              <a:rPr lang="en-US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level-spacing distribution</a:t>
            </a:r>
            <a:endParaRPr lang="en-US" sz="4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4</a:t>
            </a:fld>
            <a:endParaRPr lang="el-GR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041734" y="5839329"/>
            <a:ext cx="460851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400" dirty="0">
                <a:solidFill>
                  <a:srgbClr val="9900FF"/>
                </a:solidFill>
              </a:rPr>
              <a:t>a</a:t>
            </a:r>
            <a:r>
              <a:rPr lang="en-US" sz="4400" dirty="0" smtClean="0">
                <a:solidFill>
                  <a:srgbClr val="9900FF"/>
                </a:solidFill>
              </a:rPr>
              <a:t>t the transition?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5896" y="3744652"/>
            <a:ext cx="7106424" cy="81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marL="571500" indent="-5715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4400" b="0" dirty="0" err="1" smtClean="0">
                <a:solidFill>
                  <a:srgbClr val="0000FF"/>
                </a:solidFill>
              </a:rPr>
              <a:t>integrable</a:t>
            </a:r>
            <a:r>
              <a:rPr lang="en-US" sz="4400" b="0" dirty="0" smtClean="0">
                <a:solidFill>
                  <a:srgbClr val="0000FF"/>
                </a:solidFill>
              </a:rPr>
              <a:t> to chaotic</a:t>
            </a:r>
            <a:endParaRPr lang="en-GB" sz="4400" b="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45746" y="1471637"/>
                <a:ext cx="31421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exp</m:t>
                      </m:r>
                      <m:r>
                        <a:rPr lang="en-US" sz="3200" b="0" i="1" smtClean="0">
                          <a:latin typeface="Cambria Math"/>
                        </a:rPr>
                        <m:t>⁡(−</m:t>
                      </m:r>
                      <m:r>
                        <a:rPr lang="en-US" sz="3200" b="0" i="1" smtClean="0">
                          <a:latin typeface="Cambria Math"/>
                        </a:rPr>
                        <m:t>𝑆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46" y="1471637"/>
                <a:ext cx="314214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41564" y="2679883"/>
                <a:ext cx="41971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𝐴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1" i="1" smtClean="0">
                          <a:latin typeface="Cambria Math"/>
                        </a:rPr>
                        <m:t>𝑺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exp</m:t>
                      </m:r>
                      <m:r>
                        <a:rPr lang="en-US" sz="3200" b="0" i="1" smtClean="0">
                          <a:latin typeface="Cambria Math"/>
                        </a:rPr>
                        <m:t>⁡(−</m:t>
                      </m:r>
                      <m:r>
                        <a:rPr lang="en-US" sz="32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564" y="2679883"/>
                <a:ext cx="419717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352168" y="1379305"/>
            <a:ext cx="1930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Poisson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25842" y="2587551"/>
            <a:ext cx="1856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Wigner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59413" y="1964080"/>
            <a:ext cx="6664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to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6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105" grpId="0"/>
      <p:bldP spid="8" grpId="0"/>
      <p:bldP spid="9" grpId="0" build="p" autoUpdateAnimBg="0"/>
      <p:bldP spid="2" grpId="0"/>
      <p:bldP spid="10" grpId="0"/>
      <p:bldP spid="4" grpId="0"/>
      <p:bldP spid="1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/>
              <p:cNvSpPr txBox="1">
                <a:spLocks noChangeArrowheads="1"/>
              </p:cNvSpPr>
              <p:nvPr/>
            </p:nvSpPr>
            <p:spPr bwMode="auto">
              <a:xfrm>
                <a:off x="269628" y="2797820"/>
                <a:ext cx="9000504" cy="1368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9pPr>
              </a:lstStyle>
              <a:p>
                <a:pPr marL="571500" indent="-571500" eaLnBrk="1" hangingPunct="1">
                  <a:lnSpc>
                    <a:spcPct val="90000"/>
                  </a:lnSpc>
                  <a:spcBef>
                    <a:spcPct val="20000"/>
                  </a:spcBef>
                  <a:buFont typeface="Wingdings" pitchFamily="2" charset="2"/>
                  <a:buChar char="ü"/>
                </a:pPr>
                <a14:m>
                  <m:oMath xmlns=""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𝑬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Dirac fermions with 2 valleys &amp; 2 </a:t>
                </a:r>
                <a:r>
                  <a:rPr lang="en-US" sz="4400" dirty="0" err="1" smtClean="0">
                    <a:solidFill>
                      <a:srgbClr val="0000FF"/>
                    </a:solidFill>
                  </a:rPr>
                  <a:t>sublattices</a:t>
                </a:r>
                <a:r>
                  <a:rPr lang="en-US" sz="4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4400" dirty="0">
                    <a:solidFill>
                      <a:srgbClr val="0000FF"/>
                    </a:solidFill>
                  </a:rPr>
                  <a:t>etc.</a:t>
                </a:r>
              </a:p>
              <a:p>
                <a:pPr marL="571500" indent="-571500" eaLnBrk="1" hangingPunct="1">
                  <a:lnSpc>
                    <a:spcPct val="90000"/>
                  </a:lnSpc>
                  <a:spcBef>
                    <a:spcPct val="20000"/>
                  </a:spcBef>
                  <a:buFont typeface="Wingdings" pitchFamily="2" charset="2"/>
                  <a:buChar char="ü"/>
                </a:pPr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28" y="2797820"/>
                <a:ext cx="9000504" cy="1368152"/>
              </a:xfrm>
              <a:prstGeom prst="rect">
                <a:avLst/>
              </a:prstGeom>
              <a:blipFill rotWithShape="1">
                <a:blip r:embed="rId3"/>
                <a:stretch>
                  <a:fillRect t="-13393" b="-16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5" name="Rectangle 18"/>
          <p:cNvSpPr>
            <a:spLocks noChangeArrowheads="1"/>
          </p:cNvSpPr>
          <p:nvPr/>
        </p:nvSpPr>
        <p:spPr bwMode="auto">
          <a:xfrm>
            <a:off x="723900" y="404664"/>
            <a:ext cx="758983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graphene</a:t>
            </a:r>
            <a:endParaRPr lang="en-GB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5</a:t>
            </a:fld>
            <a:endParaRPr lang="el-GR"/>
          </a:p>
        </p:txBody>
      </p:sp>
      <p:pic>
        <p:nvPicPr>
          <p:cNvPr id="12" name="Picture 13" descr="untitle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47"/>
          <a:stretch/>
        </p:blipFill>
        <p:spPr bwMode="auto">
          <a:xfrm>
            <a:off x="6724253" y="1161794"/>
            <a:ext cx="1589485" cy="153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7364" y="1306703"/>
            <a:ext cx="6946924" cy="12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marL="571500" indent="-5715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0000FF"/>
                </a:solidFill>
              </a:rPr>
              <a:t>a sheet of carbon atoms   on a hexagonal lattice</a:t>
            </a:r>
            <a:endParaRPr lang="en-GB" sz="4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0170" y="4587909"/>
                <a:ext cx="5745385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∓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𝛾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1+4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+4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0" y="4587909"/>
                <a:ext cx="5745385" cy="910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9368" y="3911768"/>
            <a:ext cx="2628900" cy="22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2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105" grpId="0"/>
      <p:bldP spid="3" grpId="0"/>
      <p:bldP spid="9" grpId="0" build="p" autoUpdateAnimBg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1CFF-E962-49D6-8D03-B2E01E251A98}" type="slidenum">
              <a:rPr lang="el-GR" sz="1800" smtClean="0">
                <a:latin typeface="Garamond" pitchFamily="18" charset="0"/>
              </a:rPr>
              <a:pPr/>
              <a:t>6</a:t>
            </a:fld>
            <a:endParaRPr lang="el-GR" sz="1800" dirty="0">
              <a:latin typeface="Garamon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7624" y="2492896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800" dirty="0" smtClean="0">
                <a:latin typeface="Garamond" pitchFamily="18" charset="0"/>
              </a:rPr>
              <a:t> linear small-k dispersion near Dirac point</a:t>
            </a:r>
            <a:endParaRPr lang="el-GR" sz="2800" dirty="0">
              <a:latin typeface="Garamon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7624" y="1772816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smtClean="0">
                <a:latin typeface="Garamond" pitchFamily="18" charset="0"/>
              </a:rPr>
              <a:t>two bands touch at the Dirac point E=0</a:t>
            </a:r>
            <a:endParaRPr lang="el-GR" sz="2800" dirty="0">
              <a:latin typeface="Garamon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20540" y="3212976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smtClean="0">
                <a:latin typeface="Garamond" pitchFamily="18" charset="0"/>
              </a:rPr>
              <a:t>electrons with large velocity and zero mass</a:t>
            </a:r>
            <a:endParaRPr lang="el-GR" sz="2800" dirty="0">
              <a:latin typeface="Garamond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79044" y="546048"/>
            <a:ext cx="7586586" cy="735013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00FF"/>
                </a:solidFill>
                <a:latin typeface="Garamond" pitchFamily="18" charset="0"/>
                <a:ea typeface="+mj-ea"/>
                <a:cs typeface="+mj-cs"/>
              </a:rPr>
              <a:t>Dirac cones near E=0</a:t>
            </a:r>
            <a:endParaRPr kumimoji="0" lang="el-GR" sz="48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820534" y="53904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6BFF8D-91F2-48DB-BC6B-BFF0E46ADB94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140387" y="4376619"/>
            <a:ext cx="592172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400" dirty="0" smtClean="0">
                <a:solidFill>
                  <a:srgbClr val="9900FF"/>
                </a:solidFill>
              </a:rPr>
              <a:t>fundamental physics &amp; device applications</a:t>
            </a:r>
          </a:p>
        </p:txBody>
      </p:sp>
      <p:pic>
        <p:nvPicPr>
          <p:cNvPr id="9" name="Picture 2" descr="C:\Documents and Settings\Spiros Evangelou\My Documents\My Pictures\DiracC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7506" y="256680"/>
            <a:ext cx="968289" cy="1516136"/>
          </a:xfrm>
          <a:prstGeom prst="rect">
            <a:avLst/>
          </a:prstGeom>
          <a:noFill/>
        </p:spPr>
      </p:pic>
      <p:grpSp>
        <p:nvGrpSpPr>
          <p:cNvPr id="10" name="Group 49"/>
          <p:cNvGrpSpPr/>
          <p:nvPr/>
        </p:nvGrpSpPr>
        <p:grpSpPr>
          <a:xfrm>
            <a:off x="251520" y="233840"/>
            <a:ext cx="1080535" cy="1359428"/>
            <a:chOff x="1857356" y="3071810"/>
            <a:chExt cx="3525134" cy="2281388"/>
          </a:xfrm>
        </p:grpSpPr>
        <p:sp>
          <p:nvSpPr>
            <p:cNvPr id="11" name="Freeform 10"/>
            <p:cNvSpPr/>
            <p:nvPr/>
          </p:nvSpPr>
          <p:spPr>
            <a:xfrm>
              <a:off x="1857356" y="3078045"/>
              <a:ext cx="1242404" cy="1531618"/>
            </a:xfrm>
            <a:custGeom>
              <a:avLst/>
              <a:gdLst>
                <a:gd name="connsiteX0" fmla="*/ 0 w 2044700"/>
                <a:gd name="connsiteY0" fmla="*/ 2732087 h 2732087"/>
                <a:gd name="connsiteX1" fmla="*/ 1685925 w 2044700"/>
                <a:gd name="connsiteY1" fmla="*/ 1598612 h 2732087"/>
                <a:gd name="connsiteX2" fmla="*/ 1990725 w 2044700"/>
                <a:gd name="connsiteY2" fmla="*/ 236537 h 2732087"/>
                <a:gd name="connsiteX3" fmla="*/ 2009775 w 2044700"/>
                <a:gd name="connsiteY3" fmla="*/ 179387 h 27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700" h="2732087">
                  <a:moveTo>
                    <a:pt x="0" y="2732087"/>
                  </a:moveTo>
                  <a:cubicBezTo>
                    <a:pt x="677069" y="2373312"/>
                    <a:pt x="1354138" y="2014537"/>
                    <a:pt x="1685925" y="1598612"/>
                  </a:cubicBezTo>
                  <a:cubicBezTo>
                    <a:pt x="2017713" y="1182687"/>
                    <a:pt x="1936750" y="473075"/>
                    <a:pt x="1990725" y="236537"/>
                  </a:cubicBezTo>
                  <a:cubicBezTo>
                    <a:pt x="2044700" y="0"/>
                    <a:pt x="2027237" y="89693"/>
                    <a:pt x="2009775" y="17938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2" name="Group 42"/>
            <p:cNvGrpSpPr/>
            <p:nvPr/>
          </p:nvGrpSpPr>
          <p:grpSpPr>
            <a:xfrm>
              <a:off x="1866019" y="3151569"/>
              <a:ext cx="3516471" cy="2201629"/>
              <a:chOff x="214282" y="2285991"/>
              <a:chExt cx="5787272" cy="3928297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214282" y="6143644"/>
                <a:ext cx="5786478" cy="1588"/>
              </a:xfrm>
              <a:prstGeom prst="straightConnector1">
                <a:avLst/>
              </a:prstGeom>
              <a:ln w="63500" cap="sq"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-427866" y="5499908"/>
                <a:ext cx="1285090" cy="7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5358612" y="5571346"/>
                <a:ext cx="1285090" cy="7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1" idx="3"/>
              </p:cNvCxnSpPr>
              <p:nvPr/>
            </p:nvCxnSpPr>
            <p:spPr>
              <a:xfrm>
                <a:off x="2209800" y="2333625"/>
                <a:ext cx="576250" cy="38100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1412283" y="3659759"/>
                <a:ext cx="3857653" cy="11101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Freeform 12"/>
            <p:cNvSpPr/>
            <p:nvPr/>
          </p:nvSpPr>
          <p:spPr>
            <a:xfrm flipH="1">
              <a:off x="4079789" y="3071810"/>
              <a:ext cx="1285811" cy="1571667"/>
            </a:xfrm>
            <a:custGeom>
              <a:avLst/>
              <a:gdLst>
                <a:gd name="connsiteX0" fmla="*/ 0 w 2044700"/>
                <a:gd name="connsiteY0" fmla="*/ 2732087 h 2732087"/>
                <a:gd name="connsiteX1" fmla="*/ 1685925 w 2044700"/>
                <a:gd name="connsiteY1" fmla="*/ 1598612 h 2732087"/>
                <a:gd name="connsiteX2" fmla="*/ 1990725 w 2044700"/>
                <a:gd name="connsiteY2" fmla="*/ 236537 h 2732087"/>
                <a:gd name="connsiteX3" fmla="*/ 2009775 w 2044700"/>
                <a:gd name="connsiteY3" fmla="*/ 179387 h 27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700" h="2732087">
                  <a:moveTo>
                    <a:pt x="0" y="2732087"/>
                  </a:moveTo>
                  <a:cubicBezTo>
                    <a:pt x="677069" y="2373312"/>
                    <a:pt x="1354138" y="2014537"/>
                    <a:pt x="1685925" y="1598612"/>
                  </a:cubicBezTo>
                  <a:cubicBezTo>
                    <a:pt x="2017713" y="1182687"/>
                    <a:pt x="1936750" y="473075"/>
                    <a:pt x="1990725" y="236537"/>
                  </a:cubicBezTo>
                  <a:cubicBezTo>
                    <a:pt x="2044700" y="0"/>
                    <a:pt x="2027237" y="89693"/>
                    <a:pt x="2009775" y="17938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0763" y="-3014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DOS</a:t>
            </a:r>
            <a:endParaRPr lang="el-GR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77738" y="1659247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  <a:endParaRPr lang="el-GR" sz="2800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8114307" y="1086186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185745" y="101474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609824"/>
              </p:ext>
            </p:extLst>
          </p:nvPr>
        </p:nvGraphicFramePr>
        <p:xfrm>
          <a:off x="8042869" y="1229062"/>
          <a:ext cx="41116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4" name="Εξίσωση" r:id="rId4" imgW="177480" imgH="228600" progId="Equation.3">
                  <p:embed/>
                </p:oleObj>
              </mc:Choice>
              <mc:Fallback>
                <p:oleObj name="Εξίσωση" r:id="rId4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869" y="1229062"/>
                        <a:ext cx="411163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411792"/>
              </p:ext>
            </p:extLst>
          </p:nvPr>
        </p:nvGraphicFramePr>
        <p:xfrm>
          <a:off x="8757249" y="871872"/>
          <a:ext cx="4413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5" name="Εξίσωση" r:id="rId6" imgW="190440" imgH="241200" progId="Equation.3">
                  <p:embed/>
                </p:oleObj>
              </mc:Choice>
              <mc:Fallback>
                <p:oleObj name="Εξίσωση" r:id="rId6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7249" y="871872"/>
                        <a:ext cx="4413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9715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7" grpId="0"/>
      <p:bldP spid="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23900" y="2647625"/>
            <a:ext cx="792937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marL="571500" indent="-5715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0000FF"/>
                </a:solidFill>
              </a:rPr>
              <a:t>armchair and zigzag edges</a:t>
            </a:r>
            <a:endParaRPr lang="en-GB" sz="4400" dirty="0">
              <a:solidFill>
                <a:srgbClr val="0000FF"/>
              </a:solidFill>
            </a:endParaRPr>
          </a:p>
        </p:txBody>
      </p:sp>
      <p:sp>
        <p:nvSpPr>
          <p:cNvPr id="4105" name="Rectangle 18"/>
          <p:cNvSpPr>
            <a:spLocks noChangeArrowheads="1"/>
          </p:cNvSpPr>
          <p:nvPr/>
        </p:nvSpPr>
        <p:spPr bwMode="auto">
          <a:xfrm>
            <a:off x="723900" y="404664"/>
            <a:ext cx="758983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…edge states in </a:t>
            </a:r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graphene</a:t>
            </a:r>
            <a:endParaRPr lang="en-GB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7</a:t>
            </a:fld>
            <a:endParaRPr lang="el-GR" dirty="0"/>
          </a:p>
        </p:txBody>
      </p:sp>
      <p:pic>
        <p:nvPicPr>
          <p:cNvPr id="48130" name="Picture 2" descr="C:\Users\Spiros\Desktop\cargese2\FiguresGraphene\hexagonsori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/>
          <a:stretch/>
        </p:blipFill>
        <p:spPr bwMode="auto">
          <a:xfrm rot="5400000">
            <a:off x="5324599" y="1396448"/>
            <a:ext cx="1177559" cy="12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C:\Users\Spiros\Desktop\cargese2\FiguresGraphene\zzgn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173786" cy="17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C:\Users\Spiros\Desktop\cargese2\FiguresGraphene\acgnr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861048"/>
            <a:ext cx="2649716" cy="18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piros\Desktop\cargese2\FiguresGraphene\hexagonsori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/>
          <a:stretch/>
        </p:blipFill>
        <p:spPr bwMode="auto">
          <a:xfrm rot="14176413">
            <a:off x="3965901" y="1433400"/>
            <a:ext cx="1105835" cy="11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899592" y="3379731"/>
            <a:ext cx="1257168" cy="66986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17466" y="3431336"/>
            <a:ext cx="1346949" cy="66986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23900" y="1628800"/>
            <a:ext cx="3631241" cy="7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marL="571500" indent="-5715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0000FF"/>
                </a:solidFill>
              </a:rPr>
              <a:t>chirality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586" y="5301208"/>
            <a:ext cx="1746165" cy="149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03834" y="3379731"/>
            <a:ext cx="2876278" cy="72146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nanoribbons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443305" y="5630648"/>
            <a:ext cx="2026568" cy="11381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flakes: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0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64416" y="6241606"/>
            <a:ext cx="2133600" cy="365125"/>
          </a:xfrm>
        </p:spPr>
        <p:txBody>
          <a:bodyPr/>
          <a:lstStyle/>
          <a:p>
            <a:fld id="{276BFF8D-91F2-48DB-BC6B-BFF0E46ADB94}" type="slidenum">
              <a:rPr lang="el-GR" smtClean="0"/>
              <a:t>8</a:t>
            </a:fld>
            <a:endParaRPr lang="el-GR" dirty="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72326" y="260648"/>
            <a:ext cx="77048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destructive interference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zigzag edges </a:t>
            </a:r>
            <a:endParaRPr lang="en-GB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2063" y="2318100"/>
            <a:ext cx="4536163" cy="2366155"/>
            <a:chOff x="35494" y="2278862"/>
            <a:chExt cx="6692429" cy="3248120"/>
          </a:xfrm>
        </p:grpSpPr>
        <p:grpSp>
          <p:nvGrpSpPr>
            <p:cNvPr id="5" name="Group 4"/>
            <p:cNvGrpSpPr/>
            <p:nvPr/>
          </p:nvGrpSpPr>
          <p:grpSpPr>
            <a:xfrm>
              <a:off x="1162329" y="2278862"/>
              <a:ext cx="5347954" cy="741422"/>
              <a:chOff x="2494260" y="2515022"/>
              <a:chExt cx="5347954" cy="741422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2545889" y="2607045"/>
                <a:ext cx="485677" cy="57281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3012976" y="2621072"/>
                <a:ext cx="570879" cy="54476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2494260" y="3122702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959558" y="2540174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H="1">
                <a:off x="6732240" y="2581893"/>
                <a:ext cx="485677" cy="57281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7199327" y="2595920"/>
                <a:ext cx="570879" cy="54476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6680611" y="3097550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698198" y="3087837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145909" y="2515022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H="1">
                <a:off x="5697314" y="2607045"/>
                <a:ext cx="485677" cy="57281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6164401" y="2621072"/>
                <a:ext cx="570879" cy="54476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5645685" y="3122702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663272" y="3112989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110983" y="2540174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3576056" y="2515022"/>
                <a:ext cx="2196529" cy="741422"/>
                <a:chOff x="5798085" y="2667422"/>
                <a:chExt cx="2196529" cy="741422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6884640" y="2734293"/>
                  <a:ext cx="485677" cy="572815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 flipV="1">
                  <a:off x="7351727" y="2748320"/>
                  <a:ext cx="570879" cy="544760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Oval 80"/>
                <p:cNvSpPr/>
                <p:nvPr/>
              </p:nvSpPr>
              <p:spPr>
                <a:xfrm>
                  <a:off x="6833011" y="3249950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7850598" y="3240237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298309" y="2667422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5849714" y="2759445"/>
                  <a:ext cx="485677" cy="572815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 flipV="1">
                  <a:off x="6316801" y="2773472"/>
                  <a:ext cx="570879" cy="544760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Oval 85"/>
                <p:cNvSpPr/>
                <p:nvPr/>
              </p:nvSpPr>
              <p:spPr>
                <a:xfrm>
                  <a:off x="5798085" y="3275102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815672" y="3265389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263383" y="2692574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6" name="Group 115"/>
            <p:cNvGrpSpPr/>
            <p:nvPr/>
          </p:nvGrpSpPr>
          <p:grpSpPr>
            <a:xfrm>
              <a:off x="1379969" y="4785560"/>
              <a:ext cx="5347954" cy="741422"/>
              <a:chOff x="2494260" y="2515022"/>
              <a:chExt cx="5347954" cy="741422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 flipH="1">
                <a:off x="2545889" y="2607045"/>
                <a:ext cx="485677" cy="57281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 flipV="1">
                <a:off x="3012976" y="2621072"/>
                <a:ext cx="570879" cy="54476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/>
              <p:cNvSpPr/>
              <p:nvPr/>
            </p:nvSpPr>
            <p:spPr>
              <a:xfrm>
                <a:off x="2494260" y="3122702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959558" y="2540174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 flipH="1">
                <a:off x="6732240" y="2581893"/>
                <a:ext cx="485677" cy="57281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 flipV="1">
                <a:off x="7199327" y="2595920"/>
                <a:ext cx="570879" cy="54476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/>
              <p:nvPr/>
            </p:nvSpPr>
            <p:spPr>
              <a:xfrm>
                <a:off x="6680611" y="3097550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698198" y="3087837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145909" y="2515022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flipH="1">
                <a:off x="5697314" y="2607045"/>
                <a:ext cx="485677" cy="57281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 flipV="1">
                <a:off x="6164401" y="2621072"/>
                <a:ext cx="570879" cy="54476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Oval 128"/>
              <p:cNvSpPr/>
              <p:nvPr/>
            </p:nvSpPr>
            <p:spPr>
              <a:xfrm>
                <a:off x="5645685" y="3122702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6663272" y="3112989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110983" y="2540174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/>
              <p:cNvGrpSpPr/>
              <p:nvPr/>
            </p:nvGrpSpPr>
            <p:grpSpPr>
              <a:xfrm>
                <a:off x="3576056" y="2515022"/>
                <a:ext cx="2196529" cy="741422"/>
                <a:chOff x="5798085" y="2667422"/>
                <a:chExt cx="2196529" cy="741422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 flipH="1">
                  <a:off x="6884640" y="2734293"/>
                  <a:ext cx="485677" cy="572815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H="1" flipV="1">
                  <a:off x="7351727" y="2748320"/>
                  <a:ext cx="570879" cy="544760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Oval 134"/>
                <p:cNvSpPr/>
                <p:nvPr/>
              </p:nvSpPr>
              <p:spPr>
                <a:xfrm>
                  <a:off x="6833011" y="3249950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7850598" y="3240237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7298309" y="2667422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8" name="Straight Connector 137"/>
                <p:cNvCxnSpPr/>
                <p:nvPr/>
              </p:nvCxnSpPr>
              <p:spPr>
                <a:xfrm flipH="1">
                  <a:off x="5849714" y="2759445"/>
                  <a:ext cx="485677" cy="572815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flipH="1" flipV="1">
                  <a:off x="6316801" y="2773472"/>
                  <a:ext cx="570879" cy="544760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Oval 139"/>
                <p:cNvSpPr/>
                <p:nvPr/>
              </p:nvSpPr>
              <p:spPr>
                <a:xfrm>
                  <a:off x="5798085" y="3275102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6815672" y="3265389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6263383" y="2692574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1200484" y="3543024"/>
              <a:ext cx="5405728" cy="741422"/>
              <a:chOff x="894033" y="3109976"/>
              <a:chExt cx="5405728" cy="741422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H="1">
                <a:off x="1555725" y="3201999"/>
                <a:ext cx="485677" cy="57281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 flipV="1">
                <a:off x="2022812" y="3216026"/>
                <a:ext cx="570879" cy="54476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91"/>
              <p:cNvSpPr/>
              <p:nvPr/>
            </p:nvSpPr>
            <p:spPr>
              <a:xfrm>
                <a:off x="1504096" y="3717656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969394" y="3135128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 flipH="1">
                <a:off x="5742076" y="3176847"/>
                <a:ext cx="485677" cy="57281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Oval 95"/>
              <p:cNvSpPr/>
              <p:nvPr/>
            </p:nvSpPr>
            <p:spPr>
              <a:xfrm>
                <a:off x="5690447" y="3692504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894033" y="3172896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155745" y="3109976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flipH="1">
                <a:off x="4707150" y="3201999"/>
                <a:ext cx="485677" cy="57281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 flipV="1">
                <a:off x="5174237" y="3216026"/>
                <a:ext cx="570879" cy="54476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/>
              <p:cNvSpPr/>
              <p:nvPr/>
            </p:nvSpPr>
            <p:spPr>
              <a:xfrm>
                <a:off x="4655521" y="3717656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673108" y="3707943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120819" y="3135128"/>
                <a:ext cx="144016" cy="1337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2585892" y="3109976"/>
                <a:ext cx="2196529" cy="741422"/>
                <a:chOff x="5798085" y="2667422"/>
                <a:chExt cx="2196529" cy="741422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6884640" y="2734293"/>
                  <a:ext cx="485677" cy="572815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 flipV="1">
                  <a:off x="7351727" y="2748320"/>
                  <a:ext cx="570879" cy="544760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>
                  <a:off x="6833011" y="3249950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7850598" y="3240237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7298309" y="2667422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5849714" y="2759445"/>
                  <a:ext cx="485677" cy="572815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H="1" flipV="1">
                  <a:off x="6316801" y="2773472"/>
                  <a:ext cx="570879" cy="544760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Oval 112"/>
                <p:cNvSpPr/>
                <p:nvPr/>
              </p:nvSpPr>
              <p:spPr>
                <a:xfrm>
                  <a:off x="5798085" y="3275102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6815672" y="3265389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6263383" y="2692574"/>
                  <a:ext cx="144016" cy="13374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3" name="Straight Connector 142"/>
              <p:cNvCxnSpPr/>
              <p:nvPr/>
            </p:nvCxnSpPr>
            <p:spPr>
              <a:xfrm flipH="1" flipV="1">
                <a:off x="978379" y="3239767"/>
                <a:ext cx="570879" cy="54476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5494" y="2326699"/>
                  <a:ext cx="865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4" y="2326699"/>
                  <a:ext cx="86510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36458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35494" y="3385549"/>
                  <a:ext cx="865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4" y="3385549"/>
                  <a:ext cx="86510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36458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114322" y="4691599"/>
                  <a:ext cx="1192024" cy="506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22" y="4691599"/>
                  <a:ext cx="1192024" cy="5069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Oval 146"/>
            <p:cNvSpPr/>
            <p:nvPr/>
          </p:nvSpPr>
          <p:spPr>
            <a:xfrm>
              <a:off x="2281008" y="3568176"/>
              <a:ext cx="144016" cy="13374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2281008" y="3575637"/>
              <a:ext cx="144016" cy="13374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2927063" y="4810712"/>
              <a:ext cx="144016" cy="13374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3361157" y="3539073"/>
              <a:ext cx="144016" cy="13374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33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1697506" y="3258580"/>
                  <a:ext cx="583501" cy="506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7506" y="3258580"/>
                  <a:ext cx="583501" cy="50699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615" r="-307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2790424" y="3281845"/>
                  <a:ext cx="5597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0424" y="3281845"/>
                  <a:ext cx="55970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226" r="-11290" b="-5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2768427" y="5117046"/>
                  <a:ext cx="5597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8427" y="5117046"/>
                  <a:ext cx="55970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4839" r="-9677" b="-5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4" name="Straight Connector 153"/>
            <p:cNvCxnSpPr>
              <a:stCxn id="97" idx="0"/>
            </p:cNvCxnSpPr>
            <p:nvPr/>
          </p:nvCxnSpPr>
          <p:spPr>
            <a:xfrm flipH="1" flipV="1">
              <a:off x="1236830" y="2918548"/>
              <a:ext cx="35662" cy="68739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5427270" y="2982229"/>
              <a:ext cx="35662" cy="68739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4374736" y="2955112"/>
              <a:ext cx="35662" cy="68739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2316133" y="3007185"/>
              <a:ext cx="31720" cy="560991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 flipV="1">
              <a:off x="3357641" y="2971880"/>
              <a:ext cx="72008" cy="59629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 flipV="1">
              <a:off x="6495343" y="2931051"/>
              <a:ext cx="35662" cy="68739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2926261" y="4830487"/>
              <a:ext cx="144016" cy="13374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3300"/>
                </a:solidFill>
              </a:endParaRP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H="1" flipV="1">
              <a:off x="1882083" y="4180859"/>
              <a:ext cx="35662" cy="68739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6072523" y="4244540"/>
              <a:ext cx="35662" cy="68739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019989" y="4217423"/>
              <a:ext cx="35662" cy="68739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 flipV="1">
              <a:off x="2961386" y="4269495"/>
              <a:ext cx="36883" cy="56845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 flipV="1">
              <a:off x="4002894" y="4234191"/>
              <a:ext cx="35662" cy="68739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2431550" y="4568506"/>
                <a:ext cx="6972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550" y="4568506"/>
                <a:ext cx="697240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4707552" y="3837999"/>
                <a:ext cx="4325900" cy="76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=""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=0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⟺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l-GR">
                        <a:latin typeface="Cambria Math"/>
                        <a:ea typeface="Cambria Math"/>
                      </a:rPr>
                      <m:t>=−2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</a:rPr>
                      <m:t>γ</m:t>
                    </m:r>
                    <m:func>
                      <m:func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co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𝑖𝑘𝑛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552" y="3837999"/>
                <a:ext cx="4325900" cy="766813"/>
              </a:xfrm>
              <a:prstGeom prst="rect">
                <a:avLst/>
              </a:prstGeom>
              <a:blipFill rotWithShape="1">
                <a:blip r:embed="rId10"/>
                <a:stretch>
                  <a:fillRect l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Oval 175"/>
          <p:cNvSpPr/>
          <p:nvPr/>
        </p:nvSpPr>
        <p:spPr>
          <a:xfrm>
            <a:off x="4479086" y="3219573"/>
            <a:ext cx="144016" cy="133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620694" y="2279901"/>
            <a:ext cx="144016" cy="133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1936904" y="2292889"/>
            <a:ext cx="144016" cy="133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3798167" y="3206828"/>
            <a:ext cx="144016" cy="133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3495426" y="4115297"/>
            <a:ext cx="144016" cy="133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3030324" y="3223522"/>
            <a:ext cx="144016" cy="133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1372528" y="4137135"/>
            <a:ext cx="144016" cy="133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1182601" y="2292889"/>
            <a:ext cx="144016" cy="133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3997779" y="2270923"/>
            <a:ext cx="144016" cy="133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3331254" y="2304014"/>
            <a:ext cx="144016" cy="133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934412" y="3270174"/>
            <a:ext cx="144016" cy="133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2790967" y="4135470"/>
            <a:ext cx="144016" cy="133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4208917" y="4106924"/>
            <a:ext cx="144016" cy="133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/>
              <p:cNvSpPr txBox="1"/>
              <p:nvPr/>
            </p:nvSpPr>
            <p:spPr>
              <a:xfrm>
                <a:off x="4952476" y="4163846"/>
                <a:ext cx="3953326" cy="1024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l-GR" sz="3200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l-GR" sz="3200" b="0" i="0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l-GR" sz="3200" b="0" i="0" smtClean="0">
                          <a:latin typeface="Cambria Math"/>
                          <a:ea typeface="Cambria Math"/>
                        </a:rPr>
                        <m:t>γ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  <a:ea typeface="Cambria Math"/>
                                </a:rPr>
                                <m:t>co</m:t>
                              </m:r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1" name="TextBox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476" y="4163846"/>
                <a:ext cx="3953326" cy="102412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421256" y="5419891"/>
                <a:ext cx="3673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𝑁𝑎𝑘𝑎𝑑𝑎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𝑒𝑡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𝑃𝑅𝐵</m:t>
                      </m:r>
                      <m:r>
                        <a:rPr lang="en-US" b="0" i="1" smtClean="0">
                          <a:latin typeface="Cambria Math"/>
                        </a:rPr>
                        <m:t> 54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17954, 1996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56" y="5419891"/>
                <a:ext cx="367357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16690" y="5896944"/>
                <a:ext cx="4157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𝑊𝑎𝑘𝑎𝑏𝑎𝑦𝑎𝑠h𝑖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𝑒𝑡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𝑃𝑅𝐵</m:t>
                      </m:r>
                      <m:r>
                        <a:rPr lang="en-US" b="0" i="1" smtClean="0">
                          <a:latin typeface="Cambria Math"/>
                        </a:rPr>
                        <m:t> 54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 8271, 1999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" y="5896944"/>
                <a:ext cx="4157740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Oval 125"/>
          <p:cNvSpPr/>
          <p:nvPr/>
        </p:nvSpPr>
        <p:spPr>
          <a:xfrm>
            <a:off x="5473451" y="2527197"/>
            <a:ext cx="97615" cy="97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450250" y="2877508"/>
            <a:ext cx="144016" cy="133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64416" y="2376289"/>
            <a:ext cx="986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atoms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5973916" y="2763428"/>
            <a:ext cx="986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 atoms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2" name="Straight Connector 161"/>
          <p:cNvCxnSpPr/>
          <p:nvPr/>
        </p:nvCxnSpPr>
        <p:spPr>
          <a:xfrm flipH="1">
            <a:off x="4468782" y="2359760"/>
            <a:ext cx="308639" cy="41109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4565531" y="3310673"/>
            <a:ext cx="386945" cy="39684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73916" y="5081337"/>
                <a:ext cx="12584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l-GR" sz="2800" b="0" i="1" smtClean="0">
                          <a:latin typeface="Cambria Math"/>
                        </a:rPr>
                        <m:t>𝜋</m:t>
                      </m:r>
                      <m:r>
                        <a:rPr lang="en-US" sz="2800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916" y="5081337"/>
                <a:ext cx="1258421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4609419" y="5604557"/>
                <a:ext cx="44286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l-GR" sz="32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3200" b="0" i="0" smtClean="0">
                          <a:latin typeface="Cambria Math"/>
                          <a:ea typeface="Cambria Math"/>
                        </a:rPr>
                        <m:t>0 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𝑜𝑛𝑙𝑦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419" y="5604557"/>
                <a:ext cx="4428617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7092280" y="2279901"/>
                <a:ext cx="14589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ea typeface="Cambria Math"/>
                  </a:rPr>
                  <a:t> </a:t>
                </a:r>
                <a:r>
                  <a:rPr lang="el-GR" sz="3200" b="0" i="1" dirty="0" smtClean="0">
                    <a:ea typeface="Cambria Math"/>
                  </a:rPr>
                  <a:t>ψ</a:t>
                </a:r>
                <a14:m>
                  <m:oMath xmlns=""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279901"/>
                <a:ext cx="1458987" cy="584775"/>
              </a:xfrm>
              <a:prstGeom prst="rect">
                <a:avLst/>
              </a:prstGeom>
              <a:blipFill rotWithShape="1">
                <a:blip r:embed="rId17"/>
                <a:stretch>
                  <a:fillRect l="-416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7110908" y="2668335"/>
                <a:ext cx="15655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ea typeface="Cambria Math"/>
                  </a:rPr>
                  <a:t> </a:t>
                </a:r>
                <a:r>
                  <a:rPr lang="el-GR" sz="3200" b="0" i="1" dirty="0" smtClean="0">
                    <a:ea typeface="Cambria Math"/>
                  </a:rPr>
                  <a:t>ψ</a:t>
                </a:r>
                <a14:m>
                  <m:oMath xmlns=""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908" y="2668335"/>
                <a:ext cx="1565548" cy="584775"/>
              </a:xfrm>
              <a:prstGeom prst="rect">
                <a:avLst/>
              </a:prstGeom>
              <a:blipFill rotWithShape="1">
                <a:blip r:embed="rId18"/>
                <a:stretch>
                  <a:fillRect l="-389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Rectangle 3"/>
          <p:cNvSpPr txBox="1">
            <a:spLocks noChangeArrowheads="1"/>
          </p:cNvSpPr>
          <p:nvPr/>
        </p:nvSpPr>
        <p:spPr bwMode="auto">
          <a:xfrm>
            <a:off x="4891197" y="6189332"/>
            <a:ext cx="3327326" cy="7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400" dirty="0" smtClean="0">
                <a:solidFill>
                  <a:srgbClr val="9900FF"/>
                </a:solidFill>
              </a:rPr>
              <a:t>edge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4628226" y="2559658"/>
                <a:ext cx="73770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226" y="2559658"/>
                <a:ext cx="737702" cy="76944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40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1613744" y="3139256"/>
                <a:ext cx="7038750" cy="1386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4400" dirty="0" smtClean="0">
                    <a:solidFill>
                      <a:srgbClr val="0000FF"/>
                    </a:solidFill>
                  </a:rPr>
                  <a:t>edge </a:t>
                </a:r>
                <a:r>
                  <a:rPr lang="en-US" sz="4400" dirty="0">
                    <a:solidFill>
                      <a:srgbClr val="0000FF"/>
                    </a:solidFill>
                  </a:rPr>
                  <a:t>states </a:t>
                </a:r>
                <a:r>
                  <a:rPr lang="en-US" sz="4400" dirty="0" smtClean="0">
                    <a:solidFill>
                      <a:srgbClr val="0000FF"/>
                    </a:solidFill>
                  </a:rPr>
                  <a:t>move </a:t>
                </a:r>
                <a:r>
                  <a:rPr lang="en-US" sz="4400" dirty="0">
                    <a:solidFill>
                      <a:srgbClr val="0000FF"/>
                    </a:solidFill>
                  </a:rPr>
                  <a:t>from </a:t>
                </a:r>
                <a14:m>
                  <m:oMath xmlns="" xmlns:m="http://schemas.openxmlformats.org/officeDocument/2006/math">
                    <m:r>
                      <a:rPr lang="en-US" sz="4400" i="1">
                        <a:solidFill>
                          <a:srgbClr val="0000FF"/>
                        </a:solidFill>
                        <a:latin typeface="Cambria Math"/>
                      </a:rPr>
                      <m:t>𝑬</m:t>
                    </m:r>
                    <m:r>
                      <a:rPr lang="en-US" sz="44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4400" i="1">
                        <a:solidFill>
                          <a:srgbClr val="0000FF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to higher energies</a:t>
                </a:r>
                <a:endParaRPr lang="en-GB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3744" y="3139256"/>
                <a:ext cx="7038750" cy="1386384"/>
              </a:xfrm>
              <a:prstGeom prst="rect">
                <a:avLst/>
              </a:prstGeom>
              <a:blipFill rotWithShape="1">
                <a:blip r:embed="rId3"/>
                <a:stretch>
                  <a:fillRect l="-3553" t="-13216" b="-15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5" name="Rectangle 18"/>
          <p:cNvSpPr>
            <a:spLocks noChangeArrowheads="1"/>
          </p:cNvSpPr>
          <p:nvPr/>
        </p:nvSpPr>
        <p:spPr bwMode="auto">
          <a:xfrm>
            <a:off x="723900" y="404664"/>
            <a:ext cx="75898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presence of disorder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(ripples, rings, defects,…)</a:t>
            </a:r>
            <a:endParaRPr lang="en-GB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FF8D-91F2-48DB-BC6B-BFF0E46ADB94}" type="slidenum">
              <a:rPr lang="el-GR" smtClean="0"/>
              <a:t>9</a:t>
            </a:fld>
            <a:endParaRPr lang="el-GR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23728" y="4509120"/>
            <a:ext cx="684076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400" dirty="0">
                <a:solidFill>
                  <a:srgbClr val="9900FF"/>
                </a:solidFill>
              </a:rPr>
              <a:t>w</a:t>
            </a:r>
            <a:r>
              <a:rPr lang="en-US" sz="4400" dirty="0" smtClean="0">
                <a:solidFill>
                  <a:srgbClr val="9900FF"/>
                </a:solidFill>
              </a:rPr>
              <a:t>hat is the</a:t>
            </a:r>
            <a:r>
              <a:rPr lang="el-GR" sz="4400" dirty="0" smtClean="0">
                <a:solidFill>
                  <a:srgbClr val="9900FF"/>
                </a:solidFill>
              </a:rPr>
              <a:t> </a:t>
            </a:r>
            <a:r>
              <a:rPr lang="en-US" sz="4400" dirty="0" smtClean="0">
                <a:solidFill>
                  <a:srgbClr val="9900FF"/>
                </a:solidFill>
              </a:rPr>
              <a:t>level-statistics </a:t>
            </a:r>
            <a:r>
              <a:rPr lang="en-US" sz="4400" dirty="0">
                <a:solidFill>
                  <a:srgbClr val="9900FF"/>
                </a:solidFill>
              </a:rPr>
              <a:t>of </a:t>
            </a:r>
            <a:r>
              <a:rPr lang="en-US" sz="4400" dirty="0" smtClean="0">
                <a:solidFill>
                  <a:srgbClr val="9900FF"/>
                </a:solidFill>
              </a:rPr>
              <a:t>the edge states close to DP?</a:t>
            </a:r>
            <a:endParaRPr lang="en-GB" sz="4400" dirty="0">
              <a:solidFill>
                <a:srgbClr val="99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454" y="2175530"/>
            <a:ext cx="7786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>
                <a:latin typeface="Garamond" pitchFamily="18" charset="0"/>
              </a:rPr>
              <a:t>diagonal disorder </a:t>
            </a:r>
            <a:r>
              <a:rPr lang="en-US" sz="2800" dirty="0" smtClean="0">
                <a:latin typeface="Garamond" pitchFamily="18" charset="0"/>
              </a:rPr>
              <a:t>(breaks chiral symmetry)</a:t>
            </a:r>
            <a:endParaRPr lang="el-GR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>
                <a:latin typeface="Garamond" pitchFamily="18" charset="0"/>
              </a:rPr>
              <a:t>off-diagonal disorder </a:t>
            </a:r>
            <a:r>
              <a:rPr lang="en-US" sz="2800" dirty="0" smtClean="0">
                <a:latin typeface="Garamond" pitchFamily="18" charset="0"/>
              </a:rPr>
              <a:t>(preserves chiral </a:t>
            </a:r>
            <a:r>
              <a:rPr lang="en-US" sz="2800" dirty="0">
                <a:latin typeface="Garamond" pitchFamily="18" charset="0"/>
              </a:rPr>
              <a:t>symmetry)</a:t>
            </a:r>
            <a:endParaRPr lang="el-GR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7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/>
      <p:bldP spid="7" grpId="0" build="p" autoUpdateAnimBg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666</Words>
  <Application>Microsoft Macintosh PowerPoint</Application>
  <PresentationFormat>Présentation à l'écran (4:3)</PresentationFormat>
  <Paragraphs>137</Paragraphs>
  <Slides>15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Office Theme</vt:lpstr>
      <vt:lpstr>Εξίσωση</vt:lpstr>
      <vt:lpstr>Equation</vt:lpstr>
      <vt:lpstr>QUANTUM CHAOS IN GRAPHENE</vt:lpstr>
      <vt:lpstr>  DISORDER: diffusive to localized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3D localization</vt:lpstr>
      <vt:lpstr>Présentation PowerPoint</vt:lpstr>
      <vt:lpstr>Présentation PowerPoint</vt:lpstr>
      <vt:lpstr>Présentation PowerPoint</vt:lpstr>
      <vt:lpstr>level-statistics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</dc:creator>
  <cp:lastModifiedBy>Dietmar Weinmann</cp:lastModifiedBy>
  <cp:revision>169</cp:revision>
  <dcterms:created xsi:type="dcterms:W3CDTF">2012-10-09T15:00:58Z</dcterms:created>
  <dcterms:modified xsi:type="dcterms:W3CDTF">2012-10-26T15:39:05Z</dcterms:modified>
</cp:coreProperties>
</file>