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3C88-1EE0-4BD5-BA00-672CAF7E1AC7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2C73-740B-4442-90B3-32F213DE08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76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2C73-740B-4442-90B3-32F213DE08F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4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3.png"/><Relationship Id="rId5" Type="http://schemas.openxmlformats.org/officeDocument/2006/relationships/tags" Target="../tags/tag55.xml"/><Relationship Id="rId10" Type="http://schemas.openxmlformats.org/officeDocument/2006/relationships/image" Target="../media/image52.png"/><Relationship Id="rId4" Type="http://schemas.openxmlformats.org/officeDocument/2006/relationships/tags" Target="../tags/tag54.xml"/><Relationship Id="rId9" Type="http://schemas.openxmlformats.org/officeDocument/2006/relationships/image" Target="../media/image43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59.xml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61.xml"/><Relationship Id="rId10" Type="http://schemas.openxmlformats.org/officeDocument/2006/relationships/image" Target="../media/image57.png"/><Relationship Id="rId4" Type="http://schemas.openxmlformats.org/officeDocument/2006/relationships/tags" Target="../tags/tag60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9.xml"/><Relationship Id="rId21" Type="http://schemas.openxmlformats.org/officeDocument/2006/relationships/image" Target="../media/image21.png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tags" Target="../tags/tag16.xml"/><Relationship Id="rId19" Type="http://schemas.openxmlformats.org/officeDocument/2006/relationships/image" Target="../media/image1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3" Type="http://schemas.openxmlformats.org/officeDocument/2006/relationships/tags" Target="../tags/tag20.xml"/><Relationship Id="rId21" Type="http://schemas.openxmlformats.org/officeDocument/2006/relationships/image" Target="../media/image31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27.png"/><Relationship Id="rId2" Type="http://schemas.openxmlformats.org/officeDocument/2006/relationships/tags" Target="../tags/tag19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tags" Target="../tags/tag27.xml"/><Relationship Id="rId19" Type="http://schemas.openxmlformats.org/officeDocument/2006/relationships/image" Target="../media/image29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32.xml"/><Relationship Id="rId21" Type="http://schemas.openxmlformats.org/officeDocument/2006/relationships/image" Target="../media/image33.png"/><Relationship Id="rId7" Type="http://schemas.openxmlformats.org/officeDocument/2006/relationships/tags" Target="../tags/tag36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31.xml"/><Relationship Id="rId16" Type="http://schemas.openxmlformats.org/officeDocument/2006/relationships/image" Target="../media/image38.png"/><Relationship Id="rId20" Type="http://schemas.openxmlformats.org/officeDocument/2006/relationships/image" Target="../media/image32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5" Type="http://schemas.openxmlformats.org/officeDocument/2006/relationships/image" Target="../media/image37.png"/><Relationship Id="rId10" Type="http://schemas.openxmlformats.org/officeDocument/2006/relationships/tags" Target="../tags/tag39.xml"/><Relationship Id="rId19" Type="http://schemas.openxmlformats.org/officeDocument/2006/relationships/image" Target="../media/image31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45.png"/><Relationship Id="rId3" Type="http://schemas.openxmlformats.org/officeDocument/2006/relationships/tags" Target="../tags/tag42.xml"/><Relationship Id="rId21" Type="http://schemas.openxmlformats.org/officeDocument/2006/relationships/image" Target="../media/image48.png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4.png"/><Relationship Id="rId2" Type="http://schemas.openxmlformats.org/officeDocument/2006/relationships/tags" Target="../tags/tag41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tags" Target="../tags/tag49.xml"/><Relationship Id="rId19" Type="http://schemas.openxmlformats.org/officeDocument/2006/relationships/image" Target="../media/image4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23488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Arial Rounded MT Bold" pitchFamily="34" charset="0"/>
              </a:rPr>
              <a:t>Tunneling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between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helical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edge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states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through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extended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contacts</a:t>
            </a:r>
            <a:endParaRPr lang="it-IT" sz="4400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4767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 Rounded MT Bold" pitchFamily="34" charset="0"/>
              </a:rPr>
              <a:t>Giacomo Dolcetto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6512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Arial Rounded MT Bold" pitchFamily="34" charset="0"/>
              </a:rPr>
              <a:t>Cargese</a:t>
            </a:r>
            <a:r>
              <a:rPr lang="it-IT" dirty="0" smtClean="0">
                <a:latin typeface="Arial Rounded MT Bold" pitchFamily="34" charset="0"/>
              </a:rPr>
              <a:t>, 25 </a:t>
            </a:r>
            <a:r>
              <a:rPr lang="it-IT" dirty="0" err="1" smtClean="0">
                <a:latin typeface="Arial Rounded MT Bold" pitchFamily="34" charset="0"/>
              </a:rPr>
              <a:t>October</a:t>
            </a:r>
            <a:r>
              <a:rPr lang="it-IT" dirty="0" smtClean="0">
                <a:latin typeface="Arial Rounded MT Bold" pitchFamily="34" charset="0"/>
              </a:rPr>
              <a:t> 2012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36512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Rounded MT Bold" pitchFamily="34" charset="0"/>
              </a:rPr>
              <a:t>NANO-CTM Meeting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36512" y="51571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Rounded MT Bold" pitchFamily="34" charset="0"/>
              </a:rPr>
              <a:t>Università degli Studi di Genova, </a:t>
            </a:r>
            <a:r>
              <a:rPr lang="it-IT" dirty="0" err="1" smtClean="0">
                <a:latin typeface="Arial Rounded MT Bold" pitchFamily="34" charset="0"/>
              </a:rPr>
              <a:t>Physics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Department</a:t>
            </a:r>
            <a:endParaRPr lang="it-IT" dirty="0" smtClean="0">
              <a:latin typeface="Arial Rounded MT Bold" pitchFamily="34" charset="0"/>
            </a:endParaRP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2784290" y="5583113"/>
            <a:ext cx="3527902" cy="1086247"/>
            <a:chOff x="1692265" y="4343747"/>
            <a:chExt cx="4980574" cy="1533525"/>
          </a:xfrm>
        </p:grpSpPr>
        <p:pic>
          <p:nvPicPr>
            <p:cNvPr id="2052" name="Picture 4" descr="C:\Documents and Settings\Administrator\Desktop\PhD\Summer Schools\Cargese 2012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2679" y="4473115"/>
              <a:ext cx="1440160" cy="1260140"/>
            </a:xfrm>
            <a:prstGeom prst="rect">
              <a:avLst/>
            </a:prstGeom>
            <a:noFill/>
          </p:spPr>
        </p:pic>
        <p:pic>
          <p:nvPicPr>
            <p:cNvPr id="2053" name="Picture 5" descr="C:\Documents and Settings\Administrator\Desktop\PhD\Summer Schools\Cargese 2012\download (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265" y="4343747"/>
              <a:ext cx="1028701" cy="1533525"/>
            </a:xfrm>
            <a:prstGeom prst="rect">
              <a:avLst/>
            </a:prstGeom>
            <a:noFill/>
          </p:spPr>
        </p:pic>
        <p:pic>
          <p:nvPicPr>
            <p:cNvPr id="2054" name="Picture 6" descr="C:\Documents and Settings\Administrator\Desktop\PhD\Summer Schools\Cargese 2012\images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485" y="4437113"/>
              <a:ext cx="1088493" cy="1440159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Documents and Settings\Administrator\Desktop\PhD\Summer Schools\Cargese 2012\Talk\wpca5ab75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859532"/>
            <a:ext cx="1561356" cy="156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323528" y="3212976"/>
            <a:ext cx="8496944" cy="33843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Summary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96" y="692696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Helical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edge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states</a:t>
            </a:r>
            <a:r>
              <a:rPr lang="it-IT" sz="2000" dirty="0" smtClean="0">
                <a:latin typeface="Arial Rounded MT Bold" pitchFamily="34" charset="0"/>
              </a:rPr>
              <a:t> in QSHE are </a:t>
            </a:r>
            <a:r>
              <a:rPr lang="it-IT" sz="2000" dirty="0" err="1" smtClean="0">
                <a:latin typeface="Arial Rounded MT Bold" pitchFamily="34" charset="0"/>
              </a:rPr>
              <a:t>carachterized</a:t>
            </a:r>
            <a:r>
              <a:rPr lang="it-IT" sz="2000" dirty="0" smtClean="0">
                <a:latin typeface="Arial Rounded MT Bold" pitchFamily="34" charset="0"/>
              </a:rPr>
              <a:t> by </a:t>
            </a:r>
            <a:r>
              <a:rPr lang="it-IT" sz="2000" dirty="0" err="1" smtClean="0">
                <a:latin typeface="Arial Rounded MT Bold" pitchFamily="34" charset="0"/>
              </a:rPr>
              <a:t>close</a:t>
            </a:r>
            <a:r>
              <a:rPr lang="it-IT" sz="2000" dirty="0" smtClean="0">
                <a:latin typeface="Arial Rounded MT Bold" pitchFamily="34" charset="0"/>
              </a:rPr>
              <a:t> connection </a:t>
            </a:r>
            <a:r>
              <a:rPr lang="it-IT" sz="2000" dirty="0" err="1" smtClean="0">
                <a:latin typeface="Arial Rounded MT Bold" pitchFamily="34" charset="0"/>
              </a:rPr>
              <a:t>between</a:t>
            </a:r>
            <a:r>
              <a:rPr lang="it-IT" sz="2000" dirty="0" smtClean="0">
                <a:latin typeface="Arial Rounded MT Bold" pitchFamily="34" charset="0"/>
              </a:rPr>
              <a:t> spin and </a:t>
            </a:r>
            <a:r>
              <a:rPr lang="it-IT" sz="2000" dirty="0" err="1" smtClean="0">
                <a:latin typeface="Arial Rounded MT Bold" pitchFamily="34" charset="0"/>
              </a:rPr>
              <a:t>chirality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1424970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Tunneling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properties</a:t>
            </a:r>
            <a:r>
              <a:rPr lang="it-IT" sz="2000" dirty="0" smtClean="0">
                <a:latin typeface="Arial Rounded MT Bold" pitchFamily="34" charset="0"/>
              </a:rPr>
              <a:t> are </a:t>
            </a:r>
            <a:r>
              <a:rPr lang="it-IT" sz="2000" dirty="0" err="1" smtClean="0">
                <a:latin typeface="Arial Rounded MT Bold" pitchFamily="34" charset="0"/>
              </a:rPr>
              <a:t>useful</a:t>
            </a:r>
            <a:r>
              <a:rPr lang="it-IT" sz="2000" dirty="0" smtClean="0">
                <a:latin typeface="Arial Rounded MT Bold" pitchFamily="34" charset="0"/>
              </a:rPr>
              <a:t> in </a:t>
            </a:r>
            <a:r>
              <a:rPr lang="it-IT" sz="2000" dirty="0" err="1" smtClean="0">
                <a:latin typeface="Arial Rounded MT Bold" pitchFamily="34" charset="0"/>
              </a:rPr>
              <a:t>order</a:t>
            </a:r>
            <a:r>
              <a:rPr lang="it-IT" sz="2000" dirty="0" smtClean="0">
                <a:latin typeface="Arial Rounded MT Bold" pitchFamily="34" charset="0"/>
              </a:rPr>
              <a:t> to </a:t>
            </a:r>
            <a:r>
              <a:rPr lang="it-IT" sz="2000" dirty="0" err="1" smtClean="0">
                <a:latin typeface="Arial Rounded MT Bold" pitchFamily="34" charset="0"/>
              </a:rPr>
              <a:t>study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properties</a:t>
            </a:r>
            <a:r>
              <a:rPr lang="it-IT" sz="2000" dirty="0" smtClean="0">
                <a:latin typeface="Arial Rounded MT Bold" pitchFamily="34" charset="0"/>
              </a:rPr>
              <a:t> of the </a:t>
            </a:r>
            <a:r>
              <a:rPr lang="it-IT" sz="2000" dirty="0" err="1" smtClean="0">
                <a:latin typeface="Arial Rounded MT Bold" pitchFamily="34" charset="0"/>
              </a:rPr>
              <a:t>helical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edge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states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2276872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latin typeface="Arial Rounded MT Bold" pitchFamily="34" charset="0"/>
              </a:rPr>
              <a:t> Extended </a:t>
            </a:r>
            <a:r>
              <a:rPr lang="it-IT" sz="2000" dirty="0" err="1" smtClean="0">
                <a:latin typeface="Arial Rounded MT Bold" pitchFamily="34" charset="0"/>
              </a:rPr>
              <a:t>tunneling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contacts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may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confirm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helicity</a:t>
            </a:r>
            <a:r>
              <a:rPr lang="it-IT" sz="2000" dirty="0" smtClean="0">
                <a:latin typeface="Arial Rounded MT Bold" pitchFamily="34" charset="0"/>
              </a:rPr>
              <a:t> of the </a:t>
            </a:r>
            <a:r>
              <a:rPr lang="it-IT" sz="2000" dirty="0" err="1" smtClean="0">
                <a:latin typeface="Arial Rounded MT Bold" pitchFamily="34" charset="0"/>
              </a:rPr>
              <a:t>edge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states</a:t>
            </a:r>
            <a:r>
              <a:rPr lang="it-IT" sz="2000" dirty="0" smtClean="0">
                <a:latin typeface="Arial Rounded MT Bold" pitchFamily="34" charset="0"/>
              </a:rPr>
              <a:t>, and </a:t>
            </a:r>
            <a:r>
              <a:rPr lang="it-IT" sz="2000" dirty="0" err="1" smtClean="0">
                <a:latin typeface="Arial Rounded MT Bold" pitchFamily="34" charset="0"/>
              </a:rPr>
              <a:t>allow</a:t>
            </a:r>
            <a:r>
              <a:rPr lang="it-IT" sz="2000" dirty="0" smtClean="0">
                <a:latin typeface="Arial Rounded MT Bold" pitchFamily="34" charset="0"/>
              </a:rPr>
              <a:t> to </a:t>
            </a:r>
            <a:r>
              <a:rPr lang="it-IT" sz="2000" dirty="0" err="1" smtClean="0">
                <a:latin typeface="Arial Rounded MT Bold" pitchFamily="34" charset="0"/>
              </a:rPr>
              <a:t>extract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informations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about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interactions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496" y="3897630"/>
            <a:ext cx="9108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i="1" dirty="0" err="1" smtClean="0">
                <a:latin typeface="Arial Rounded MT Bold" pitchFamily="34" charset="0"/>
              </a:rPr>
              <a:t>Thank</a:t>
            </a:r>
            <a:r>
              <a:rPr lang="it-IT" sz="6000" i="1" dirty="0" smtClean="0">
                <a:latin typeface="Arial Rounded MT Bold" pitchFamily="34" charset="0"/>
              </a:rPr>
              <a:t> </a:t>
            </a:r>
            <a:r>
              <a:rPr lang="it-IT" sz="6000" i="1" dirty="0" err="1" smtClean="0">
                <a:latin typeface="Arial Rounded MT Bold" pitchFamily="34" charset="0"/>
              </a:rPr>
              <a:t>you</a:t>
            </a:r>
            <a:r>
              <a:rPr lang="it-IT" sz="6000" i="1" dirty="0" smtClean="0">
                <a:latin typeface="Arial Rounded MT Bold" pitchFamily="34" charset="0"/>
              </a:rPr>
              <a:t> </a:t>
            </a:r>
            <a:r>
              <a:rPr lang="it-IT" sz="6000" i="1" dirty="0" err="1" smtClean="0">
                <a:latin typeface="Arial Rounded MT Bold" pitchFamily="34" charset="0"/>
              </a:rPr>
              <a:t>for</a:t>
            </a:r>
            <a:r>
              <a:rPr lang="it-IT" sz="6000" i="1" dirty="0" smtClean="0">
                <a:latin typeface="Arial Rounded MT Bold" pitchFamily="34" charset="0"/>
              </a:rPr>
              <a:t> </a:t>
            </a:r>
            <a:r>
              <a:rPr lang="it-IT" sz="6000" i="1" dirty="0" err="1" smtClean="0">
                <a:latin typeface="Arial Rounded MT Bold" pitchFamily="34" charset="0"/>
              </a:rPr>
              <a:t>your</a:t>
            </a:r>
            <a:r>
              <a:rPr lang="it-IT" sz="6000" i="1" dirty="0" smtClean="0">
                <a:latin typeface="Arial Rounded MT Bold" pitchFamily="34" charset="0"/>
              </a:rPr>
              <a:t> </a:t>
            </a:r>
            <a:r>
              <a:rPr lang="it-IT" sz="6000" i="1" dirty="0" err="1" smtClean="0">
                <a:latin typeface="Arial Rounded MT Bold" pitchFamily="34" charset="0"/>
              </a:rPr>
              <a:t>attention</a:t>
            </a:r>
            <a:r>
              <a:rPr lang="it-IT" sz="6000" i="1" dirty="0" smtClean="0">
                <a:latin typeface="Arial Rounded MT Bold" pitchFamily="34" charset="0"/>
              </a:rPr>
              <a:t>!</a:t>
            </a:r>
            <a:endParaRPr lang="it-IT" sz="60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23488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Arial Rounded MT Bold" pitchFamily="34" charset="0"/>
              </a:rPr>
              <a:t>Tunneling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between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helical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edge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states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through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extended</a:t>
            </a:r>
            <a:r>
              <a:rPr lang="it-IT" sz="4400" dirty="0" smtClean="0">
                <a:latin typeface="Arial Rounded MT Bold" pitchFamily="34" charset="0"/>
              </a:rPr>
              <a:t> </a:t>
            </a:r>
            <a:r>
              <a:rPr lang="it-IT" sz="4400" dirty="0" err="1" smtClean="0">
                <a:latin typeface="Arial Rounded MT Bold" pitchFamily="34" charset="0"/>
              </a:rPr>
              <a:t>contacts</a:t>
            </a:r>
            <a:endParaRPr lang="it-IT" sz="4400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4767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 Rounded MT Bold" pitchFamily="34" charset="0"/>
              </a:rPr>
              <a:t>Giacomo Dolcetto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6512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Arial Rounded MT Bold" pitchFamily="34" charset="0"/>
              </a:rPr>
              <a:t>Cargese</a:t>
            </a:r>
            <a:r>
              <a:rPr lang="it-IT" dirty="0" smtClean="0">
                <a:latin typeface="Arial Rounded MT Bold" pitchFamily="34" charset="0"/>
              </a:rPr>
              <a:t>, 25 </a:t>
            </a:r>
            <a:r>
              <a:rPr lang="it-IT" dirty="0" err="1" smtClean="0">
                <a:latin typeface="Arial Rounded MT Bold" pitchFamily="34" charset="0"/>
              </a:rPr>
              <a:t>October</a:t>
            </a:r>
            <a:r>
              <a:rPr lang="it-IT" dirty="0" smtClean="0">
                <a:latin typeface="Arial Rounded MT Bold" pitchFamily="34" charset="0"/>
              </a:rPr>
              <a:t> 2012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36512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Rounded MT Bold" pitchFamily="34" charset="0"/>
              </a:rPr>
              <a:t>NANO-CTM Meeting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36512" y="51571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Rounded MT Bold" pitchFamily="34" charset="0"/>
              </a:rPr>
              <a:t>Università degli Studi di Genova, </a:t>
            </a:r>
            <a:r>
              <a:rPr lang="it-IT" dirty="0" err="1" smtClean="0">
                <a:latin typeface="Arial Rounded MT Bold" pitchFamily="34" charset="0"/>
              </a:rPr>
              <a:t>Physics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Department</a:t>
            </a:r>
            <a:endParaRPr lang="it-IT" dirty="0" smtClean="0">
              <a:latin typeface="Arial Rounded MT Bold" pitchFamily="34" charset="0"/>
            </a:endParaRP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2784290" y="5583113"/>
            <a:ext cx="3527902" cy="1086247"/>
            <a:chOff x="1692265" y="4343747"/>
            <a:chExt cx="4980574" cy="1533525"/>
          </a:xfrm>
        </p:grpSpPr>
        <p:pic>
          <p:nvPicPr>
            <p:cNvPr id="2052" name="Picture 4" descr="C:\Documents and Settings\Administrator\Desktop\PhD\Summer Schools\Cargese 2012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2679" y="4473115"/>
              <a:ext cx="1440160" cy="1260140"/>
            </a:xfrm>
            <a:prstGeom prst="rect">
              <a:avLst/>
            </a:prstGeom>
            <a:noFill/>
          </p:spPr>
        </p:pic>
        <p:pic>
          <p:nvPicPr>
            <p:cNvPr id="2053" name="Picture 5" descr="C:\Documents and Settings\Administrator\Desktop\PhD\Summer Schools\Cargese 2012\download (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265" y="4343747"/>
              <a:ext cx="1028701" cy="1533525"/>
            </a:xfrm>
            <a:prstGeom prst="rect">
              <a:avLst/>
            </a:prstGeom>
            <a:noFill/>
          </p:spPr>
        </p:pic>
        <p:pic>
          <p:nvPicPr>
            <p:cNvPr id="2054" name="Picture 6" descr="C:\Documents and Settings\Administrator\Desktop\PhD\Summer Schools\Cargese 2012\images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485" y="4437113"/>
              <a:ext cx="1088493" cy="1440159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Documents and Settings\Administrator\Desktop\PhD\Summer Schools\Cargese 2012\Talk\wpca5ab75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859532"/>
            <a:ext cx="1561356" cy="1561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692696"/>
            <a:ext cx="4765725" cy="35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788024" y="1988840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91680" y="908720"/>
            <a:ext cx="523875" cy="255270"/>
          </a:xfrm>
          <a:prstGeom prst="rect">
            <a:avLst/>
          </a:prstGeom>
        </p:spPr>
      </p:pic>
      <p:pic>
        <p:nvPicPr>
          <p:cNvPr id="11" name="Immagin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788024" y="1268760"/>
            <a:ext cx="748665" cy="132874"/>
          </a:xfrm>
          <a:prstGeom prst="rect">
            <a:avLst/>
          </a:prstGeom>
        </p:spPr>
      </p:pic>
      <p:pic>
        <p:nvPicPr>
          <p:cNvPr id="14" name="Immagin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572000" y="1700807"/>
            <a:ext cx="1643063" cy="191453"/>
          </a:xfrm>
          <a:prstGeom prst="rect">
            <a:avLst/>
          </a:prstGeom>
        </p:spPr>
      </p:pic>
      <p:pic>
        <p:nvPicPr>
          <p:cNvPr id="12" name="Immagin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756883" y="1484783"/>
            <a:ext cx="695801" cy="17145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498306" y="1196752"/>
            <a:ext cx="1945902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444208" y="4365104"/>
            <a:ext cx="657225" cy="25527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Arial Rounded MT Bold" pitchFamily="34" charset="0"/>
              </a:rPr>
              <a:t>Finite temperature </a:t>
            </a:r>
            <a:r>
              <a:rPr lang="it-IT" sz="2800" i="1" dirty="0" err="1" smtClean="0">
                <a:latin typeface="Arial Rounded MT Bold" pitchFamily="34" charset="0"/>
              </a:rPr>
              <a:t>effects</a:t>
            </a:r>
            <a:endParaRPr lang="it-IT" sz="2800" i="1" dirty="0">
              <a:latin typeface="Arial Rounded MT Bold" pitchFamily="34" charset="0"/>
            </a:endParaRPr>
          </a:p>
        </p:txBody>
      </p:sp>
      <p:pic>
        <p:nvPicPr>
          <p:cNvPr id="18" name="Immagin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88535" y="4653136"/>
            <a:ext cx="870394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712"/>
            <a:ext cx="910397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Arial Rounded MT Bold" pitchFamily="34" charset="0"/>
              </a:rPr>
              <a:t>New </a:t>
            </a:r>
            <a:r>
              <a:rPr lang="it-IT" sz="2800" i="1" dirty="0" err="1" smtClean="0">
                <a:latin typeface="Arial Rounded MT Bold" pitchFamily="34" charset="0"/>
              </a:rPr>
              <a:t>power-laws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behaviors</a:t>
            </a:r>
            <a:endParaRPr lang="it-IT" sz="2800" i="1" dirty="0">
              <a:latin typeface="Arial Rounded MT Bold" pitchFamily="34" charset="0"/>
            </a:endParaRPr>
          </a:p>
        </p:txBody>
      </p:sp>
      <p:pic>
        <p:nvPicPr>
          <p:cNvPr id="7" name="Immagin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16216" y="1412776"/>
            <a:ext cx="523875" cy="255270"/>
          </a:xfrm>
          <a:prstGeom prst="rect">
            <a:avLst/>
          </a:prstGeom>
        </p:spPr>
      </p:pic>
      <p:pic>
        <p:nvPicPr>
          <p:cNvPr id="18" name="Immagin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7543" y="4437113"/>
            <a:ext cx="2846070" cy="340995"/>
          </a:xfrm>
          <a:prstGeom prst="rect">
            <a:avLst/>
          </a:prstGeom>
        </p:spPr>
      </p:pic>
      <p:pic>
        <p:nvPicPr>
          <p:cNvPr id="15" name="Immagin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771800" y="5157192"/>
            <a:ext cx="1922145" cy="340995"/>
          </a:xfrm>
          <a:prstGeom prst="rect">
            <a:avLst/>
          </a:prstGeom>
        </p:spPr>
      </p:pic>
      <p:pic>
        <p:nvPicPr>
          <p:cNvPr id="20" name="Immagine 1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572000" y="4437113"/>
            <a:ext cx="2893695" cy="272415"/>
          </a:xfrm>
          <a:prstGeom prst="rect">
            <a:avLst/>
          </a:prstGeom>
        </p:spPr>
      </p:pic>
      <p:pic>
        <p:nvPicPr>
          <p:cNvPr id="17" name="Immagin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876256" y="5157192"/>
            <a:ext cx="1935480" cy="27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373" y="1052736"/>
            <a:ext cx="4029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724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088" y="4153679"/>
            <a:ext cx="3829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" y="4113609"/>
            <a:ext cx="38290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Other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useful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plots…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512" y="836712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length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of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contact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9040" y="836712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interaction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5024" y="3861048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interaction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138" y="3861048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length</a:t>
            </a:r>
            <a:r>
              <a:rPr lang="it-IT" sz="2000" dirty="0" smtClean="0">
                <a:latin typeface="Arial Rounded MT Bold" pitchFamily="34" charset="0"/>
              </a:rPr>
              <a:t> of the </a:t>
            </a:r>
            <a:r>
              <a:rPr lang="it-IT" sz="2000" dirty="0" err="1" smtClean="0">
                <a:latin typeface="Arial Rounded MT Bold" pitchFamily="34" charset="0"/>
              </a:rPr>
              <a:t>contact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857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Other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useful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plots…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512" y="620688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temperature </a:t>
            </a:r>
            <a:endParaRPr lang="it-IT" sz="2000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15133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429000" y="1948770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interaction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527" y="4005064"/>
            <a:ext cx="3781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5496" y="3676962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length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of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contact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5" y="3933056"/>
            <a:ext cx="40290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Other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useful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plots…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512" y="620688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temperature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29000" y="1948770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interaction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496" y="3676962"/>
            <a:ext cx="47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Varying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length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of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contact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143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3829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952925" cy="238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2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PhD\Summer Schools\Cargese 2012\q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22" y="908720"/>
            <a:ext cx="6425330" cy="374441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496" y="116632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latin typeface="Arial Rounded MT Bold" pitchFamily="34" charset="0"/>
              </a:rPr>
              <a:t>In </a:t>
            </a:r>
            <a:r>
              <a:rPr lang="it-IT" sz="3600" i="1" dirty="0" err="1" smtClean="0">
                <a:latin typeface="Arial Rounded MT Bold" pitchFamily="34" charset="0"/>
              </a:rPr>
              <a:t>collaboration</a:t>
            </a:r>
            <a:r>
              <a:rPr lang="it-IT" sz="3600" i="1" dirty="0" smtClean="0">
                <a:latin typeface="Arial Rounded MT Bold" pitchFamily="34" charset="0"/>
              </a:rPr>
              <a:t> </a:t>
            </a:r>
            <a:r>
              <a:rPr lang="it-IT" sz="3600" i="1" dirty="0" err="1" smtClean="0">
                <a:latin typeface="Arial Rounded MT Bold" pitchFamily="34" charset="0"/>
              </a:rPr>
              <a:t>with</a:t>
            </a:r>
            <a:r>
              <a:rPr lang="it-IT" sz="3600" i="1" dirty="0" smtClean="0">
                <a:latin typeface="Arial Rounded MT Bold" pitchFamily="34" charset="0"/>
              </a:rPr>
              <a:t> …</a:t>
            </a:r>
            <a:endParaRPr lang="it-IT" sz="3600" i="1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62233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 Rounded MT Bold" pitchFamily="34" charset="0"/>
              </a:rPr>
              <a:t>Nicodemo </a:t>
            </a:r>
            <a:r>
              <a:rPr lang="it-IT" sz="2400" dirty="0" err="1" smtClean="0">
                <a:latin typeface="Arial Rounded MT Bold" pitchFamily="34" charset="0"/>
              </a:rPr>
              <a:t>Magnoli</a:t>
            </a:r>
            <a:r>
              <a:rPr lang="it-IT" sz="2400" dirty="0" smtClean="0">
                <a:latin typeface="Arial Rounded MT Bold" pitchFamily="34" charset="0"/>
              </a:rPr>
              <a:t>, Maura </a:t>
            </a:r>
            <a:r>
              <a:rPr lang="it-IT" sz="2400" dirty="0" err="1" smtClean="0">
                <a:latin typeface="Arial Rounded MT Bold" pitchFamily="34" charset="0"/>
              </a:rPr>
              <a:t>Sassetti</a:t>
            </a:r>
            <a:r>
              <a:rPr lang="it-IT" sz="2400" dirty="0" smtClean="0">
                <a:latin typeface="Arial Rounded MT Bold" pitchFamily="34" charset="0"/>
              </a:rPr>
              <a:t>, Dario Ferraro and Simone </a:t>
            </a:r>
            <a:r>
              <a:rPr lang="it-IT" sz="2400" dirty="0" err="1" smtClean="0">
                <a:latin typeface="Arial Rounded MT Bold" pitchFamily="34" charset="0"/>
              </a:rPr>
              <a:t>Barbarino</a:t>
            </a:r>
            <a:endParaRPr lang="it-IT" sz="2400" dirty="0" smtClean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496" y="4726885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latin typeface="Arial Rounded MT Bold" pitchFamily="34" charset="0"/>
              </a:rPr>
              <a:t>Quantum </a:t>
            </a:r>
            <a:r>
              <a:rPr lang="it-IT" sz="3600" i="1" dirty="0" err="1" smtClean="0">
                <a:latin typeface="Arial Rounded MT Bold" pitchFamily="34" charset="0"/>
              </a:rPr>
              <a:t>transport</a:t>
            </a:r>
            <a:r>
              <a:rPr lang="it-IT" sz="3600" i="1" dirty="0" smtClean="0">
                <a:latin typeface="Arial Rounded MT Bold" pitchFamily="34" charset="0"/>
              </a:rPr>
              <a:t> and </a:t>
            </a:r>
            <a:r>
              <a:rPr lang="it-IT" sz="3600" i="1" dirty="0" err="1" smtClean="0">
                <a:latin typeface="Arial Rounded MT Bold" pitchFamily="34" charset="0"/>
              </a:rPr>
              <a:t>nanodevices</a:t>
            </a:r>
            <a:endParaRPr lang="it-IT" sz="3600" i="1" dirty="0">
              <a:latin typeface="Arial Rounded MT Bold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2411760" y="400506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3851920" y="400506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6516216" y="400506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6512" y="26897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>
                <a:latin typeface="Arial Rounded MT Bold" pitchFamily="34" charset="0"/>
              </a:rPr>
              <a:t>Helical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edge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states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96" y="40579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>
                <a:latin typeface="Arial Rounded MT Bold" pitchFamily="34" charset="0"/>
              </a:rPr>
              <a:t>Tunneling</a:t>
            </a:r>
            <a:r>
              <a:rPr lang="it-IT" sz="2400" dirty="0" smtClean="0">
                <a:latin typeface="Arial Rounded MT Bold" pitchFamily="34" charset="0"/>
              </a:rPr>
              <a:t> in QPC </a:t>
            </a:r>
            <a:r>
              <a:rPr lang="it-IT" sz="2400" dirty="0" err="1" smtClean="0">
                <a:latin typeface="Arial Rounded MT Bold" pitchFamily="34" charset="0"/>
              </a:rPr>
              <a:t>geometry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496" y="549922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>
                <a:latin typeface="Arial Rounded MT Bold" pitchFamily="34" charset="0"/>
              </a:rPr>
              <a:t>Tunneling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through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extended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contacts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496" y="123914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>
                <a:latin typeface="Arial Rounded MT Bold" pitchFamily="34" charset="0"/>
              </a:rPr>
              <a:t>Two-dimensional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topological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insulators</a:t>
            </a:r>
            <a:endParaRPr lang="it-IT" sz="2400" dirty="0">
              <a:latin typeface="Arial Rounded MT Bold" pitchFamily="34" charset="0"/>
            </a:endParaRPr>
          </a:p>
        </p:txBody>
      </p:sp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6804248" y="692696"/>
            <a:ext cx="1401521" cy="1368152"/>
            <a:chOff x="2483768" y="1844824"/>
            <a:chExt cx="3024336" cy="2952328"/>
          </a:xfrm>
        </p:grpSpPr>
        <p:sp>
          <p:nvSpPr>
            <p:cNvPr id="11" name="Cubo 10"/>
            <p:cNvSpPr/>
            <p:nvPr/>
          </p:nvSpPr>
          <p:spPr>
            <a:xfrm>
              <a:off x="2483768" y="3429000"/>
              <a:ext cx="3024336" cy="136815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ubo 11"/>
            <p:cNvSpPr/>
            <p:nvPr/>
          </p:nvSpPr>
          <p:spPr>
            <a:xfrm>
              <a:off x="2483768" y="2420888"/>
              <a:ext cx="3024336" cy="1368152"/>
            </a:xfrm>
            <a:prstGeom prst="cub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ubo 12"/>
            <p:cNvSpPr/>
            <p:nvPr/>
          </p:nvSpPr>
          <p:spPr>
            <a:xfrm>
              <a:off x="2483768" y="1844824"/>
              <a:ext cx="3024336" cy="136815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483768" y="2420887"/>
              <a:ext cx="2664298" cy="66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CdTe</a:t>
              </a:r>
              <a:endParaRPr lang="it-IT" sz="1400" dirty="0">
                <a:latin typeface="Arial Rounded MT Bold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483768" y="3996353"/>
              <a:ext cx="2664298" cy="66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CdTe</a:t>
              </a:r>
              <a:endParaRPr lang="it-IT" sz="1400" dirty="0">
                <a:latin typeface="Arial Rounded MT Bold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483768" y="3204263"/>
              <a:ext cx="2664298" cy="66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HgTe</a:t>
              </a:r>
              <a:endParaRPr lang="it-IT" sz="1400" dirty="0">
                <a:latin typeface="Arial Rounded MT Bold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1725" y="2204864"/>
            <a:ext cx="21046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o 37"/>
          <p:cNvGrpSpPr>
            <a:grpSpLocks noChangeAspect="1"/>
          </p:cNvGrpSpPr>
          <p:nvPr/>
        </p:nvGrpSpPr>
        <p:grpSpPr>
          <a:xfrm>
            <a:off x="5940152" y="3922432"/>
            <a:ext cx="2952328" cy="1306768"/>
            <a:chOff x="179512" y="1484784"/>
            <a:chExt cx="8784976" cy="3888432"/>
          </a:xfrm>
        </p:grpSpPr>
        <p:sp>
          <p:nvSpPr>
            <p:cNvPr id="20" name="Trapezio 19"/>
            <p:cNvSpPr/>
            <p:nvPr/>
          </p:nvSpPr>
          <p:spPr>
            <a:xfrm>
              <a:off x="1907704" y="1484784"/>
              <a:ext cx="705678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rapezio 20"/>
            <p:cNvSpPr/>
            <p:nvPr/>
          </p:nvSpPr>
          <p:spPr>
            <a:xfrm>
              <a:off x="179512" y="1484784"/>
              <a:ext cx="777686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Trapezio 21"/>
            <p:cNvSpPr/>
            <p:nvPr/>
          </p:nvSpPr>
          <p:spPr>
            <a:xfrm>
              <a:off x="1043608" y="1484784"/>
              <a:ext cx="7056784" cy="360040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043608" y="5085184"/>
              <a:ext cx="7056784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7951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810039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899592" y="3429000"/>
              <a:ext cx="7344816" cy="1600200"/>
            </a:xfrm>
            <a:custGeom>
              <a:avLst/>
              <a:gdLst>
                <a:gd name="connsiteX0" fmla="*/ 0 w 6884125"/>
                <a:gd name="connsiteY0" fmla="*/ 1687286 h 1739537"/>
                <a:gd name="connsiteX1" fmla="*/ 2847702 w 6884125"/>
                <a:gd name="connsiteY1" fmla="*/ 1360714 h 1739537"/>
                <a:gd name="connsiteX2" fmla="*/ 3357154 w 6884125"/>
                <a:gd name="connsiteY2" fmla="*/ 2177 h 1739537"/>
                <a:gd name="connsiteX3" fmla="*/ 3840480 w 6884125"/>
                <a:gd name="connsiteY3" fmla="*/ 1373777 h 1739537"/>
                <a:gd name="connsiteX4" fmla="*/ 6884125 w 6884125"/>
                <a:gd name="connsiteY4" fmla="*/ 1739537 h 173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125" h="1739537">
                  <a:moveTo>
                    <a:pt x="0" y="1687286"/>
                  </a:moveTo>
                  <a:cubicBezTo>
                    <a:pt x="1144088" y="1664426"/>
                    <a:pt x="2288176" y="1641566"/>
                    <a:pt x="2847702" y="1360714"/>
                  </a:cubicBezTo>
                  <a:cubicBezTo>
                    <a:pt x="3407228" y="1079863"/>
                    <a:pt x="3191691" y="0"/>
                    <a:pt x="3357154" y="2177"/>
                  </a:cubicBezTo>
                  <a:cubicBezTo>
                    <a:pt x="3522617" y="4354"/>
                    <a:pt x="3252652" y="1084217"/>
                    <a:pt x="3840480" y="1373777"/>
                  </a:cubicBezTo>
                  <a:cubicBezTo>
                    <a:pt x="4428308" y="1663337"/>
                    <a:pt x="5656216" y="1701437"/>
                    <a:pt x="6884125" y="1739537"/>
                  </a:cubicBezTo>
                </a:path>
              </a:pathLst>
            </a:custGeom>
            <a:ln w="254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1763688" y="1573100"/>
              <a:ext cx="5688632" cy="1279836"/>
            </a:xfrm>
            <a:custGeom>
              <a:avLst/>
              <a:gdLst>
                <a:gd name="connsiteX0" fmla="*/ 0 w 5199018"/>
                <a:gd name="connsiteY0" fmla="*/ 26126 h 1423852"/>
                <a:gd name="connsiteX1" fmla="*/ 2194560 w 5199018"/>
                <a:gd name="connsiteY1" fmla="*/ 248195 h 1423852"/>
                <a:gd name="connsiteX2" fmla="*/ 2508069 w 5199018"/>
                <a:gd name="connsiteY2" fmla="*/ 1423852 h 1423852"/>
                <a:gd name="connsiteX3" fmla="*/ 2782389 w 5199018"/>
                <a:gd name="connsiteY3" fmla="*/ 248195 h 1423852"/>
                <a:gd name="connsiteX4" fmla="*/ 5199018 w 5199018"/>
                <a:gd name="connsiteY4" fmla="*/ 0 h 142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018" h="1423852">
                  <a:moveTo>
                    <a:pt x="0" y="26126"/>
                  </a:moveTo>
                  <a:cubicBezTo>
                    <a:pt x="888274" y="20683"/>
                    <a:pt x="1776549" y="15241"/>
                    <a:pt x="2194560" y="248195"/>
                  </a:cubicBezTo>
                  <a:cubicBezTo>
                    <a:pt x="2612572" y="481149"/>
                    <a:pt x="2410098" y="1423852"/>
                    <a:pt x="2508069" y="1423852"/>
                  </a:cubicBezTo>
                  <a:cubicBezTo>
                    <a:pt x="2606040" y="1423852"/>
                    <a:pt x="2333898" y="485504"/>
                    <a:pt x="2782389" y="248195"/>
                  </a:cubicBezTo>
                  <a:cubicBezTo>
                    <a:pt x="3230880" y="10886"/>
                    <a:pt x="4214949" y="5443"/>
                    <a:pt x="5199018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914400" y="3262429"/>
              <a:ext cx="7354389" cy="1606731"/>
            </a:xfrm>
            <a:custGeom>
              <a:avLst/>
              <a:gdLst>
                <a:gd name="connsiteX0" fmla="*/ 0 w 7354389"/>
                <a:gd name="connsiteY0" fmla="*/ 1502228 h 1606731"/>
                <a:gd name="connsiteX1" fmla="*/ 2821577 w 7354389"/>
                <a:gd name="connsiteY1" fmla="*/ 1214845 h 1606731"/>
                <a:gd name="connsiteX2" fmla="*/ 3540034 w 7354389"/>
                <a:gd name="connsiteY2" fmla="*/ 0 h 1606731"/>
                <a:gd name="connsiteX3" fmla="*/ 4297680 w 7354389"/>
                <a:gd name="connsiteY3" fmla="*/ 1214845 h 1606731"/>
                <a:gd name="connsiteX4" fmla="*/ 7354389 w 7354389"/>
                <a:gd name="connsiteY4" fmla="*/ 1606731 h 1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389" h="1606731">
                  <a:moveTo>
                    <a:pt x="0" y="1502228"/>
                  </a:moveTo>
                  <a:cubicBezTo>
                    <a:pt x="1115785" y="1483722"/>
                    <a:pt x="2231571" y="1465216"/>
                    <a:pt x="2821577" y="1214845"/>
                  </a:cubicBezTo>
                  <a:cubicBezTo>
                    <a:pt x="3411583" y="964474"/>
                    <a:pt x="3294017" y="0"/>
                    <a:pt x="3540034" y="0"/>
                  </a:cubicBezTo>
                  <a:cubicBezTo>
                    <a:pt x="3786051" y="0"/>
                    <a:pt x="3661954" y="947057"/>
                    <a:pt x="4297680" y="1214845"/>
                  </a:cubicBezTo>
                  <a:cubicBezTo>
                    <a:pt x="4933406" y="1482634"/>
                    <a:pt x="6143897" y="1544682"/>
                    <a:pt x="7354389" y="1606731"/>
                  </a:cubicBezTo>
                </a:path>
              </a:pathLst>
            </a:cu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1724297" y="1724297"/>
              <a:ext cx="5773783" cy="1367245"/>
            </a:xfrm>
            <a:custGeom>
              <a:avLst/>
              <a:gdLst>
                <a:gd name="connsiteX0" fmla="*/ 0 w 5773783"/>
                <a:gd name="connsiteY0" fmla="*/ 39189 h 1367245"/>
                <a:gd name="connsiteX1" fmla="*/ 2220686 w 5773783"/>
                <a:gd name="connsiteY1" fmla="*/ 235132 h 1367245"/>
                <a:gd name="connsiteX2" fmla="*/ 2769326 w 5773783"/>
                <a:gd name="connsiteY2" fmla="*/ 1358537 h 1367245"/>
                <a:gd name="connsiteX3" fmla="*/ 3304903 w 5773783"/>
                <a:gd name="connsiteY3" fmla="*/ 287383 h 1367245"/>
                <a:gd name="connsiteX4" fmla="*/ 5773783 w 5773783"/>
                <a:gd name="connsiteY4" fmla="*/ 0 h 136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3783" h="1367245">
                  <a:moveTo>
                    <a:pt x="0" y="39189"/>
                  </a:moveTo>
                  <a:cubicBezTo>
                    <a:pt x="879566" y="27215"/>
                    <a:pt x="1759132" y="15241"/>
                    <a:pt x="2220686" y="235132"/>
                  </a:cubicBezTo>
                  <a:cubicBezTo>
                    <a:pt x="2682240" y="455023"/>
                    <a:pt x="2588623" y="1349829"/>
                    <a:pt x="2769326" y="1358537"/>
                  </a:cubicBezTo>
                  <a:cubicBezTo>
                    <a:pt x="2950029" y="1367245"/>
                    <a:pt x="2804160" y="513806"/>
                    <a:pt x="3304903" y="287383"/>
                  </a:cubicBezTo>
                  <a:cubicBezTo>
                    <a:pt x="3805646" y="60960"/>
                    <a:pt x="4789714" y="30480"/>
                    <a:pt x="5773783" y="0"/>
                  </a:cubicBezTo>
                </a:path>
              </a:pathLst>
            </a:custGeom>
            <a:ln w="25400">
              <a:prstDash val="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2" name="Gruppo 31"/>
            <p:cNvGrpSpPr/>
            <p:nvPr/>
          </p:nvGrpSpPr>
          <p:grpSpPr>
            <a:xfrm>
              <a:off x="1110343" y="3501008"/>
              <a:ext cx="6858000" cy="1560638"/>
              <a:chOff x="1110343" y="4676674"/>
              <a:chExt cx="6858000" cy="1560638"/>
            </a:xfr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grpSpPr>
          <p:sp>
            <p:nvSpPr>
              <p:cNvPr id="33" name="Figura a mano libera 32"/>
              <p:cNvSpPr/>
              <p:nvPr/>
            </p:nvSpPr>
            <p:spPr>
              <a:xfrm>
                <a:off x="1110343" y="4676674"/>
                <a:ext cx="6858000" cy="1560638"/>
              </a:xfrm>
              <a:custGeom>
                <a:avLst/>
                <a:gdLst>
                  <a:gd name="connsiteX0" fmla="*/ 0 w 6858000"/>
                  <a:gd name="connsiteY0" fmla="*/ 1521449 h 1560638"/>
                  <a:gd name="connsiteX1" fmla="*/ 1097280 w 6858000"/>
                  <a:gd name="connsiteY1" fmla="*/ 1508386 h 1560638"/>
                  <a:gd name="connsiteX2" fmla="*/ 1384663 w 6858000"/>
                  <a:gd name="connsiteY2" fmla="*/ 1495323 h 1560638"/>
                  <a:gd name="connsiteX3" fmla="*/ 1423851 w 6858000"/>
                  <a:gd name="connsiteY3" fmla="*/ 1482261 h 1560638"/>
                  <a:gd name="connsiteX4" fmla="*/ 1724297 w 6858000"/>
                  <a:gd name="connsiteY4" fmla="*/ 1469198 h 1560638"/>
                  <a:gd name="connsiteX5" fmla="*/ 1776548 w 6858000"/>
                  <a:gd name="connsiteY5" fmla="*/ 1456135 h 1560638"/>
                  <a:gd name="connsiteX6" fmla="*/ 1815737 w 6858000"/>
                  <a:gd name="connsiteY6" fmla="*/ 1443072 h 1560638"/>
                  <a:gd name="connsiteX7" fmla="*/ 2129246 w 6858000"/>
                  <a:gd name="connsiteY7" fmla="*/ 1430009 h 1560638"/>
                  <a:gd name="connsiteX8" fmla="*/ 2286000 w 6858000"/>
                  <a:gd name="connsiteY8" fmla="*/ 1403883 h 1560638"/>
                  <a:gd name="connsiteX9" fmla="*/ 2325188 w 6858000"/>
                  <a:gd name="connsiteY9" fmla="*/ 1390821 h 1560638"/>
                  <a:gd name="connsiteX10" fmla="*/ 2481943 w 6858000"/>
                  <a:gd name="connsiteY10" fmla="*/ 1377758 h 1560638"/>
                  <a:gd name="connsiteX11" fmla="*/ 2521131 w 6858000"/>
                  <a:gd name="connsiteY11" fmla="*/ 1351632 h 1560638"/>
                  <a:gd name="connsiteX12" fmla="*/ 2625634 w 6858000"/>
                  <a:gd name="connsiteY12" fmla="*/ 1325506 h 1560638"/>
                  <a:gd name="connsiteX13" fmla="*/ 2782388 w 6858000"/>
                  <a:gd name="connsiteY13" fmla="*/ 1286318 h 1560638"/>
                  <a:gd name="connsiteX14" fmla="*/ 2808514 w 6858000"/>
                  <a:gd name="connsiteY14" fmla="*/ 1247129 h 1560638"/>
                  <a:gd name="connsiteX15" fmla="*/ 2886891 w 6858000"/>
                  <a:gd name="connsiteY15" fmla="*/ 1207941 h 1560638"/>
                  <a:gd name="connsiteX16" fmla="*/ 2965268 w 6858000"/>
                  <a:gd name="connsiteY16" fmla="*/ 1155689 h 1560638"/>
                  <a:gd name="connsiteX17" fmla="*/ 3030583 w 6858000"/>
                  <a:gd name="connsiteY17" fmla="*/ 1090375 h 1560638"/>
                  <a:gd name="connsiteX18" fmla="*/ 3056708 w 6858000"/>
                  <a:gd name="connsiteY18" fmla="*/ 1051186 h 1560638"/>
                  <a:gd name="connsiteX19" fmla="*/ 3095897 w 6858000"/>
                  <a:gd name="connsiteY19" fmla="*/ 1038123 h 1560638"/>
                  <a:gd name="connsiteX20" fmla="*/ 3122023 w 6858000"/>
                  <a:gd name="connsiteY20" fmla="*/ 959746 h 1560638"/>
                  <a:gd name="connsiteX21" fmla="*/ 3135086 w 6858000"/>
                  <a:gd name="connsiteY21" fmla="*/ 920558 h 1560638"/>
                  <a:gd name="connsiteX22" fmla="*/ 3148148 w 6858000"/>
                  <a:gd name="connsiteY22" fmla="*/ 855243 h 1560638"/>
                  <a:gd name="connsiteX23" fmla="*/ 3200400 w 6858000"/>
                  <a:gd name="connsiteY23" fmla="*/ 776866 h 1560638"/>
                  <a:gd name="connsiteX24" fmla="*/ 3226526 w 6858000"/>
                  <a:gd name="connsiteY24" fmla="*/ 737678 h 1560638"/>
                  <a:gd name="connsiteX25" fmla="*/ 3252651 w 6858000"/>
                  <a:gd name="connsiteY25" fmla="*/ 528672 h 1560638"/>
                  <a:gd name="connsiteX26" fmla="*/ 3265714 w 6858000"/>
                  <a:gd name="connsiteY26" fmla="*/ 489483 h 1560638"/>
                  <a:gd name="connsiteX27" fmla="*/ 3278777 w 6858000"/>
                  <a:gd name="connsiteY27" fmla="*/ 384981 h 1560638"/>
                  <a:gd name="connsiteX28" fmla="*/ 3291840 w 6858000"/>
                  <a:gd name="connsiteY28" fmla="*/ 345792 h 1560638"/>
                  <a:gd name="connsiteX29" fmla="*/ 3317966 w 6858000"/>
                  <a:gd name="connsiteY29" fmla="*/ 241289 h 1560638"/>
                  <a:gd name="connsiteX30" fmla="*/ 3331028 w 6858000"/>
                  <a:gd name="connsiteY30" fmla="*/ 45346 h 1560638"/>
                  <a:gd name="connsiteX31" fmla="*/ 3344091 w 6858000"/>
                  <a:gd name="connsiteY31" fmla="*/ 6158 h 1560638"/>
                  <a:gd name="connsiteX32" fmla="*/ 3383280 w 6858000"/>
                  <a:gd name="connsiteY32" fmla="*/ 19221 h 1560638"/>
                  <a:gd name="connsiteX33" fmla="*/ 3396343 w 6858000"/>
                  <a:gd name="connsiteY33" fmla="*/ 123723 h 1560638"/>
                  <a:gd name="connsiteX34" fmla="*/ 3409406 w 6858000"/>
                  <a:gd name="connsiteY34" fmla="*/ 162912 h 1560638"/>
                  <a:gd name="connsiteX35" fmla="*/ 3435531 w 6858000"/>
                  <a:gd name="connsiteY35" fmla="*/ 567861 h 1560638"/>
                  <a:gd name="connsiteX36" fmla="*/ 3448594 w 6858000"/>
                  <a:gd name="connsiteY36" fmla="*/ 659301 h 1560638"/>
                  <a:gd name="connsiteX37" fmla="*/ 3474720 w 6858000"/>
                  <a:gd name="connsiteY37" fmla="*/ 737678 h 1560638"/>
                  <a:gd name="connsiteX38" fmla="*/ 3487783 w 6858000"/>
                  <a:gd name="connsiteY38" fmla="*/ 829118 h 1560638"/>
                  <a:gd name="connsiteX39" fmla="*/ 3500846 w 6858000"/>
                  <a:gd name="connsiteY39" fmla="*/ 868306 h 1560638"/>
                  <a:gd name="connsiteX40" fmla="*/ 3526971 w 6858000"/>
                  <a:gd name="connsiteY40" fmla="*/ 972809 h 1560638"/>
                  <a:gd name="connsiteX41" fmla="*/ 3553097 w 6858000"/>
                  <a:gd name="connsiteY41" fmla="*/ 1011998 h 1560638"/>
                  <a:gd name="connsiteX42" fmla="*/ 3566160 w 6858000"/>
                  <a:gd name="connsiteY42" fmla="*/ 1051186 h 1560638"/>
                  <a:gd name="connsiteX43" fmla="*/ 3644537 w 6858000"/>
                  <a:gd name="connsiteY43" fmla="*/ 1090375 h 1560638"/>
                  <a:gd name="connsiteX44" fmla="*/ 3696788 w 6858000"/>
                  <a:gd name="connsiteY44" fmla="*/ 1168752 h 1560638"/>
                  <a:gd name="connsiteX45" fmla="*/ 3775166 w 6858000"/>
                  <a:gd name="connsiteY45" fmla="*/ 1207941 h 1560638"/>
                  <a:gd name="connsiteX46" fmla="*/ 3801291 w 6858000"/>
                  <a:gd name="connsiteY46" fmla="*/ 1247129 h 1560638"/>
                  <a:gd name="connsiteX47" fmla="*/ 3958046 w 6858000"/>
                  <a:gd name="connsiteY47" fmla="*/ 1325506 h 1560638"/>
                  <a:gd name="connsiteX48" fmla="*/ 3997234 w 6858000"/>
                  <a:gd name="connsiteY48" fmla="*/ 1338569 h 1560638"/>
                  <a:gd name="connsiteX49" fmla="*/ 4101737 w 6858000"/>
                  <a:gd name="connsiteY49" fmla="*/ 1364695 h 1560638"/>
                  <a:gd name="connsiteX50" fmla="*/ 4310743 w 6858000"/>
                  <a:gd name="connsiteY50" fmla="*/ 1377758 h 1560638"/>
                  <a:gd name="connsiteX51" fmla="*/ 4389120 w 6858000"/>
                  <a:gd name="connsiteY51" fmla="*/ 1403883 h 1560638"/>
                  <a:gd name="connsiteX52" fmla="*/ 4428308 w 6858000"/>
                  <a:gd name="connsiteY52" fmla="*/ 1416946 h 1560638"/>
                  <a:gd name="connsiteX53" fmla="*/ 4506686 w 6858000"/>
                  <a:gd name="connsiteY53" fmla="*/ 1430009 h 1560638"/>
                  <a:gd name="connsiteX54" fmla="*/ 4572000 w 6858000"/>
                  <a:gd name="connsiteY54" fmla="*/ 1443072 h 1560638"/>
                  <a:gd name="connsiteX55" fmla="*/ 4794068 w 6858000"/>
                  <a:gd name="connsiteY55" fmla="*/ 1456135 h 1560638"/>
                  <a:gd name="connsiteX56" fmla="*/ 4833257 w 6858000"/>
                  <a:gd name="connsiteY56" fmla="*/ 1469198 h 1560638"/>
                  <a:gd name="connsiteX57" fmla="*/ 4911634 w 6858000"/>
                  <a:gd name="connsiteY57" fmla="*/ 1508386 h 1560638"/>
                  <a:gd name="connsiteX58" fmla="*/ 5486400 w 6858000"/>
                  <a:gd name="connsiteY58" fmla="*/ 1521449 h 1560638"/>
                  <a:gd name="connsiteX59" fmla="*/ 5799908 w 6858000"/>
                  <a:gd name="connsiteY59" fmla="*/ 1534512 h 1560638"/>
                  <a:gd name="connsiteX60" fmla="*/ 6008914 w 6858000"/>
                  <a:gd name="connsiteY60" fmla="*/ 1547575 h 1560638"/>
                  <a:gd name="connsiteX61" fmla="*/ 6492240 w 6858000"/>
                  <a:gd name="connsiteY61" fmla="*/ 1560638 h 1560638"/>
                  <a:gd name="connsiteX62" fmla="*/ 6858000 w 6858000"/>
                  <a:gd name="connsiteY62" fmla="*/ 1547575 h 156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858000" h="1560638">
                    <a:moveTo>
                      <a:pt x="0" y="1521449"/>
                    </a:moveTo>
                    <a:lnTo>
                      <a:pt x="1097280" y="1508386"/>
                    </a:lnTo>
                    <a:cubicBezTo>
                      <a:pt x="1193156" y="1506577"/>
                      <a:pt x="1289075" y="1502970"/>
                      <a:pt x="1384663" y="1495323"/>
                    </a:cubicBezTo>
                    <a:cubicBezTo>
                      <a:pt x="1398388" y="1494225"/>
                      <a:pt x="1410122" y="1483317"/>
                      <a:pt x="1423851" y="1482261"/>
                    </a:cubicBezTo>
                    <a:cubicBezTo>
                      <a:pt x="1523799" y="1474573"/>
                      <a:pt x="1624148" y="1473552"/>
                      <a:pt x="1724297" y="1469198"/>
                    </a:cubicBezTo>
                    <a:cubicBezTo>
                      <a:pt x="1741714" y="1464844"/>
                      <a:pt x="1759286" y="1461067"/>
                      <a:pt x="1776548" y="1456135"/>
                    </a:cubicBezTo>
                    <a:cubicBezTo>
                      <a:pt x="1789788" y="1452352"/>
                      <a:pt x="1802005" y="1444089"/>
                      <a:pt x="1815737" y="1443072"/>
                    </a:cubicBezTo>
                    <a:cubicBezTo>
                      <a:pt x="1920045" y="1435345"/>
                      <a:pt x="2024743" y="1434363"/>
                      <a:pt x="2129246" y="1430009"/>
                    </a:cubicBezTo>
                    <a:cubicBezTo>
                      <a:pt x="2221116" y="1399385"/>
                      <a:pt x="2111006" y="1433048"/>
                      <a:pt x="2286000" y="1403883"/>
                    </a:cubicBezTo>
                    <a:cubicBezTo>
                      <a:pt x="2299582" y="1401619"/>
                      <a:pt x="2311540" y="1392641"/>
                      <a:pt x="2325188" y="1390821"/>
                    </a:cubicBezTo>
                    <a:cubicBezTo>
                      <a:pt x="2377161" y="1383891"/>
                      <a:pt x="2429691" y="1382112"/>
                      <a:pt x="2481943" y="1377758"/>
                    </a:cubicBezTo>
                    <a:cubicBezTo>
                      <a:pt x="2495006" y="1369049"/>
                      <a:pt x="2507089" y="1358653"/>
                      <a:pt x="2521131" y="1351632"/>
                    </a:cubicBezTo>
                    <a:cubicBezTo>
                      <a:pt x="2547909" y="1338243"/>
                      <a:pt x="2600793" y="1330474"/>
                      <a:pt x="2625634" y="1325506"/>
                    </a:cubicBezTo>
                    <a:cubicBezTo>
                      <a:pt x="2741822" y="1248050"/>
                      <a:pt x="2538233" y="1375103"/>
                      <a:pt x="2782388" y="1286318"/>
                    </a:cubicBezTo>
                    <a:cubicBezTo>
                      <a:pt x="2797143" y="1280953"/>
                      <a:pt x="2797413" y="1258230"/>
                      <a:pt x="2808514" y="1247129"/>
                    </a:cubicBezTo>
                    <a:cubicBezTo>
                      <a:pt x="2833837" y="1221806"/>
                      <a:pt x="2855017" y="1218565"/>
                      <a:pt x="2886891" y="1207941"/>
                    </a:cubicBezTo>
                    <a:cubicBezTo>
                      <a:pt x="2913017" y="1190524"/>
                      <a:pt x="2947851" y="1181815"/>
                      <a:pt x="2965268" y="1155689"/>
                    </a:cubicBezTo>
                    <a:cubicBezTo>
                      <a:pt x="3000103" y="1103438"/>
                      <a:pt x="2978331" y="1125210"/>
                      <a:pt x="3030583" y="1090375"/>
                    </a:cubicBezTo>
                    <a:cubicBezTo>
                      <a:pt x="3039291" y="1077312"/>
                      <a:pt x="3044449" y="1060994"/>
                      <a:pt x="3056708" y="1051186"/>
                    </a:cubicBezTo>
                    <a:cubicBezTo>
                      <a:pt x="3067460" y="1042584"/>
                      <a:pt x="3087894" y="1049328"/>
                      <a:pt x="3095897" y="1038123"/>
                    </a:cubicBezTo>
                    <a:cubicBezTo>
                      <a:pt x="3111904" y="1015714"/>
                      <a:pt x="3113314" y="985872"/>
                      <a:pt x="3122023" y="959746"/>
                    </a:cubicBezTo>
                    <a:cubicBezTo>
                      <a:pt x="3126377" y="946683"/>
                      <a:pt x="3132386" y="934060"/>
                      <a:pt x="3135086" y="920558"/>
                    </a:cubicBezTo>
                    <a:cubicBezTo>
                      <a:pt x="3139440" y="898786"/>
                      <a:pt x="3138960" y="875456"/>
                      <a:pt x="3148148" y="855243"/>
                    </a:cubicBezTo>
                    <a:cubicBezTo>
                      <a:pt x="3161141" y="826658"/>
                      <a:pt x="3182983" y="802992"/>
                      <a:pt x="3200400" y="776866"/>
                    </a:cubicBezTo>
                    <a:lnTo>
                      <a:pt x="3226526" y="737678"/>
                    </a:lnTo>
                    <a:cubicBezTo>
                      <a:pt x="3260964" y="634355"/>
                      <a:pt x="3224412" y="754580"/>
                      <a:pt x="3252651" y="528672"/>
                    </a:cubicBezTo>
                    <a:cubicBezTo>
                      <a:pt x="3254359" y="515009"/>
                      <a:pt x="3261360" y="502546"/>
                      <a:pt x="3265714" y="489483"/>
                    </a:cubicBezTo>
                    <a:cubicBezTo>
                      <a:pt x="3270068" y="454649"/>
                      <a:pt x="3272497" y="419520"/>
                      <a:pt x="3278777" y="384981"/>
                    </a:cubicBezTo>
                    <a:cubicBezTo>
                      <a:pt x="3281240" y="371434"/>
                      <a:pt x="3288500" y="359150"/>
                      <a:pt x="3291840" y="345792"/>
                    </a:cubicBezTo>
                    <a:lnTo>
                      <a:pt x="3317966" y="241289"/>
                    </a:lnTo>
                    <a:cubicBezTo>
                      <a:pt x="3322320" y="175975"/>
                      <a:pt x="3323799" y="110405"/>
                      <a:pt x="3331028" y="45346"/>
                    </a:cubicBezTo>
                    <a:cubicBezTo>
                      <a:pt x="3332549" y="31661"/>
                      <a:pt x="3331775" y="12316"/>
                      <a:pt x="3344091" y="6158"/>
                    </a:cubicBezTo>
                    <a:cubicBezTo>
                      <a:pt x="3356407" y="0"/>
                      <a:pt x="3370217" y="14867"/>
                      <a:pt x="3383280" y="19221"/>
                    </a:cubicBezTo>
                    <a:cubicBezTo>
                      <a:pt x="3387634" y="54055"/>
                      <a:pt x="3390063" y="89184"/>
                      <a:pt x="3396343" y="123723"/>
                    </a:cubicBezTo>
                    <a:cubicBezTo>
                      <a:pt x="3398806" y="137270"/>
                      <a:pt x="3407698" y="149249"/>
                      <a:pt x="3409406" y="162912"/>
                    </a:cubicBezTo>
                    <a:cubicBezTo>
                      <a:pt x="3421613" y="260574"/>
                      <a:pt x="3428824" y="484027"/>
                      <a:pt x="3435531" y="567861"/>
                    </a:cubicBezTo>
                    <a:cubicBezTo>
                      <a:pt x="3437986" y="598552"/>
                      <a:pt x="3441671" y="629300"/>
                      <a:pt x="3448594" y="659301"/>
                    </a:cubicBezTo>
                    <a:cubicBezTo>
                      <a:pt x="3454786" y="686135"/>
                      <a:pt x="3474720" y="737678"/>
                      <a:pt x="3474720" y="737678"/>
                    </a:cubicBezTo>
                    <a:cubicBezTo>
                      <a:pt x="3479074" y="768158"/>
                      <a:pt x="3481745" y="798926"/>
                      <a:pt x="3487783" y="829118"/>
                    </a:cubicBezTo>
                    <a:cubicBezTo>
                      <a:pt x="3490483" y="842620"/>
                      <a:pt x="3497507" y="854948"/>
                      <a:pt x="3500846" y="868306"/>
                    </a:cubicBezTo>
                    <a:cubicBezTo>
                      <a:pt x="3508300" y="898123"/>
                      <a:pt x="3512039" y="942946"/>
                      <a:pt x="3526971" y="972809"/>
                    </a:cubicBezTo>
                    <a:cubicBezTo>
                      <a:pt x="3533992" y="986851"/>
                      <a:pt x="3546076" y="997956"/>
                      <a:pt x="3553097" y="1011998"/>
                    </a:cubicBezTo>
                    <a:cubicBezTo>
                      <a:pt x="3559255" y="1024314"/>
                      <a:pt x="3557558" y="1040434"/>
                      <a:pt x="3566160" y="1051186"/>
                    </a:cubicBezTo>
                    <a:cubicBezTo>
                      <a:pt x="3584577" y="1074208"/>
                      <a:pt x="3618720" y="1081769"/>
                      <a:pt x="3644537" y="1090375"/>
                    </a:cubicBezTo>
                    <a:cubicBezTo>
                      <a:pt x="3661954" y="1116501"/>
                      <a:pt x="3667000" y="1158823"/>
                      <a:pt x="3696788" y="1168752"/>
                    </a:cubicBezTo>
                    <a:cubicBezTo>
                      <a:pt x="3750871" y="1186780"/>
                      <a:pt x="3724520" y="1174177"/>
                      <a:pt x="3775166" y="1207941"/>
                    </a:cubicBezTo>
                    <a:cubicBezTo>
                      <a:pt x="3783874" y="1221004"/>
                      <a:pt x="3789476" y="1236791"/>
                      <a:pt x="3801291" y="1247129"/>
                    </a:cubicBezTo>
                    <a:cubicBezTo>
                      <a:pt x="3863627" y="1301673"/>
                      <a:pt x="3884046" y="1300840"/>
                      <a:pt x="3958046" y="1325506"/>
                    </a:cubicBezTo>
                    <a:lnTo>
                      <a:pt x="3997234" y="1338569"/>
                    </a:lnTo>
                    <a:cubicBezTo>
                      <a:pt x="4035978" y="1351484"/>
                      <a:pt x="4057602" y="1360492"/>
                      <a:pt x="4101737" y="1364695"/>
                    </a:cubicBezTo>
                    <a:cubicBezTo>
                      <a:pt x="4171227" y="1371313"/>
                      <a:pt x="4241074" y="1373404"/>
                      <a:pt x="4310743" y="1377758"/>
                    </a:cubicBezTo>
                    <a:lnTo>
                      <a:pt x="4389120" y="1403883"/>
                    </a:lnTo>
                    <a:cubicBezTo>
                      <a:pt x="4402183" y="1408237"/>
                      <a:pt x="4414726" y="1414682"/>
                      <a:pt x="4428308" y="1416946"/>
                    </a:cubicBezTo>
                    <a:lnTo>
                      <a:pt x="4506686" y="1430009"/>
                    </a:lnTo>
                    <a:cubicBezTo>
                      <a:pt x="4528530" y="1433981"/>
                      <a:pt x="4549889" y="1441062"/>
                      <a:pt x="4572000" y="1443072"/>
                    </a:cubicBezTo>
                    <a:cubicBezTo>
                      <a:pt x="4645846" y="1449785"/>
                      <a:pt x="4720045" y="1451781"/>
                      <a:pt x="4794068" y="1456135"/>
                    </a:cubicBezTo>
                    <a:cubicBezTo>
                      <a:pt x="4807131" y="1460489"/>
                      <a:pt x="4820941" y="1463040"/>
                      <a:pt x="4833257" y="1469198"/>
                    </a:cubicBezTo>
                    <a:cubicBezTo>
                      <a:pt x="4863155" y="1484147"/>
                      <a:pt x="4875749" y="1506859"/>
                      <a:pt x="4911634" y="1508386"/>
                    </a:cubicBezTo>
                    <a:cubicBezTo>
                      <a:pt x="5103099" y="1516534"/>
                      <a:pt x="5294845" y="1515815"/>
                      <a:pt x="5486400" y="1521449"/>
                    </a:cubicBezTo>
                    <a:cubicBezTo>
                      <a:pt x="5590948" y="1524524"/>
                      <a:pt x="5695445" y="1529289"/>
                      <a:pt x="5799908" y="1534512"/>
                    </a:cubicBezTo>
                    <a:cubicBezTo>
                      <a:pt x="5869626" y="1537998"/>
                      <a:pt x="5939159" y="1544943"/>
                      <a:pt x="6008914" y="1547575"/>
                    </a:cubicBezTo>
                    <a:cubicBezTo>
                      <a:pt x="6169967" y="1553653"/>
                      <a:pt x="6331131" y="1556284"/>
                      <a:pt x="6492240" y="1560638"/>
                    </a:cubicBezTo>
                    <a:cubicBezTo>
                      <a:pt x="6634699" y="1513150"/>
                      <a:pt x="6517659" y="1547575"/>
                      <a:pt x="6858000" y="1547575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4" name="Connettore 1 33"/>
              <p:cNvCxnSpPr>
                <a:endCxn id="33" idx="62"/>
              </p:cNvCxnSpPr>
              <p:nvPr/>
            </p:nvCxnSpPr>
            <p:spPr>
              <a:xfrm flipV="1">
                <a:off x="1115616" y="6224249"/>
                <a:ext cx="6852727" cy="13063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o 34"/>
            <p:cNvGrpSpPr/>
            <p:nvPr/>
          </p:nvGrpSpPr>
          <p:grpSpPr>
            <a:xfrm>
              <a:off x="1959429" y="1499470"/>
              <a:ext cx="5212080" cy="705394"/>
              <a:chOff x="1959429" y="836712"/>
              <a:chExt cx="5212080" cy="705394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p:grpSpPr>
          <p:sp>
            <p:nvSpPr>
              <p:cNvPr id="36" name="Figura a mano libera 35"/>
              <p:cNvSpPr/>
              <p:nvPr/>
            </p:nvSpPr>
            <p:spPr>
              <a:xfrm>
                <a:off x="1959429" y="836712"/>
                <a:ext cx="5212080" cy="705394"/>
              </a:xfrm>
              <a:custGeom>
                <a:avLst/>
                <a:gdLst>
                  <a:gd name="connsiteX0" fmla="*/ 0 w 5212080"/>
                  <a:gd name="connsiteY0" fmla="*/ 0 h 705394"/>
                  <a:gd name="connsiteX1" fmla="*/ 522514 w 5212080"/>
                  <a:gd name="connsiteY1" fmla="*/ 26126 h 705394"/>
                  <a:gd name="connsiteX2" fmla="*/ 574765 w 5212080"/>
                  <a:gd name="connsiteY2" fmla="*/ 39189 h 705394"/>
                  <a:gd name="connsiteX3" fmla="*/ 1254034 w 5212080"/>
                  <a:gd name="connsiteY3" fmla="*/ 52252 h 705394"/>
                  <a:gd name="connsiteX4" fmla="*/ 1619794 w 5212080"/>
                  <a:gd name="connsiteY4" fmla="*/ 91440 h 705394"/>
                  <a:gd name="connsiteX5" fmla="*/ 1698171 w 5212080"/>
                  <a:gd name="connsiteY5" fmla="*/ 104503 h 705394"/>
                  <a:gd name="connsiteX6" fmla="*/ 1750422 w 5212080"/>
                  <a:gd name="connsiteY6" fmla="*/ 117566 h 705394"/>
                  <a:gd name="connsiteX7" fmla="*/ 1907177 w 5212080"/>
                  <a:gd name="connsiteY7" fmla="*/ 130629 h 705394"/>
                  <a:gd name="connsiteX8" fmla="*/ 2076994 w 5212080"/>
                  <a:gd name="connsiteY8" fmla="*/ 156754 h 705394"/>
                  <a:gd name="connsiteX9" fmla="*/ 2142308 w 5212080"/>
                  <a:gd name="connsiteY9" fmla="*/ 169817 h 705394"/>
                  <a:gd name="connsiteX10" fmla="*/ 2168434 w 5212080"/>
                  <a:gd name="connsiteY10" fmla="*/ 209006 h 705394"/>
                  <a:gd name="connsiteX11" fmla="*/ 2207622 w 5212080"/>
                  <a:gd name="connsiteY11" fmla="*/ 222069 h 705394"/>
                  <a:gd name="connsiteX12" fmla="*/ 2286000 w 5212080"/>
                  <a:gd name="connsiteY12" fmla="*/ 261257 h 705394"/>
                  <a:gd name="connsiteX13" fmla="*/ 2325188 w 5212080"/>
                  <a:gd name="connsiteY13" fmla="*/ 300446 h 705394"/>
                  <a:gd name="connsiteX14" fmla="*/ 2364377 w 5212080"/>
                  <a:gd name="connsiteY14" fmla="*/ 326572 h 705394"/>
                  <a:gd name="connsiteX15" fmla="*/ 2416628 w 5212080"/>
                  <a:gd name="connsiteY15" fmla="*/ 391886 h 705394"/>
                  <a:gd name="connsiteX16" fmla="*/ 2429691 w 5212080"/>
                  <a:gd name="connsiteY16" fmla="*/ 431074 h 705394"/>
                  <a:gd name="connsiteX17" fmla="*/ 2468880 w 5212080"/>
                  <a:gd name="connsiteY17" fmla="*/ 587829 h 705394"/>
                  <a:gd name="connsiteX18" fmla="*/ 2521131 w 5212080"/>
                  <a:gd name="connsiteY18" fmla="*/ 666206 h 705394"/>
                  <a:gd name="connsiteX19" fmla="*/ 2547257 w 5212080"/>
                  <a:gd name="connsiteY19" fmla="*/ 705394 h 705394"/>
                  <a:gd name="connsiteX20" fmla="*/ 2586445 w 5212080"/>
                  <a:gd name="connsiteY20" fmla="*/ 509452 h 705394"/>
                  <a:gd name="connsiteX21" fmla="*/ 2625634 w 5212080"/>
                  <a:gd name="connsiteY21" fmla="*/ 431074 h 705394"/>
                  <a:gd name="connsiteX22" fmla="*/ 2664822 w 5212080"/>
                  <a:gd name="connsiteY22" fmla="*/ 313509 h 705394"/>
                  <a:gd name="connsiteX23" fmla="*/ 2743200 w 5212080"/>
                  <a:gd name="connsiteY23" fmla="*/ 287383 h 705394"/>
                  <a:gd name="connsiteX24" fmla="*/ 2860765 w 5212080"/>
                  <a:gd name="connsiteY24" fmla="*/ 248194 h 705394"/>
                  <a:gd name="connsiteX25" fmla="*/ 2939142 w 5212080"/>
                  <a:gd name="connsiteY25" fmla="*/ 222069 h 705394"/>
                  <a:gd name="connsiteX26" fmla="*/ 2978331 w 5212080"/>
                  <a:gd name="connsiteY26" fmla="*/ 209006 h 705394"/>
                  <a:gd name="connsiteX27" fmla="*/ 3004457 w 5212080"/>
                  <a:gd name="connsiteY27" fmla="*/ 169817 h 705394"/>
                  <a:gd name="connsiteX28" fmla="*/ 3082834 w 5212080"/>
                  <a:gd name="connsiteY28" fmla="*/ 143692 h 705394"/>
                  <a:gd name="connsiteX29" fmla="*/ 3370217 w 5212080"/>
                  <a:gd name="connsiteY29" fmla="*/ 117566 h 705394"/>
                  <a:gd name="connsiteX30" fmla="*/ 3605348 w 5212080"/>
                  <a:gd name="connsiteY30" fmla="*/ 78377 h 705394"/>
                  <a:gd name="connsiteX31" fmla="*/ 3971108 w 5212080"/>
                  <a:gd name="connsiteY31" fmla="*/ 52252 h 705394"/>
                  <a:gd name="connsiteX32" fmla="*/ 4049485 w 5212080"/>
                  <a:gd name="connsiteY32" fmla="*/ 26126 h 705394"/>
                  <a:gd name="connsiteX33" fmla="*/ 5212080 w 5212080"/>
                  <a:gd name="connsiteY33" fmla="*/ 13063 h 70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12080" h="705394">
                    <a:moveTo>
                      <a:pt x="0" y="0"/>
                    </a:moveTo>
                    <a:lnTo>
                      <a:pt x="522514" y="26126"/>
                    </a:lnTo>
                    <a:cubicBezTo>
                      <a:pt x="539931" y="30480"/>
                      <a:pt x="556823" y="38548"/>
                      <a:pt x="574765" y="39189"/>
                    </a:cubicBezTo>
                    <a:cubicBezTo>
                      <a:pt x="801086" y="47272"/>
                      <a:pt x="1027611" y="47898"/>
                      <a:pt x="1254034" y="52252"/>
                    </a:cubicBezTo>
                    <a:cubicBezTo>
                      <a:pt x="1375954" y="65315"/>
                      <a:pt x="1498845" y="71282"/>
                      <a:pt x="1619794" y="91440"/>
                    </a:cubicBezTo>
                    <a:cubicBezTo>
                      <a:pt x="1645920" y="95794"/>
                      <a:pt x="1672199" y="99309"/>
                      <a:pt x="1698171" y="104503"/>
                    </a:cubicBezTo>
                    <a:cubicBezTo>
                      <a:pt x="1715775" y="108024"/>
                      <a:pt x="1732608" y="115339"/>
                      <a:pt x="1750422" y="117566"/>
                    </a:cubicBezTo>
                    <a:cubicBezTo>
                      <a:pt x="1802450" y="124070"/>
                      <a:pt x="1854925" y="126275"/>
                      <a:pt x="1907177" y="130629"/>
                    </a:cubicBezTo>
                    <a:cubicBezTo>
                      <a:pt x="1995449" y="160054"/>
                      <a:pt x="1908608" y="134303"/>
                      <a:pt x="2076994" y="156754"/>
                    </a:cubicBezTo>
                    <a:cubicBezTo>
                      <a:pt x="2099002" y="159688"/>
                      <a:pt x="2120537" y="165463"/>
                      <a:pt x="2142308" y="169817"/>
                    </a:cubicBezTo>
                    <a:cubicBezTo>
                      <a:pt x="2151017" y="182880"/>
                      <a:pt x="2156175" y="199198"/>
                      <a:pt x="2168434" y="209006"/>
                    </a:cubicBezTo>
                    <a:cubicBezTo>
                      <a:pt x="2179186" y="217608"/>
                      <a:pt x="2195306" y="215911"/>
                      <a:pt x="2207622" y="222069"/>
                    </a:cubicBezTo>
                    <a:cubicBezTo>
                      <a:pt x="2308910" y="272713"/>
                      <a:pt x="2187500" y="228424"/>
                      <a:pt x="2286000" y="261257"/>
                    </a:cubicBezTo>
                    <a:cubicBezTo>
                      <a:pt x="2299063" y="274320"/>
                      <a:pt x="2310996" y="288619"/>
                      <a:pt x="2325188" y="300446"/>
                    </a:cubicBezTo>
                    <a:cubicBezTo>
                      <a:pt x="2337249" y="310497"/>
                      <a:pt x="2354569" y="314313"/>
                      <a:pt x="2364377" y="326572"/>
                    </a:cubicBezTo>
                    <a:cubicBezTo>
                      <a:pt x="2436489" y="416711"/>
                      <a:pt x="2304317" y="317010"/>
                      <a:pt x="2416628" y="391886"/>
                    </a:cubicBezTo>
                    <a:cubicBezTo>
                      <a:pt x="2420982" y="404949"/>
                      <a:pt x="2426704" y="417633"/>
                      <a:pt x="2429691" y="431074"/>
                    </a:cubicBezTo>
                    <a:cubicBezTo>
                      <a:pt x="2444563" y="497998"/>
                      <a:pt x="2437205" y="524478"/>
                      <a:pt x="2468880" y="587829"/>
                    </a:cubicBezTo>
                    <a:cubicBezTo>
                      <a:pt x="2482922" y="615913"/>
                      <a:pt x="2503714" y="640080"/>
                      <a:pt x="2521131" y="666206"/>
                    </a:cubicBezTo>
                    <a:lnTo>
                      <a:pt x="2547257" y="705394"/>
                    </a:lnTo>
                    <a:cubicBezTo>
                      <a:pt x="2552309" y="659927"/>
                      <a:pt x="2555571" y="555763"/>
                      <a:pt x="2586445" y="509452"/>
                    </a:cubicBezTo>
                    <a:cubicBezTo>
                      <a:pt x="2609932" y="474222"/>
                      <a:pt x="2616620" y="471637"/>
                      <a:pt x="2625634" y="431074"/>
                    </a:cubicBezTo>
                    <a:cubicBezTo>
                      <a:pt x="2631784" y="403400"/>
                      <a:pt x="2629633" y="335502"/>
                      <a:pt x="2664822" y="313509"/>
                    </a:cubicBezTo>
                    <a:cubicBezTo>
                      <a:pt x="2688175" y="298913"/>
                      <a:pt x="2717074" y="296092"/>
                      <a:pt x="2743200" y="287383"/>
                    </a:cubicBezTo>
                    <a:lnTo>
                      <a:pt x="2860765" y="248194"/>
                    </a:lnTo>
                    <a:lnTo>
                      <a:pt x="2939142" y="222069"/>
                    </a:lnTo>
                    <a:lnTo>
                      <a:pt x="2978331" y="209006"/>
                    </a:lnTo>
                    <a:cubicBezTo>
                      <a:pt x="2987040" y="195943"/>
                      <a:pt x="2991144" y="178138"/>
                      <a:pt x="3004457" y="169817"/>
                    </a:cubicBezTo>
                    <a:cubicBezTo>
                      <a:pt x="3027810" y="155222"/>
                      <a:pt x="3056708" y="152400"/>
                      <a:pt x="3082834" y="143692"/>
                    </a:cubicBezTo>
                    <a:cubicBezTo>
                      <a:pt x="3200621" y="104430"/>
                      <a:pt x="3108243" y="131354"/>
                      <a:pt x="3370217" y="117566"/>
                    </a:cubicBezTo>
                    <a:cubicBezTo>
                      <a:pt x="3498336" y="74859"/>
                      <a:pt x="3421150" y="93727"/>
                      <a:pt x="3605348" y="78377"/>
                    </a:cubicBezTo>
                    <a:cubicBezTo>
                      <a:pt x="3758214" y="27422"/>
                      <a:pt x="3549098" y="93091"/>
                      <a:pt x="3971108" y="52252"/>
                    </a:cubicBezTo>
                    <a:cubicBezTo>
                      <a:pt x="3998519" y="49599"/>
                      <a:pt x="4021949" y="26550"/>
                      <a:pt x="4049485" y="26126"/>
                    </a:cubicBezTo>
                    <a:cubicBezTo>
                      <a:pt x="5003062" y="11455"/>
                      <a:pt x="4615509" y="13063"/>
                      <a:pt x="5212080" y="13063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7" name="Connettore 1 36"/>
              <p:cNvCxnSpPr>
                <a:stCxn id="36" idx="0"/>
                <a:endCxn id="36" idx="33"/>
              </p:cNvCxnSpPr>
              <p:nvPr/>
            </p:nvCxnSpPr>
            <p:spPr>
              <a:xfrm>
                <a:off x="1959429" y="836712"/>
                <a:ext cx="5212080" cy="13063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po 64"/>
          <p:cNvGrpSpPr>
            <a:grpSpLocks noChangeAspect="1"/>
          </p:cNvGrpSpPr>
          <p:nvPr/>
        </p:nvGrpSpPr>
        <p:grpSpPr>
          <a:xfrm>
            <a:off x="5940152" y="5434600"/>
            <a:ext cx="2952328" cy="1306768"/>
            <a:chOff x="179512" y="1484784"/>
            <a:chExt cx="8784976" cy="3888432"/>
          </a:xfrm>
        </p:grpSpPr>
        <p:sp>
          <p:nvSpPr>
            <p:cNvPr id="39" name="Trapezio 38"/>
            <p:cNvSpPr/>
            <p:nvPr/>
          </p:nvSpPr>
          <p:spPr>
            <a:xfrm>
              <a:off x="1907704" y="1484784"/>
              <a:ext cx="705678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Trapezio 39"/>
            <p:cNvSpPr/>
            <p:nvPr/>
          </p:nvSpPr>
          <p:spPr>
            <a:xfrm>
              <a:off x="179512" y="1484784"/>
              <a:ext cx="777686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apezio 40"/>
            <p:cNvSpPr/>
            <p:nvPr/>
          </p:nvSpPr>
          <p:spPr>
            <a:xfrm>
              <a:off x="1043608" y="1484784"/>
              <a:ext cx="7056784" cy="360040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043608" y="5085184"/>
              <a:ext cx="7056784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17951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810039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1763688" y="1588827"/>
              <a:ext cx="5772607" cy="1048085"/>
              <a:chOff x="1187624" y="1228787"/>
              <a:chExt cx="6780719" cy="1624149"/>
            </a:xfrm>
            <a:noFill/>
          </p:grpSpPr>
          <p:sp>
            <p:nvSpPr>
              <p:cNvPr id="48" name="Figura a mano libera 47"/>
              <p:cNvSpPr/>
              <p:nvPr/>
            </p:nvSpPr>
            <p:spPr>
              <a:xfrm>
                <a:off x="4428309" y="1228787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Figura a mano libera 48"/>
              <p:cNvSpPr/>
              <p:nvPr/>
            </p:nvSpPr>
            <p:spPr>
              <a:xfrm flipH="1">
                <a:off x="1187624" y="1228787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0" name="Gruppo 49"/>
            <p:cNvGrpSpPr/>
            <p:nvPr/>
          </p:nvGrpSpPr>
          <p:grpSpPr>
            <a:xfrm>
              <a:off x="1619672" y="1772817"/>
              <a:ext cx="5976664" cy="936103"/>
              <a:chOff x="1043608" y="1228787"/>
              <a:chExt cx="7056784" cy="1624149"/>
            </a:xfrm>
            <a:noFill/>
          </p:grpSpPr>
          <p:sp>
            <p:nvSpPr>
              <p:cNvPr id="51" name="Figura a mano libera 50"/>
              <p:cNvSpPr/>
              <p:nvPr/>
            </p:nvSpPr>
            <p:spPr>
              <a:xfrm>
                <a:off x="4560358" y="1228787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chemeClr val="tx2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Figura a mano libera 51"/>
              <p:cNvSpPr/>
              <p:nvPr/>
            </p:nvSpPr>
            <p:spPr>
              <a:xfrm flipH="1">
                <a:off x="1043608" y="1228787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chemeClr val="tx2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3" name="Gruppo 52"/>
            <p:cNvGrpSpPr/>
            <p:nvPr/>
          </p:nvGrpSpPr>
          <p:grpSpPr>
            <a:xfrm rot="10800000">
              <a:off x="827578" y="3356992"/>
              <a:ext cx="7560839" cy="1584172"/>
              <a:chOff x="1187624" y="1228787"/>
              <a:chExt cx="6780719" cy="1624149"/>
            </a:xfrm>
            <a:noFill/>
          </p:grpSpPr>
          <p:sp>
            <p:nvSpPr>
              <p:cNvPr id="54" name="Figura a mano libera 53"/>
              <p:cNvSpPr/>
              <p:nvPr/>
            </p:nvSpPr>
            <p:spPr>
              <a:xfrm>
                <a:off x="4428309" y="1228787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headEnd type="none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Figura a mano libera 54"/>
              <p:cNvSpPr/>
              <p:nvPr/>
            </p:nvSpPr>
            <p:spPr>
              <a:xfrm flipH="1">
                <a:off x="1187624" y="1228787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6" name="Gruppo 55"/>
            <p:cNvGrpSpPr/>
            <p:nvPr/>
          </p:nvGrpSpPr>
          <p:grpSpPr>
            <a:xfrm>
              <a:off x="899592" y="3212976"/>
              <a:ext cx="7488832" cy="1624149"/>
              <a:chOff x="1115617" y="3965090"/>
              <a:chExt cx="7056784" cy="1624149"/>
            </a:xfrm>
          </p:grpSpPr>
          <p:sp>
            <p:nvSpPr>
              <p:cNvPr id="57" name="Figura a mano libera 56"/>
              <p:cNvSpPr/>
              <p:nvPr/>
            </p:nvSpPr>
            <p:spPr>
              <a:xfrm rot="10800000">
                <a:off x="1115617" y="3965090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Figura a mano libera 57"/>
              <p:cNvSpPr/>
              <p:nvPr/>
            </p:nvSpPr>
            <p:spPr>
              <a:xfrm rot="10800000" flipH="1">
                <a:off x="4644009" y="3965090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9" name="Gruppo 58"/>
            <p:cNvGrpSpPr/>
            <p:nvPr/>
          </p:nvGrpSpPr>
          <p:grpSpPr>
            <a:xfrm>
              <a:off x="1907704" y="1484784"/>
              <a:ext cx="5289930" cy="1084772"/>
              <a:chOff x="1907704" y="1412776"/>
              <a:chExt cx="5289930" cy="1084772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p:grpSpPr>
          <p:sp>
            <p:nvSpPr>
              <p:cNvPr id="60" name="Figura a mano libera 59"/>
              <p:cNvSpPr/>
              <p:nvPr/>
            </p:nvSpPr>
            <p:spPr>
              <a:xfrm>
                <a:off x="1933303" y="1412776"/>
                <a:ext cx="5264331" cy="1084772"/>
              </a:xfrm>
              <a:custGeom>
                <a:avLst/>
                <a:gdLst>
                  <a:gd name="connsiteX0" fmla="*/ 0 w 5264331"/>
                  <a:gd name="connsiteY0" fmla="*/ 27774 h 1084772"/>
                  <a:gd name="connsiteX1" fmla="*/ 274320 w 5264331"/>
                  <a:gd name="connsiteY1" fmla="*/ 27774 h 1084772"/>
                  <a:gd name="connsiteX2" fmla="*/ 640080 w 5264331"/>
                  <a:gd name="connsiteY2" fmla="*/ 40837 h 1084772"/>
                  <a:gd name="connsiteX3" fmla="*/ 770708 w 5264331"/>
                  <a:gd name="connsiteY3" fmla="*/ 53900 h 1084772"/>
                  <a:gd name="connsiteX4" fmla="*/ 809897 w 5264331"/>
                  <a:gd name="connsiteY4" fmla="*/ 66963 h 1084772"/>
                  <a:gd name="connsiteX5" fmla="*/ 849086 w 5264331"/>
                  <a:gd name="connsiteY5" fmla="*/ 93088 h 1084772"/>
                  <a:gd name="connsiteX6" fmla="*/ 1097280 w 5264331"/>
                  <a:gd name="connsiteY6" fmla="*/ 106151 h 1084772"/>
                  <a:gd name="connsiteX7" fmla="*/ 1136468 w 5264331"/>
                  <a:gd name="connsiteY7" fmla="*/ 119214 h 1084772"/>
                  <a:gd name="connsiteX8" fmla="*/ 1201783 w 5264331"/>
                  <a:gd name="connsiteY8" fmla="*/ 132277 h 1084772"/>
                  <a:gd name="connsiteX9" fmla="*/ 1227908 w 5264331"/>
                  <a:gd name="connsiteY9" fmla="*/ 171465 h 1084772"/>
                  <a:gd name="connsiteX10" fmla="*/ 1319348 w 5264331"/>
                  <a:gd name="connsiteY10" fmla="*/ 184528 h 1084772"/>
                  <a:gd name="connsiteX11" fmla="*/ 1358537 w 5264331"/>
                  <a:gd name="connsiteY11" fmla="*/ 197591 h 1084772"/>
                  <a:gd name="connsiteX12" fmla="*/ 1397726 w 5264331"/>
                  <a:gd name="connsiteY12" fmla="*/ 223717 h 1084772"/>
                  <a:gd name="connsiteX13" fmla="*/ 1515291 w 5264331"/>
                  <a:gd name="connsiteY13" fmla="*/ 275968 h 1084772"/>
                  <a:gd name="connsiteX14" fmla="*/ 1606731 w 5264331"/>
                  <a:gd name="connsiteY14" fmla="*/ 380471 h 1084772"/>
                  <a:gd name="connsiteX15" fmla="*/ 1645920 w 5264331"/>
                  <a:gd name="connsiteY15" fmla="*/ 393534 h 1084772"/>
                  <a:gd name="connsiteX16" fmla="*/ 1658983 w 5264331"/>
                  <a:gd name="connsiteY16" fmla="*/ 498037 h 1084772"/>
                  <a:gd name="connsiteX17" fmla="*/ 1698171 w 5264331"/>
                  <a:gd name="connsiteY17" fmla="*/ 524163 h 1084772"/>
                  <a:gd name="connsiteX18" fmla="*/ 1724297 w 5264331"/>
                  <a:gd name="connsiteY18" fmla="*/ 563351 h 1084772"/>
                  <a:gd name="connsiteX19" fmla="*/ 1737360 w 5264331"/>
                  <a:gd name="connsiteY19" fmla="*/ 641728 h 1084772"/>
                  <a:gd name="connsiteX20" fmla="*/ 1750423 w 5264331"/>
                  <a:gd name="connsiteY20" fmla="*/ 680917 h 1084772"/>
                  <a:gd name="connsiteX21" fmla="*/ 1828800 w 5264331"/>
                  <a:gd name="connsiteY21" fmla="*/ 733168 h 1084772"/>
                  <a:gd name="connsiteX22" fmla="*/ 1841863 w 5264331"/>
                  <a:gd name="connsiteY22" fmla="*/ 772357 h 1084772"/>
                  <a:gd name="connsiteX23" fmla="*/ 1881051 w 5264331"/>
                  <a:gd name="connsiteY23" fmla="*/ 863797 h 1084772"/>
                  <a:gd name="connsiteX24" fmla="*/ 1920240 w 5264331"/>
                  <a:gd name="connsiteY24" fmla="*/ 876860 h 1084772"/>
                  <a:gd name="connsiteX25" fmla="*/ 1946366 w 5264331"/>
                  <a:gd name="connsiteY25" fmla="*/ 942174 h 1084772"/>
                  <a:gd name="connsiteX26" fmla="*/ 2024743 w 5264331"/>
                  <a:gd name="connsiteY26" fmla="*/ 955237 h 1084772"/>
                  <a:gd name="connsiteX27" fmla="*/ 2063931 w 5264331"/>
                  <a:gd name="connsiteY27" fmla="*/ 968300 h 1084772"/>
                  <a:gd name="connsiteX28" fmla="*/ 2103120 w 5264331"/>
                  <a:gd name="connsiteY28" fmla="*/ 994425 h 1084772"/>
                  <a:gd name="connsiteX29" fmla="*/ 2194560 w 5264331"/>
                  <a:gd name="connsiteY29" fmla="*/ 1020551 h 1084772"/>
                  <a:gd name="connsiteX30" fmla="*/ 2625634 w 5264331"/>
                  <a:gd name="connsiteY30" fmla="*/ 1059740 h 1084772"/>
                  <a:gd name="connsiteX31" fmla="*/ 3122023 w 5264331"/>
                  <a:gd name="connsiteY31" fmla="*/ 1046677 h 1084772"/>
                  <a:gd name="connsiteX32" fmla="*/ 3161211 w 5264331"/>
                  <a:gd name="connsiteY32" fmla="*/ 1033614 h 1084772"/>
                  <a:gd name="connsiteX33" fmla="*/ 3291840 w 5264331"/>
                  <a:gd name="connsiteY33" fmla="*/ 1020551 h 1084772"/>
                  <a:gd name="connsiteX34" fmla="*/ 3409406 w 5264331"/>
                  <a:gd name="connsiteY34" fmla="*/ 968300 h 1084772"/>
                  <a:gd name="connsiteX35" fmla="*/ 3474720 w 5264331"/>
                  <a:gd name="connsiteY35" fmla="*/ 889923 h 1084772"/>
                  <a:gd name="connsiteX36" fmla="*/ 3513908 w 5264331"/>
                  <a:gd name="connsiteY36" fmla="*/ 863797 h 1084772"/>
                  <a:gd name="connsiteX37" fmla="*/ 3540034 w 5264331"/>
                  <a:gd name="connsiteY37" fmla="*/ 824608 h 1084772"/>
                  <a:gd name="connsiteX38" fmla="*/ 3579223 w 5264331"/>
                  <a:gd name="connsiteY38" fmla="*/ 798483 h 1084772"/>
                  <a:gd name="connsiteX39" fmla="*/ 3592286 w 5264331"/>
                  <a:gd name="connsiteY39" fmla="*/ 759294 h 1084772"/>
                  <a:gd name="connsiteX40" fmla="*/ 3605348 w 5264331"/>
                  <a:gd name="connsiteY40" fmla="*/ 667854 h 1084772"/>
                  <a:gd name="connsiteX41" fmla="*/ 3618411 w 5264331"/>
                  <a:gd name="connsiteY41" fmla="*/ 628665 h 1084772"/>
                  <a:gd name="connsiteX42" fmla="*/ 3657600 w 5264331"/>
                  <a:gd name="connsiteY42" fmla="*/ 602540 h 1084772"/>
                  <a:gd name="connsiteX43" fmla="*/ 3683726 w 5264331"/>
                  <a:gd name="connsiteY43" fmla="*/ 563351 h 1084772"/>
                  <a:gd name="connsiteX44" fmla="*/ 3709851 w 5264331"/>
                  <a:gd name="connsiteY44" fmla="*/ 484974 h 1084772"/>
                  <a:gd name="connsiteX45" fmla="*/ 3749040 w 5264331"/>
                  <a:gd name="connsiteY45" fmla="*/ 471911 h 1084772"/>
                  <a:gd name="connsiteX46" fmla="*/ 3801291 w 5264331"/>
                  <a:gd name="connsiteY46" fmla="*/ 393534 h 1084772"/>
                  <a:gd name="connsiteX47" fmla="*/ 3814354 w 5264331"/>
                  <a:gd name="connsiteY47" fmla="*/ 354345 h 1084772"/>
                  <a:gd name="connsiteX48" fmla="*/ 3931920 w 5264331"/>
                  <a:gd name="connsiteY48" fmla="*/ 289031 h 1084772"/>
                  <a:gd name="connsiteX49" fmla="*/ 3997234 w 5264331"/>
                  <a:gd name="connsiteY49" fmla="*/ 275968 h 1084772"/>
                  <a:gd name="connsiteX50" fmla="*/ 4036423 w 5264331"/>
                  <a:gd name="connsiteY50" fmla="*/ 249843 h 1084772"/>
                  <a:gd name="connsiteX51" fmla="*/ 4049486 w 5264331"/>
                  <a:gd name="connsiteY51" fmla="*/ 210654 h 1084772"/>
                  <a:gd name="connsiteX52" fmla="*/ 4088674 w 5264331"/>
                  <a:gd name="connsiteY52" fmla="*/ 197591 h 1084772"/>
                  <a:gd name="connsiteX53" fmla="*/ 4219303 w 5264331"/>
                  <a:gd name="connsiteY53" fmla="*/ 184528 h 1084772"/>
                  <a:gd name="connsiteX54" fmla="*/ 4336868 w 5264331"/>
                  <a:gd name="connsiteY54" fmla="*/ 119214 h 1084772"/>
                  <a:gd name="connsiteX55" fmla="*/ 4545874 w 5264331"/>
                  <a:gd name="connsiteY55" fmla="*/ 106151 h 1084772"/>
                  <a:gd name="connsiteX56" fmla="*/ 4585063 w 5264331"/>
                  <a:gd name="connsiteY56" fmla="*/ 93088 h 1084772"/>
                  <a:gd name="connsiteX57" fmla="*/ 4624251 w 5264331"/>
                  <a:gd name="connsiteY57" fmla="*/ 66963 h 1084772"/>
                  <a:gd name="connsiteX58" fmla="*/ 4924697 w 5264331"/>
                  <a:gd name="connsiteY58" fmla="*/ 53900 h 1084772"/>
                  <a:gd name="connsiteX59" fmla="*/ 5055326 w 5264331"/>
                  <a:gd name="connsiteY59" fmla="*/ 40837 h 1084772"/>
                  <a:gd name="connsiteX60" fmla="*/ 5094514 w 5264331"/>
                  <a:gd name="connsiteY60" fmla="*/ 27774 h 1084772"/>
                  <a:gd name="connsiteX61" fmla="*/ 5238206 w 5264331"/>
                  <a:gd name="connsiteY61" fmla="*/ 40837 h 1084772"/>
                  <a:gd name="connsiteX62" fmla="*/ 5264331 w 5264331"/>
                  <a:gd name="connsiteY62" fmla="*/ 1648 h 10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264331" h="1084772">
                    <a:moveTo>
                      <a:pt x="0" y="27774"/>
                    </a:moveTo>
                    <a:cubicBezTo>
                      <a:pt x="138869" y="0"/>
                      <a:pt x="27102" y="16537"/>
                      <a:pt x="274320" y="27774"/>
                    </a:cubicBezTo>
                    <a:lnTo>
                      <a:pt x="640080" y="40837"/>
                    </a:lnTo>
                    <a:cubicBezTo>
                      <a:pt x="683623" y="45191"/>
                      <a:pt x="727457" y="47246"/>
                      <a:pt x="770708" y="53900"/>
                    </a:cubicBezTo>
                    <a:cubicBezTo>
                      <a:pt x="784317" y="55994"/>
                      <a:pt x="797581" y="60805"/>
                      <a:pt x="809897" y="66963"/>
                    </a:cubicBezTo>
                    <a:cubicBezTo>
                      <a:pt x="823939" y="73984"/>
                      <a:pt x="833530" y="90967"/>
                      <a:pt x="849086" y="93088"/>
                    </a:cubicBezTo>
                    <a:cubicBezTo>
                      <a:pt x="931172" y="104281"/>
                      <a:pt x="1014549" y="101797"/>
                      <a:pt x="1097280" y="106151"/>
                    </a:cubicBezTo>
                    <a:cubicBezTo>
                      <a:pt x="1110343" y="110505"/>
                      <a:pt x="1123110" y="115874"/>
                      <a:pt x="1136468" y="119214"/>
                    </a:cubicBezTo>
                    <a:cubicBezTo>
                      <a:pt x="1158008" y="124599"/>
                      <a:pt x="1182506" y="121261"/>
                      <a:pt x="1201783" y="132277"/>
                    </a:cubicBezTo>
                    <a:cubicBezTo>
                      <a:pt x="1215414" y="140066"/>
                      <a:pt x="1213562" y="165089"/>
                      <a:pt x="1227908" y="171465"/>
                    </a:cubicBezTo>
                    <a:cubicBezTo>
                      <a:pt x="1256044" y="183970"/>
                      <a:pt x="1288868" y="180174"/>
                      <a:pt x="1319348" y="184528"/>
                    </a:cubicBezTo>
                    <a:cubicBezTo>
                      <a:pt x="1332411" y="188882"/>
                      <a:pt x="1346221" y="191433"/>
                      <a:pt x="1358537" y="197591"/>
                    </a:cubicBezTo>
                    <a:cubicBezTo>
                      <a:pt x="1372579" y="204612"/>
                      <a:pt x="1383379" y="217341"/>
                      <a:pt x="1397726" y="223717"/>
                    </a:cubicBezTo>
                    <a:cubicBezTo>
                      <a:pt x="1537634" y="285899"/>
                      <a:pt x="1426602" y="216843"/>
                      <a:pt x="1515291" y="275968"/>
                    </a:cubicBezTo>
                    <a:cubicBezTo>
                      <a:pt x="1554478" y="334748"/>
                      <a:pt x="1552304" y="353257"/>
                      <a:pt x="1606731" y="380471"/>
                    </a:cubicBezTo>
                    <a:cubicBezTo>
                      <a:pt x="1619047" y="386629"/>
                      <a:pt x="1632857" y="389180"/>
                      <a:pt x="1645920" y="393534"/>
                    </a:cubicBezTo>
                    <a:cubicBezTo>
                      <a:pt x="1650274" y="428368"/>
                      <a:pt x="1645945" y="465442"/>
                      <a:pt x="1658983" y="498037"/>
                    </a:cubicBezTo>
                    <a:cubicBezTo>
                      <a:pt x="1664814" y="512614"/>
                      <a:pt x="1687070" y="513062"/>
                      <a:pt x="1698171" y="524163"/>
                    </a:cubicBezTo>
                    <a:cubicBezTo>
                      <a:pt x="1709272" y="535264"/>
                      <a:pt x="1715588" y="550288"/>
                      <a:pt x="1724297" y="563351"/>
                    </a:cubicBezTo>
                    <a:cubicBezTo>
                      <a:pt x="1728651" y="589477"/>
                      <a:pt x="1731614" y="615873"/>
                      <a:pt x="1737360" y="641728"/>
                    </a:cubicBezTo>
                    <a:cubicBezTo>
                      <a:pt x="1740347" y="655170"/>
                      <a:pt x="1740686" y="671180"/>
                      <a:pt x="1750423" y="680917"/>
                    </a:cubicBezTo>
                    <a:cubicBezTo>
                      <a:pt x="1772626" y="703120"/>
                      <a:pt x="1828800" y="733168"/>
                      <a:pt x="1828800" y="733168"/>
                    </a:cubicBezTo>
                    <a:cubicBezTo>
                      <a:pt x="1833154" y="746231"/>
                      <a:pt x="1838080" y="759117"/>
                      <a:pt x="1841863" y="772357"/>
                    </a:cubicBezTo>
                    <a:cubicBezTo>
                      <a:pt x="1851159" y="804893"/>
                      <a:pt x="1851592" y="840229"/>
                      <a:pt x="1881051" y="863797"/>
                    </a:cubicBezTo>
                    <a:cubicBezTo>
                      <a:pt x="1891803" y="872399"/>
                      <a:pt x="1907177" y="872506"/>
                      <a:pt x="1920240" y="876860"/>
                    </a:cubicBezTo>
                    <a:cubicBezTo>
                      <a:pt x="1928949" y="898631"/>
                      <a:pt x="1927607" y="928105"/>
                      <a:pt x="1946366" y="942174"/>
                    </a:cubicBezTo>
                    <a:cubicBezTo>
                      <a:pt x="1967555" y="958066"/>
                      <a:pt x="1998888" y="949491"/>
                      <a:pt x="2024743" y="955237"/>
                    </a:cubicBezTo>
                    <a:cubicBezTo>
                      <a:pt x="2038184" y="958224"/>
                      <a:pt x="2051615" y="962142"/>
                      <a:pt x="2063931" y="968300"/>
                    </a:cubicBezTo>
                    <a:cubicBezTo>
                      <a:pt x="2077973" y="975321"/>
                      <a:pt x="2089078" y="987404"/>
                      <a:pt x="2103120" y="994425"/>
                    </a:cubicBezTo>
                    <a:cubicBezTo>
                      <a:pt x="2125073" y="1005401"/>
                      <a:pt x="2173629" y="1014272"/>
                      <a:pt x="2194560" y="1020551"/>
                    </a:cubicBezTo>
                    <a:cubicBezTo>
                      <a:pt x="2408630" y="1084772"/>
                      <a:pt x="2142530" y="1041847"/>
                      <a:pt x="2625634" y="1059740"/>
                    </a:cubicBezTo>
                    <a:cubicBezTo>
                      <a:pt x="2791097" y="1055386"/>
                      <a:pt x="2956699" y="1054742"/>
                      <a:pt x="3122023" y="1046677"/>
                    </a:cubicBezTo>
                    <a:cubicBezTo>
                      <a:pt x="3135776" y="1046006"/>
                      <a:pt x="3147602" y="1035708"/>
                      <a:pt x="3161211" y="1033614"/>
                    </a:cubicBezTo>
                    <a:cubicBezTo>
                      <a:pt x="3204462" y="1026960"/>
                      <a:pt x="3248297" y="1024905"/>
                      <a:pt x="3291840" y="1020551"/>
                    </a:cubicBezTo>
                    <a:cubicBezTo>
                      <a:pt x="3348793" y="1001566"/>
                      <a:pt x="3368007" y="1002799"/>
                      <a:pt x="3409406" y="968300"/>
                    </a:cubicBezTo>
                    <a:cubicBezTo>
                      <a:pt x="3537789" y="861314"/>
                      <a:pt x="3371980" y="992663"/>
                      <a:pt x="3474720" y="889923"/>
                    </a:cubicBezTo>
                    <a:cubicBezTo>
                      <a:pt x="3485821" y="878822"/>
                      <a:pt x="3500845" y="872506"/>
                      <a:pt x="3513908" y="863797"/>
                    </a:cubicBezTo>
                    <a:cubicBezTo>
                      <a:pt x="3522617" y="850734"/>
                      <a:pt x="3528932" y="835709"/>
                      <a:pt x="3540034" y="824608"/>
                    </a:cubicBezTo>
                    <a:cubicBezTo>
                      <a:pt x="3551135" y="813507"/>
                      <a:pt x="3569415" y="810742"/>
                      <a:pt x="3579223" y="798483"/>
                    </a:cubicBezTo>
                    <a:cubicBezTo>
                      <a:pt x="3587825" y="787731"/>
                      <a:pt x="3587932" y="772357"/>
                      <a:pt x="3592286" y="759294"/>
                    </a:cubicBezTo>
                    <a:cubicBezTo>
                      <a:pt x="3596640" y="728814"/>
                      <a:pt x="3599310" y="698046"/>
                      <a:pt x="3605348" y="667854"/>
                    </a:cubicBezTo>
                    <a:cubicBezTo>
                      <a:pt x="3608048" y="654352"/>
                      <a:pt x="3609809" y="639417"/>
                      <a:pt x="3618411" y="628665"/>
                    </a:cubicBezTo>
                    <a:cubicBezTo>
                      <a:pt x="3628219" y="616406"/>
                      <a:pt x="3644537" y="611248"/>
                      <a:pt x="3657600" y="602540"/>
                    </a:cubicBezTo>
                    <a:cubicBezTo>
                      <a:pt x="3666309" y="589477"/>
                      <a:pt x="3677350" y="577698"/>
                      <a:pt x="3683726" y="563351"/>
                    </a:cubicBezTo>
                    <a:cubicBezTo>
                      <a:pt x="3694910" y="538186"/>
                      <a:pt x="3683725" y="493683"/>
                      <a:pt x="3709851" y="484974"/>
                    </a:cubicBezTo>
                    <a:lnTo>
                      <a:pt x="3749040" y="471911"/>
                    </a:lnTo>
                    <a:lnTo>
                      <a:pt x="3801291" y="393534"/>
                    </a:lnTo>
                    <a:cubicBezTo>
                      <a:pt x="3808929" y="382077"/>
                      <a:pt x="3804617" y="364082"/>
                      <a:pt x="3814354" y="354345"/>
                    </a:cubicBezTo>
                    <a:cubicBezTo>
                      <a:pt x="3846785" y="321914"/>
                      <a:pt x="3888116" y="299982"/>
                      <a:pt x="3931920" y="289031"/>
                    </a:cubicBezTo>
                    <a:cubicBezTo>
                      <a:pt x="3953460" y="283646"/>
                      <a:pt x="3975463" y="280322"/>
                      <a:pt x="3997234" y="275968"/>
                    </a:cubicBezTo>
                    <a:cubicBezTo>
                      <a:pt x="4010297" y="267260"/>
                      <a:pt x="4026615" y="262102"/>
                      <a:pt x="4036423" y="249843"/>
                    </a:cubicBezTo>
                    <a:cubicBezTo>
                      <a:pt x="4045025" y="239091"/>
                      <a:pt x="4039750" y="220391"/>
                      <a:pt x="4049486" y="210654"/>
                    </a:cubicBezTo>
                    <a:cubicBezTo>
                      <a:pt x="4059222" y="200918"/>
                      <a:pt x="4075065" y="199685"/>
                      <a:pt x="4088674" y="197591"/>
                    </a:cubicBezTo>
                    <a:cubicBezTo>
                      <a:pt x="4131925" y="190937"/>
                      <a:pt x="4175760" y="188882"/>
                      <a:pt x="4219303" y="184528"/>
                    </a:cubicBezTo>
                    <a:cubicBezTo>
                      <a:pt x="4245235" y="167240"/>
                      <a:pt x="4295915" y="123525"/>
                      <a:pt x="4336868" y="119214"/>
                    </a:cubicBezTo>
                    <a:cubicBezTo>
                      <a:pt x="4406289" y="111906"/>
                      <a:pt x="4476205" y="110505"/>
                      <a:pt x="4545874" y="106151"/>
                    </a:cubicBezTo>
                    <a:cubicBezTo>
                      <a:pt x="4558937" y="101797"/>
                      <a:pt x="4572747" y="99246"/>
                      <a:pt x="4585063" y="93088"/>
                    </a:cubicBezTo>
                    <a:cubicBezTo>
                      <a:pt x="4599105" y="86067"/>
                      <a:pt x="4608655" y="68762"/>
                      <a:pt x="4624251" y="66963"/>
                    </a:cubicBezTo>
                    <a:cubicBezTo>
                      <a:pt x="4723834" y="55473"/>
                      <a:pt x="4824548" y="58254"/>
                      <a:pt x="4924697" y="53900"/>
                    </a:cubicBezTo>
                    <a:cubicBezTo>
                      <a:pt x="4968240" y="49546"/>
                      <a:pt x="5012075" y="47491"/>
                      <a:pt x="5055326" y="40837"/>
                    </a:cubicBezTo>
                    <a:cubicBezTo>
                      <a:pt x="5068935" y="38743"/>
                      <a:pt x="5080745" y="27774"/>
                      <a:pt x="5094514" y="27774"/>
                    </a:cubicBezTo>
                    <a:cubicBezTo>
                      <a:pt x="5142609" y="27774"/>
                      <a:pt x="5190309" y="36483"/>
                      <a:pt x="5238206" y="40837"/>
                    </a:cubicBezTo>
                    <a:lnTo>
                      <a:pt x="5264331" y="1648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1" name="Connettore 1 60"/>
              <p:cNvCxnSpPr>
                <a:endCxn id="60" idx="62"/>
              </p:cNvCxnSpPr>
              <p:nvPr/>
            </p:nvCxnSpPr>
            <p:spPr>
              <a:xfrm>
                <a:off x="1907704" y="1412776"/>
                <a:ext cx="5289930" cy="1648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o 61"/>
            <p:cNvGrpSpPr/>
            <p:nvPr/>
          </p:nvGrpSpPr>
          <p:grpSpPr>
            <a:xfrm>
              <a:off x="1097280" y="3411182"/>
              <a:ext cx="6891372" cy="1674002"/>
              <a:chOff x="1097280" y="548680"/>
              <a:chExt cx="6891372" cy="1674002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</p:grpSpPr>
          <p:sp>
            <p:nvSpPr>
              <p:cNvPr id="63" name="Figura a mano libera 62"/>
              <p:cNvSpPr/>
              <p:nvPr/>
            </p:nvSpPr>
            <p:spPr>
              <a:xfrm>
                <a:off x="1097280" y="548680"/>
                <a:ext cx="6891372" cy="1674002"/>
              </a:xfrm>
              <a:custGeom>
                <a:avLst/>
                <a:gdLst>
                  <a:gd name="connsiteX0" fmla="*/ 0 w 6891372"/>
                  <a:gd name="connsiteY0" fmla="*/ 1660939 h 1674002"/>
                  <a:gd name="connsiteX1" fmla="*/ 13063 w 6891372"/>
                  <a:gd name="connsiteY1" fmla="*/ 1621751 h 1674002"/>
                  <a:gd name="connsiteX2" fmla="*/ 130629 w 6891372"/>
                  <a:gd name="connsiteY2" fmla="*/ 1608688 h 1674002"/>
                  <a:gd name="connsiteX3" fmla="*/ 169817 w 6891372"/>
                  <a:gd name="connsiteY3" fmla="*/ 1595625 h 1674002"/>
                  <a:gd name="connsiteX4" fmla="*/ 248194 w 6891372"/>
                  <a:gd name="connsiteY4" fmla="*/ 1608688 h 1674002"/>
                  <a:gd name="connsiteX5" fmla="*/ 326571 w 6891372"/>
                  <a:gd name="connsiteY5" fmla="*/ 1556436 h 1674002"/>
                  <a:gd name="connsiteX6" fmla="*/ 418011 w 6891372"/>
                  <a:gd name="connsiteY6" fmla="*/ 1556436 h 1674002"/>
                  <a:gd name="connsiteX7" fmla="*/ 509451 w 6891372"/>
                  <a:gd name="connsiteY7" fmla="*/ 1569499 h 1674002"/>
                  <a:gd name="connsiteX8" fmla="*/ 744583 w 6891372"/>
                  <a:gd name="connsiteY8" fmla="*/ 1556436 h 1674002"/>
                  <a:gd name="connsiteX9" fmla="*/ 822960 w 6891372"/>
                  <a:gd name="connsiteY9" fmla="*/ 1543373 h 1674002"/>
                  <a:gd name="connsiteX10" fmla="*/ 1201783 w 6891372"/>
                  <a:gd name="connsiteY10" fmla="*/ 1530311 h 1674002"/>
                  <a:gd name="connsiteX11" fmla="*/ 1371600 w 6891372"/>
                  <a:gd name="connsiteY11" fmla="*/ 1478059 h 1674002"/>
                  <a:gd name="connsiteX12" fmla="*/ 1449977 w 6891372"/>
                  <a:gd name="connsiteY12" fmla="*/ 1451933 h 1674002"/>
                  <a:gd name="connsiteX13" fmla="*/ 1489166 w 6891372"/>
                  <a:gd name="connsiteY13" fmla="*/ 1438871 h 1674002"/>
                  <a:gd name="connsiteX14" fmla="*/ 1567543 w 6891372"/>
                  <a:gd name="connsiteY14" fmla="*/ 1399682 h 1674002"/>
                  <a:gd name="connsiteX15" fmla="*/ 1645920 w 6891372"/>
                  <a:gd name="connsiteY15" fmla="*/ 1373556 h 1674002"/>
                  <a:gd name="connsiteX16" fmla="*/ 1672046 w 6891372"/>
                  <a:gd name="connsiteY16" fmla="*/ 1334368 h 1674002"/>
                  <a:gd name="connsiteX17" fmla="*/ 1776549 w 6891372"/>
                  <a:gd name="connsiteY17" fmla="*/ 1295179 h 1674002"/>
                  <a:gd name="connsiteX18" fmla="*/ 1802674 w 6891372"/>
                  <a:gd name="connsiteY18" fmla="*/ 1255991 h 1674002"/>
                  <a:gd name="connsiteX19" fmla="*/ 1946366 w 6891372"/>
                  <a:gd name="connsiteY19" fmla="*/ 1216802 h 1674002"/>
                  <a:gd name="connsiteX20" fmla="*/ 1972491 w 6891372"/>
                  <a:gd name="connsiteY20" fmla="*/ 1177613 h 1674002"/>
                  <a:gd name="connsiteX21" fmla="*/ 1998617 w 6891372"/>
                  <a:gd name="connsiteY21" fmla="*/ 1099236 h 1674002"/>
                  <a:gd name="connsiteX22" fmla="*/ 2076994 w 6891372"/>
                  <a:gd name="connsiteY22" fmla="*/ 1046985 h 1674002"/>
                  <a:gd name="connsiteX23" fmla="*/ 2129246 w 6891372"/>
                  <a:gd name="connsiteY23" fmla="*/ 968608 h 1674002"/>
                  <a:gd name="connsiteX24" fmla="*/ 2194560 w 6891372"/>
                  <a:gd name="connsiteY24" fmla="*/ 903293 h 1674002"/>
                  <a:gd name="connsiteX25" fmla="*/ 2220686 w 6891372"/>
                  <a:gd name="connsiteY25" fmla="*/ 824916 h 1674002"/>
                  <a:gd name="connsiteX26" fmla="*/ 2233749 w 6891372"/>
                  <a:gd name="connsiteY26" fmla="*/ 785728 h 1674002"/>
                  <a:gd name="connsiteX27" fmla="*/ 2246811 w 6891372"/>
                  <a:gd name="connsiteY27" fmla="*/ 615911 h 1674002"/>
                  <a:gd name="connsiteX28" fmla="*/ 2299063 w 6891372"/>
                  <a:gd name="connsiteY28" fmla="*/ 537533 h 1674002"/>
                  <a:gd name="connsiteX29" fmla="*/ 2364377 w 6891372"/>
                  <a:gd name="connsiteY29" fmla="*/ 472219 h 1674002"/>
                  <a:gd name="connsiteX30" fmla="*/ 2429691 w 6891372"/>
                  <a:gd name="connsiteY30" fmla="*/ 354653 h 1674002"/>
                  <a:gd name="connsiteX31" fmla="*/ 2442754 w 6891372"/>
                  <a:gd name="connsiteY31" fmla="*/ 276276 h 1674002"/>
                  <a:gd name="connsiteX32" fmla="*/ 2468880 w 6891372"/>
                  <a:gd name="connsiteY32" fmla="*/ 237088 h 1674002"/>
                  <a:gd name="connsiteX33" fmla="*/ 2573383 w 6891372"/>
                  <a:gd name="connsiteY33" fmla="*/ 210962 h 1674002"/>
                  <a:gd name="connsiteX34" fmla="*/ 2586446 w 6891372"/>
                  <a:gd name="connsiteY34" fmla="*/ 171773 h 1674002"/>
                  <a:gd name="connsiteX35" fmla="*/ 2730137 w 6891372"/>
                  <a:gd name="connsiteY35" fmla="*/ 106459 h 1674002"/>
                  <a:gd name="connsiteX36" fmla="*/ 2769326 w 6891372"/>
                  <a:gd name="connsiteY36" fmla="*/ 80333 h 1674002"/>
                  <a:gd name="connsiteX37" fmla="*/ 2913017 w 6891372"/>
                  <a:gd name="connsiteY37" fmla="*/ 54208 h 1674002"/>
                  <a:gd name="connsiteX38" fmla="*/ 3004457 w 6891372"/>
                  <a:gd name="connsiteY38" fmla="*/ 41145 h 1674002"/>
                  <a:gd name="connsiteX39" fmla="*/ 3043646 w 6891372"/>
                  <a:gd name="connsiteY39" fmla="*/ 28082 h 1674002"/>
                  <a:gd name="connsiteX40" fmla="*/ 3082834 w 6891372"/>
                  <a:gd name="connsiteY40" fmla="*/ 1956 h 1674002"/>
                  <a:gd name="connsiteX41" fmla="*/ 3592286 w 6891372"/>
                  <a:gd name="connsiteY41" fmla="*/ 28082 h 1674002"/>
                  <a:gd name="connsiteX42" fmla="*/ 3853543 w 6891372"/>
                  <a:gd name="connsiteY42" fmla="*/ 28082 h 1674002"/>
                  <a:gd name="connsiteX43" fmla="*/ 3997234 w 6891372"/>
                  <a:gd name="connsiteY43" fmla="*/ 41145 h 1674002"/>
                  <a:gd name="connsiteX44" fmla="*/ 4206240 w 6891372"/>
                  <a:gd name="connsiteY44" fmla="*/ 54208 h 1674002"/>
                  <a:gd name="connsiteX45" fmla="*/ 4219303 w 6891372"/>
                  <a:gd name="connsiteY45" fmla="*/ 93396 h 1674002"/>
                  <a:gd name="connsiteX46" fmla="*/ 4310743 w 6891372"/>
                  <a:gd name="connsiteY46" fmla="*/ 119522 h 1674002"/>
                  <a:gd name="connsiteX47" fmla="*/ 4428309 w 6891372"/>
                  <a:gd name="connsiteY47" fmla="*/ 158711 h 1674002"/>
                  <a:gd name="connsiteX48" fmla="*/ 4506686 w 6891372"/>
                  <a:gd name="connsiteY48" fmla="*/ 210962 h 1674002"/>
                  <a:gd name="connsiteX49" fmla="*/ 4545874 w 6891372"/>
                  <a:gd name="connsiteY49" fmla="*/ 224025 h 1674002"/>
                  <a:gd name="connsiteX50" fmla="*/ 4558937 w 6891372"/>
                  <a:gd name="connsiteY50" fmla="*/ 263213 h 1674002"/>
                  <a:gd name="connsiteX51" fmla="*/ 4598126 w 6891372"/>
                  <a:gd name="connsiteY51" fmla="*/ 302402 h 1674002"/>
                  <a:gd name="connsiteX52" fmla="*/ 4611189 w 6891372"/>
                  <a:gd name="connsiteY52" fmla="*/ 367716 h 1674002"/>
                  <a:gd name="connsiteX53" fmla="*/ 4650377 w 6891372"/>
                  <a:gd name="connsiteY53" fmla="*/ 446093 h 1674002"/>
                  <a:gd name="connsiteX54" fmla="*/ 4663440 w 6891372"/>
                  <a:gd name="connsiteY54" fmla="*/ 537533 h 1674002"/>
                  <a:gd name="connsiteX55" fmla="*/ 4702629 w 6891372"/>
                  <a:gd name="connsiteY55" fmla="*/ 563659 h 1674002"/>
                  <a:gd name="connsiteX56" fmla="*/ 4728754 w 6891372"/>
                  <a:gd name="connsiteY56" fmla="*/ 602848 h 1674002"/>
                  <a:gd name="connsiteX57" fmla="*/ 4767943 w 6891372"/>
                  <a:gd name="connsiteY57" fmla="*/ 746539 h 1674002"/>
                  <a:gd name="connsiteX58" fmla="*/ 4794069 w 6891372"/>
                  <a:gd name="connsiteY58" fmla="*/ 824916 h 1674002"/>
                  <a:gd name="connsiteX59" fmla="*/ 4807131 w 6891372"/>
                  <a:gd name="connsiteY59" fmla="*/ 864105 h 1674002"/>
                  <a:gd name="connsiteX60" fmla="*/ 4833257 w 6891372"/>
                  <a:gd name="connsiteY60" fmla="*/ 942482 h 1674002"/>
                  <a:gd name="connsiteX61" fmla="*/ 4872446 w 6891372"/>
                  <a:gd name="connsiteY61" fmla="*/ 955545 h 1674002"/>
                  <a:gd name="connsiteX62" fmla="*/ 4911634 w 6891372"/>
                  <a:gd name="connsiteY62" fmla="*/ 981671 h 1674002"/>
                  <a:gd name="connsiteX63" fmla="*/ 4937760 w 6891372"/>
                  <a:gd name="connsiteY63" fmla="*/ 1060048 h 1674002"/>
                  <a:gd name="connsiteX64" fmla="*/ 4950823 w 6891372"/>
                  <a:gd name="connsiteY64" fmla="*/ 1112299 h 1674002"/>
                  <a:gd name="connsiteX65" fmla="*/ 5029200 w 6891372"/>
                  <a:gd name="connsiteY65" fmla="*/ 1151488 h 1674002"/>
                  <a:gd name="connsiteX66" fmla="*/ 5068389 w 6891372"/>
                  <a:gd name="connsiteY66" fmla="*/ 1177613 h 1674002"/>
                  <a:gd name="connsiteX67" fmla="*/ 5120640 w 6891372"/>
                  <a:gd name="connsiteY67" fmla="*/ 1229865 h 1674002"/>
                  <a:gd name="connsiteX68" fmla="*/ 5133703 w 6891372"/>
                  <a:gd name="connsiteY68" fmla="*/ 1269053 h 1674002"/>
                  <a:gd name="connsiteX69" fmla="*/ 5172891 w 6891372"/>
                  <a:gd name="connsiteY69" fmla="*/ 1295179 h 1674002"/>
                  <a:gd name="connsiteX70" fmla="*/ 5342709 w 6891372"/>
                  <a:gd name="connsiteY70" fmla="*/ 1321305 h 1674002"/>
                  <a:gd name="connsiteX71" fmla="*/ 5421086 w 6891372"/>
                  <a:gd name="connsiteY71" fmla="*/ 1347431 h 1674002"/>
                  <a:gd name="connsiteX72" fmla="*/ 5512526 w 6891372"/>
                  <a:gd name="connsiteY72" fmla="*/ 1438871 h 1674002"/>
                  <a:gd name="connsiteX73" fmla="*/ 5551714 w 6891372"/>
                  <a:gd name="connsiteY73" fmla="*/ 1478059 h 1674002"/>
                  <a:gd name="connsiteX74" fmla="*/ 5590903 w 6891372"/>
                  <a:gd name="connsiteY74" fmla="*/ 1491122 h 1674002"/>
                  <a:gd name="connsiteX75" fmla="*/ 5799909 w 6891372"/>
                  <a:gd name="connsiteY75" fmla="*/ 1504185 h 1674002"/>
                  <a:gd name="connsiteX76" fmla="*/ 5839097 w 6891372"/>
                  <a:gd name="connsiteY76" fmla="*/ 1517248 h 1674002"/>
                  <a:gd name="connsiteX77" fmla="*/ 5852160 w 6891372"/>
                  <a:gd name="connsiteY77" fmla="*/ 1556436 h 1674002"/>
                  <a:gd name="connsiteX78" fmla="*/ 5982789 w 6891372"/>
                  <a:gd name="connsiteY78" fmla="*/ 1569499 h 1674002"/>
                  <a:gd name="connsiteX79" fmla="*/ 6413863 w 6891372"/>
                  <a:gd name="connsiteY79" fmla="*/ 1582562 h 1674002"/>
                  <a:gd name="connsiteX80" fmla="*/ 6479177 w 6891372"/>
                  <a:gd name="connsiteY80" fmla="*/ 1595625 h 1674002"/>
                  <a:gd name="connsiteX81" fmla="*/ 6518366 w 6891372"/>
                  <a:gd name="connsiteY81" fmla="*/ 1608688 h 1674002"/>
                  <a:gd name="connsiteX82" fmla="*/ 6714309 w 6891372"/>
                  <a:gd name="connsiteY82" fmla="*/ 1621751 h 1674002"/>
                  <a:gd name="connsiteX83" fmla="*/ 6766560 w 6891372"/>
                  <a:gd name="connsiteY83" fmla="*/ 1608688 h 1674002"/>
                  <a:gd name="connsiteX84" fmla="*/ 6805749 w 6891372"/>
                  <a:gd name="connsiteY84" fmla="*/ 1595625 h 1674002"/>
                  <a:gd name="connsiteX85" fmla="*/ 6884126 w 6891372"/>
                  <a:gd name="connsiteY85" fmla="*/ 1674002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91372" h="1674002">
                    <a:moveTo>
                      <a:pt x="0" y="1660939"/>
                    </a:moveTo>
                    <a:cubicBezTo>
                      <a:pt x="4354" y="1647876"/>
                      <a:pt x="279" y="1626865"/>
                      <a:pt x="13063" y="1621751"/>
                    </a:cubicBezTo>
                    <a:cubicBezTo>
                      <a:pt x="49673" y="1607107"/>
                      <a:pt x="91736" y="1615170"/>
                      <a:pt x="130629" y="1608688"/>
                    </a:cubicBezTo>
                    <a:cubicBezTo>
                      <a:pt x="144211" y="1606424"/>
                      <a:pt x="156754" y="1599979"/>
                      <a:pt x="169817" y="1595625"/>
                    </a:cubicBezTo>
                    <a:cubicBezTo>
                      <a:pt x="195943" y="1599979"/>
                      <a:pt x="222499" y="1615112"/>
                      <a:pt x="248194" y="1608688"/>
                    </a:cubicBezTo>
                    <a:cubicBezTo>
                      <a:pt x="278656" y="1601072"/>
                      <a:pt x="326571" y="1556436"/>
                      <a:pt x="326571" y="1556436"/>
                    </a:cubicBezTo>
                    <a:cubicBezTo>
                      <a:pt x="420533" y="1587757"/>
                      <a:pt x="303193" y="1556436"/>
                      <a:pt x="418011" y="1556436"/>
                    </a:cubicBezTo>
                    <a:cubicBezTo>
                      <a:pt x="448800" y="1556436"/>
                      <a:pt x="478971" y="1565145"/>
                      <a:pt x="509451" y="1569499"/>
                    </a:cubicBezTo>
                    <a:cubicBezTo>
                      <a:pt x="587828" y="1565145"/>
                      <a:pt x="666356" y="1562955"/>
                      <a:pt x="744583" y="1556436"/>
                    </a:cubicBezTo>
                    <a:cubicBezTo>
                      <a:pt x="770978" y="1554236"/>
                      <a:pt x="796517" y="1544884"/>
                      <a:pt x="822960" y="1543373"/>
                    </a:cubicBezTo>
                    <a:cubicBezTo>
                      <a:pt x="949104" y="1536165"/>
                      <a:pt x="1075509" y="1534665"/>
                      <a:pt x="1201783" y="1530311"/>
                    </a:cubicBezTo>
                    <a:cubicBezTo>
                      <a:pt x="1257949" y="1446061"/>
                      <a:pt x="1201974" y="1507993"/>
                      <a:pt x="1371600" y="1478059"/>
                    </a:cubicBezTo>
                    <a:cubicBezTo>
                      <a:pt x="1398720" y="1473273"/>
                      <a:pt x="1423851" y="1460641"/>
                      <a:pt x="1449977" y="1451933"/>
                    </a:cubicBezTo>
                    <a:lnTo>
                      <a:pt x="1489166" y="1438871"/>
                    </a:lnTo>
                    <a:cubicBezTo>
                      <a:pt x="1632065" y="1391239"/>
                      <a:pt x="1415628" y="1467200"/>
                      <a:pt x="1567543" y="1399682"/>
                    </a:cubicBezTo>
                    <a:cubicBezTo>
                      <a:pt x="1592708" y="1388497"/>
                      <a:pt x="1645920" y="1373556"/>
                      <a:pt x="1645920" y="1373556"/>
                    </a:cubicBezTo>
                    <a:cubicBezTo>
                      <a:pt x="1654629" y="1360493"/>
                      <a:pt x="1660945" y="1345469"/>
                      <a:pt x="1672046" y="1334368"/>
                    </a:cubicBezTo>
                    <a:cubicBezTo>
                      <a:pt x="1705683" y="1300731"/>
                      <a:pt x="1729816" y="1304526"/>
                      <a:pt x="1776549" y="1295179"/>
                    </a:cubicBezTo>
                    <a:cubicBezTo>
                      <a:pt x="1785257" y="1282116"/>
                      <a:pt x="1791573" y="1267092"/>
                      <a:pt x="1802674" y="1255991"/>
                    </a:cubicBezTo>
                    <a:cubicBezTo>
                      <a:pt x="1845016" y="1213649"/>
                      <a:pt x="1884548" y="1224529"/>
                      <a:pt x="1946366" y="1216802"/>
                    </a:cubicBezTo>
                    <a:cubicBezTo>
                      <a:pt x="1955074" y="1203739"/>
                      <a:pt x="1966115" y="1191959"/>
                      <a:pt x="1972491" y="1177613"/>
                    </a:cubicBezTo>
                    <a:cubicBezTo>
                      <a:pt x="1983676" y="1152448"/>
                      <a:pt x="1975703" y="1114512"/>
                      <a:pt x="1998617" y="1099236"/>
                    </a:cubicBezTo>
                    <a:lnTo>
                      <a:pt x="2076994" y="1046985"/>
                    </a:lnTo>
                    <a:cubicBezTo>
                      <a:pt x="2099951" y="978113"/>
                      <a:pt x="2074883" y="1033843"/>
                      <a:pt x="2129246" y="968608"/>
                    </a:cubicBezTo>
                    <a:cubicBezTo>
                      <a:pt x="2183677" y="903291"/>
                      <a:pt x="2122711" y="951193"/>
                      <a:pt x="2194560" y="903293"/>
                    </a:cubicBezTo>
                    <a:lnTo>
                      <a:pt x="2220686" y="824916"/>
                    </a:lnTo>
                    <a:lnTo>
                      <a:pt x="2233749" y="785728"/>
                    </a:lnTo>
                    <a:cubicBezTo>
                      <a:pt x="2238103" y="729122"/>
                      <a:pt x="2232363" y="670815"/>
                      <a:pt x="2246811" y="615911"/>
                    </a:cubicBezTo>
                    <a:cubicBezTo>
                      <a:pt x="2254802" y="585545"/>
                      <a:pt x="2281646" y="563659"/>
                      <a:pt x="2299063" y="537533"/>
                    </a:cubicBezTo>
                    <a:cubicBezTo>
                      <a:pt x="2333897" y="485283"/>
                      <a:pt x="2312127" y="507053"/>
                      <a:pt x="2364377" y="472219"/>
                    </a:cubicBezTo>
                    <a:cubicBezTo>
                      <a:pt x="2396345" y="376316"/>
                      <a:pt x="2371030" y="413315"/>
                      <a:pt x="2429691" y="354653"/>
                    </a:cubicBezTo>
                    <a:cubicBezTo>
                      <a:pt x="2434045" y="328527"/>
                      <a:pt x="2434378" y="301403"/>
                      <a:pt x="2442754" y="276276"/>
                    </a:cubicBezTo>
                    <a:cubicBezTo>
                      <a:pt x="2447719" y="261382"/>
                      <a:pt x="2456621" y="246895"/>
                      <a:pt x="2468880" y="237088"/>
                    </a:cubicBezTo>
                    <a:cubicBezTo>
                      <a:pt x="2482269" y="226377"/>
                      <a:pt x="2570129" y="211613"/>
                      <a:pt x="2573383" y="210962"/>
                    </a:cubicBezTo>
                    <a:cubicBezTo>
                      <a:pt x="2577737" y="197899"/>
                      <a:pt x="2582663" y="185013"/>
                      <a:pt x="2586446" y="171773"/>
                    </a:cubicBezTo>
                    <a:cubicBezTo>
                      <a:pt x="2613604" y="76721"/>
                      <a:pt x="2573159" y="122157"/>
                      <a:pt x="2730137" y="106459"/>
                    </a:cubicBezTo>
                    <a:cubicBezTo>
                      <a:pt x="2743200" y="97750"/>
                      <a:pt x="2755284" y="87354"/>
                      <a:pt x="2769326" y="80333"/>
                    </a:cubicBezTo>
                    <a:cubicBezTo>
                      <a:pt x="2809918" y="60037"/>
                      <a:pt x="2876183" y="59119"/>
                      <a:pt x="2913017" y="54208"/>
                    </a:cubicBezTo>
                    <a:lnTo>
                      <a:pt x="3004457" y="41145"/>
                    </a:lnTo>
                    <a:cubicBezTo>
                      <a:pt x="3017520" y="36791"/>
                      <a:pt x="3031330" y="34240"/>
                      <a:pt x="3043646" y="28082"/>
                    </a:cubicBezTo>
                    <a:cubicBezTo>
                      <a:pt x="3057688" y="21061"/>
                      <a:pt x="3067147" y="2583"/>
                      <a:pt x="3082834" y="1956"/>
                    </a:cubicBezTo>
                    <a:cubicBezTo>
                      <a:pt x="3131732" y="0"/>
                      <a:pt x="3516181" y="23605"/>
                      <a:pt x="3592286" y="28082"/>
                    </a:cubicBezTo>
                    <a:cubicBezTo>
                      <a:pt x="3746446" y="58914"/>
                      <a:pt x="3562748" y="28082"/>
                      <a:pt x="3853543" y="28082"/>
                    </a:cubicBezTo>
                    <a:cubicBezTo>
                      <a:pt x="3901638" y="28082"/>
                      <a:pt x="3949271" y="37592"/>
                      <a:pt x="3997234" y="41145"/>
                    </a:cubicBezTo>
                    <a:cubicBezTo>
                      <a:pt x="4066848" y="46302"/>
                      <a:pt x="4136571" y="49854"/>
                      <a:pt x="4206240" y="54208"/>
                    </a:cubicBezTo>
                    <a:cubicBezTo>
                      <a:pt x="4210594" y="67271"/>
                      <a:pt x="4209567" y="83660"/>
                      <a:pt x="4219303" y="93396"/>
                    </a:cubicBezTo>
                    <a:cubicBezTo>
                      <a:pt x="4225550" y="99643"/>
                      <a:pt x="4310291" y="119409"/>
                      <a:pt x="4310743" y="119522"/>
                    </a:cubicBezTo>
                    <a:cubicBezTo>
                      <a:pt x="4427600" y="197429"/>
                      <a:pt x="4240590" y="80496"/>
                      <a:pt x="4428309" y="158711"/>
                    </a:cubicBezTo>
                    <a:cubicBezTo>
                      <a:pt x="4457293" y="170787"/>
                      <a:pt x="4476898" y="201033"/>
                      <a:pt x="4506686" y="210962"/>
                    </a:cubicBezTo>
                    <a:lnTo>
                      <a:pt x="4545874" y="224025"/>
                    </a:lnTo>
                    <a:cubicBezTo>
                      <a:pt x="4550228" y="237088"/>
                      <a:pt x="4551299" y="251756"/>
                      <a:pt x="4558937" y="263213"/>
                    </a:cubicBezTo>
                    <a:cubicBezTo>
                      <a:pt x="4569185" y="278584"/>
                      <a:pt x="4589864" y="285878"/>
                      <a:pt x="4598126" y="302402"/>
                    </a:cubicBezTo>
                    <a:cubicBezTo>
                      <a:pt x="4608055" y="322260"/>
                      <a:pt x="4605804" y="346176"/>
                      <a:pt x="4611189" y="367716"/>
                    </a:cubicBezTo>
                    <a:cubicBezTo>
                      <a:pt x="4622006" y="410985"/>
                      <a:pt x="4624833" y="407777"/>
                      <a:pt x="4650377" y="446093"/>
                    </a:cubicBezTo>
                    <a:cubicBezTo>
                      <a:pt x="4654731" y="476573"/>
                      <a:pt x="4650935" y="509397"/>
                      <a:pt x="4663440" y="537533"/>
                    </a:cubicBezTo>
                    <a:cubicBezTo>
                      <a:pt x="4669816" y="551880"/>
                      <a:pt x="4691528" y="552557"/>
                      <a:pt x="4702629" y="563659"/>
                    </a:cubicBezTo>
                    <a:cubicBezTo>
                      <a:pt x="4713730" y="574760"/>
                      <a:pt x="4722378" y="588502"/>
                      <a:pt x="4728754" y="602848"/>
                    </a:cubicBezTo>
                    <a:cubicBezTo>
                      <a:pt x="4765908" y="686446"/>
                      <a:pt x="4746248" y="666993"/>
                      <a:pt x="4767943" y="746539"/>
                    </a:cubicBezTo>
                    <a:cubicBezTo>
                      <a:pt x="4775189" y="773108"/>
                      <a:pt x="4785361" y="798790"/>
                      <a:pt x="4794069" y="824916"/>
                    </a:cubicBezTo>
                    <a:lnTo>
                      <a:pt x="4807131" y="864105"/>
                    </a:lnTo>
                    <a:lnTo>
                      <a:pt x="4833257" y="942482"/>
                    </a:lnTo>
                    <a:cubicBezTo>
                      <a:pt x="4837611" y="955545"/>
                      <a:pt x="4859383" y="951191"/>
                      <a:pt x="4872446" y="955545"/>
                    </a:cubicBezTo>
                    <a:cubicBezTo>
                      <a:pt x="4885509" y="964254"/>
                      <a:pt x="4903313" y="968358"/>
                      <a:pt x="4911634" y="981671"/>
                    </a:cubicBezTo>
                    <a:cubicBezTo>
                      <a:pt x="4926230" y="1005024"/>
                      <a:pt x="4931081" y="1033331"/>
                      <a:pt x="4937760" y="1060048"/>
                    </a:cubicBezTo>
                    <a:cubicBezTo>
                      <a:pt x="4942114" y="1077465"/>
                      <a:pt x="4940864" y="1097361"/>
                      <a:pt x="4950823" y="1112299"/>
                    </a:cubicBezTo>
                    <a:cubicBezTo>
                      <a:pt x="4969541" y="1140377"/>
                      <a:pt x="5003119" y="1138448"/>
                      <a:pt x="5029200" y="1151488"/>
                    </a:cubicBezTo>
                    <a:cubicBezTo>
                      <a:pt x="5043242" y="1158509"/>
                      <a:pt x="5055326" y="1168905"/>
                      <a:pt x="5068389" y="1177613"/>
                    </a:cubicBezTo>
                    <a:cubicBezTo>
                      <a:pt x="5103220" y="1282113"/>
                      <a:pt x="5050973" y="1160200"/>
                      <a:pt x="5120640" y="1229865"/>
                    </a:cubicBezTo>
                    <a:cubicBezTo>
                      <a:pt x="5130376" y="1239601"/>
                      <a:pt x="5125101" y="1258301"/>
                      <a:pt x="5133703" y="1269053"/>
                    </a:cubicBezTo>
                    <a:cubicBezTo>
                      <a:pt x="5143510" y="1281312"/>
                      <a:pt x="5158849" y="1288158"/>
                      <a:pt x="5172891" y="1295179"/>
                    </a:cubicBezTo>
                    <a:cubicBezTo>
                      <a:pt x="5219967" y="1318717"/>
                      <a:pt x="5305247" y="1317559"/>
                      <a:pt x="5342709" y="1321305"/>
                    </a:cubicBezTo>
                    <a:cubicBezTo>
                      <a:pt x="5368835" y="1330014"/>
                      <a:pt x="5412377" y="1321305"/>
                      <a:pt x="5421086" y="1347431"/>
                    </a:cubicBezTo>
                    <a:cubicBezTo>
                      <a:pt x="5444079" y="1416407"/>
                      <a:pt x="5422692" y="1378981"/>
                      <a:pt x="5512526" y="1438871"/>
                    </a:cubicBezTo>
                    <a:cubicBezTo>
                      <a:pt x="5527897" y="1449118"/>
                      <a:pt x="5536343" y="1467812"/>
                      <a:pt x="5551714" y="1478059"/>
                    </a:cubicBezTo>
                    <a:cubicBezTo>
                      <a:pt x="5563171" y="1485697"/>
                      <a:pt x="5577209" y="1489681"/>
                      <a:pt x="5590903" y="1491122"/>
                    </a:cubicBezTo>
                    <a:cubicBezTo>
                      <a:pt x="5660324" y="1498430"/>
                      <a:pt x="5730240" y="1499831"/>
                      <a:pt x="5799909" y="1504185"/>
                    </a:cubicBezTo>
                    <a:cubicBezTo>
                      <a:pt x="5812972" y="1508539"/>
                      <a:pt x="5829361" y="1507512"/>
                      <a:pt x="5839097" y="1517248"/>
                    </a:cubicBezTo>
                    <a:cubicBezTo>
                      <a:pt x="5848833" y="1526984"/>
                      <a:pt x="5839220" y="1551730"/>
                      <a:pt x="5852160" y="1556436"/>
                    </a:cubicBezTo>
                    <a:cubicBezTo>
                      <a:pt x="5893286" y="1571391"/>
                      <a:pt x="5939076" y="1567466"/>
                      <a:pt x="5982789" y="1569499"/>
                    </a:cubicBezTo>
                    <a:cubicBezTo>
                      <a:pt x="6126391" y="1576178"/>
                      <a:pt x="6270172" y="1578208"/>
                      <a:pt x="6413863" y="1582562"/>
                    </a:cubicBezTo>
                    <a:cubicBezTo>
                      <a:pt x="6435634" y="1586916"/>
                      <a:pt x="6457637" y="1590240"/>
                      <a:pt x="6479177" y="1595625"/>
                    </a:cubicBezTo>
                    <a:cubicBezTo>
                      <a:pt x="6492535" y="1598965"/>
                      <a:pt x="6504681" y="1607167"/>
                      <a:pt x="6518366" y="1608688"/>
                    </a:cubicBezTo>
                    <a:cubicBezTo>
                      <a:pt x="6583425" y="1615917"/>
                      <a:pt x="6648995" y="1617397"/>
                      <a:pt x="6714309" y="1621751"/>
                    </a:cubicBezTo>
                    <a:cubicBezTo>
                      <a:pt x="6731726" y="1617397"/>
                      <a:pt x="6749298" y="1613620"/>
                      <a:pt x="6766560" y="1608688"/>
                    </a:cubicBezTo>
                    <a:cubicBezTo>
                      <a:pt x="6779800" y="1604905"/>
                      <a:pt x="6792686" y="1591271"/>
                      <a:pt x="6805749" y="1595625"/>
                    </a:cubicBezTo>
                    <a:cubicBezTo>
                      <a:pt x="6891372" y="1624166"/>
                      <a:pt x="6884126" y="1624393"/>
                      <a:pt x="6884126" y="167400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4" name="Connettore 1 63"/>
              <p:cNvCxnSpPr>
                <a:stCxn id="63" idx="1"/>
                <a:endCxn id="63" idx="85"/>
              </p:cNvCxnSpPr>
              <p:nvPr/>
            </p:nvCxnSpPr>
            <p:spPr>
              <a:xfrm>
                <a:off x="1110343" y="2170431"/>
                <a:ext cx="6871061" cy="52251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CasellaDiTesto 65"/>
          <p:cNvSpPr txBox="1"/>
          <p:nvPr/>
        </p:nvSpPr>
        <p:spPr>
          <a:xfrm>
            <a:off x="35496" y="116632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err="1" smtClean="0">
                <a:latin typeface="Arial Rounded MT Bold" pitchFamily="34" charset="0"/>
              </a:rPr>
              <a:t>Outline</a:t>
            </a:r>
            <a:endParaRPr lang="it-IT" sz="3600" i="1" dirty="0">
              <a:latin typeface="Arial Rounded MT Bold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437112"/>
            <a:ext cx="193167" cy="108966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026025"/>
            <a:ext cx="193167" cy="108966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33" y="4437112"/>
            <a:ext cx="178308" cy="108966"/>
          </a:xfrm>
          <a:prstGeom prst="rect">
            <a:avLst/>
          </a:prstGeom>
        </p:spPr>
      </p:pic>
      <p:pic>
        <p:nvPicPr>
          <p:cNvPr id="72" name="Immagine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21288"/>
            <a:ext cx="178308" cy="10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Two-dimensional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topological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insulators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36512" y="548680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doni MT" pitchFamily="18" charset="0"/>
              </a:rPr>
              <a:t>[</a:t>
            </a:r>
            <a:r>
              <a:rPr lang="en-US" dirty="0" smtClean="0">
                <a:latin typeface="Bodoni MT" pitchFamily="18" charset="0"/>
              </a:rPr>
              <a:t>B. A. </a:t>
            </a:r>
            <a:r>
              <a:rPr lang="en-US" dirty="0" err="1" smtClean="0">
                <a:latin typeface="Bodoni MT" pitchFamily="18" charset="0"/>
              </a:rPr>
              <a:t>Bernevig</a:t>
            </a:r>
            <a:r>
              <a:rPr lang="en-US" dirty="0" smtClean="0">
                <a:latin typeface="Bodoni MT" pitchFamily="18" charset="0"/>
              </a:rPr>
              <a:t>, T. L. Hughes, and S.-C. Zhang, Science </a:t>
            </a:r>
            <a:r>
              <a:rPr lang="it-IT" b="1" dirty="0" smtClean="0">
                <a:latin typeface="Bodoni MT" pitchFamily="18" charset="0"/>
              </a:rPr>
              <a:t>314</a:t>
            </a:r>
            <a:r>
              <a:rPr lang="it-IT" dirty="0" smtClean="0">
                <a:latin typeface="Bodoni MT" pitchFamily="18" charset="0"/>
              </a:rPr>
              <a:t>, 1757 (2006)]</a:t>
            </a:r>
          </a:p>
        </p:txBody>
      </p: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395536" y="1052736"/>
            <a:ext cx="1872208" cy="1683414"/>
            <a:chOff x="2483768" y="1844824"/>
            <a:chExt cx="3024336" cy="2719361"/>
          </a:xfrm>
        </p:grpSpPr>
        <p:sp>
          <p:nvSpPr>
            <p:cNvPr id="7" name="Cubo 6"/>
            <p:cNvSpPr/>
            <p:nvPr/>
          </p:nvSpPr>
          <p:spPr>
            <a:xfrm>
              <a:off x="2483768" y="3196033"/>
              <a:ext cx="3024336" cy="136815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ubo 7"/>
            <p:cNvSpPr/>
            <p:nvPr/>
          </p:nvSpPr>
          <p:spPr>
            <a:xfrm>
              <a:off x="2483768" y="2217571"/>
              <a:ext cx="3024336" cy="1368152"/>
            </a:xfrm>
            <a:prstGeom prst="cub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ubo 8"/>
            <p:cNvSpPr/>
            <p:nvPr/>
          </p:nvSpPr>
          <p:spPr>
            <a:xfrm>
              <a:off x="2483768" y="1844824"/>
              <a:ext cx="3024336" cy="136815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483768" y="2420886"/>
              <a:ext cx="2664297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CdTe</a:t>
              </a:r>
              <a:endParaRPr lang="it-IT" sz="1400" dirty="0">
                <a:latin typeface="Arial Rounded MT Bold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483768" y="3844431"/>
              <a:ext cx="2664297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CdTe</a:t>
              </a:r>
              <a:endParaRPr lang="it-IT" sz="1400" dirty="0">
                <a:latin typeface="Arial Rounded MT Bold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483768" y="3184555"/>
              <a:ext cx="2664297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HgTe</a:t>
              </a:r>
              <a:endParaRPr lang="it-IT" sz="1400" dirty="0">
                <a:latin typeface="Arial Rounded MT Bold" pitchFamily="34" charset="0"/>
              </a:endParaRPr>
            </a:p>
          </p:txBody>
        </p:sp>
      </p:grpSp>
      <p:cxnSp>
        <p:nvCxnSpPr>
          <p:cNvPr id="14" name="Connettore 2 13"/>
          <p:cNvCxnSpPr/>
          <p:nvPr/>
        </p:nvCxnSpPr>
        <p:spPr>
          <a:xfrm>
            <a:off x="2483768" y="1628800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661568" y="1628800"/>
            <a:ext cx="2126456" cy="271463"/>
          </a:xfrm>
          <a:prstGeom prst="rect">
            <a:avLst/>
          </a:prstGeom>
        </p:spPr>
      </p:pic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395536" y="3140968"/>
            <a:ext cx="1872208" cy="2092467"/>
            <a:chOff x="2483768" y="1844824"/>
            <a:chExt cx="3024336" cy="3380139"/>
          </a:xfrm>
        </p:grpSpPr>
        <p:sp>
          <p:nvSpPr>
            <p:cNvPr id="18" name="Cubo 17"/>
            <p:cNvSpPr/>
            <p:nvPr/>
          </p:nvSpPr>
          <p:spPr>
            <a:xfrm>
              <a:off x="2483768" y="3856811"/>
              <a:ext cx="3024336" cy="136815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ubo 18"/>
            <p:cNvSpPr/>
            <p:nvPr/>
          </p:nvSpPr>
          <p:spPr>
            <a:xfrm>
              <a:off x="2483768" y="2878350"/>
              <a:ext cx="3024336" cy="1368152"/>
            </a:xfrm>
            <a:prstGeom prst="cub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ubo 19"/>
            <p:cNvSpPr/>
            <p:nvPr/>
          </p:nvSpPr>
          <p:spPr>
            <a:xfrm>
              <a:off x="2483768" y="1844824"/>
              <a:ext cx="3024336" cy="136815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483768" y="2420886"/>
              <a:ext cx="2664297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CdTe</a:t>
              </a:r>
              <a:endParaRPr lang="it-IT" sz="1400" dirty="0">
                <a:latin typeface="Arial Rounded MT Bold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483768" y="4501876"/>
              <a:ext cx="2664297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CdTe</a:t>
              </a:r>
              <a:endParaRPr lang="it-IT" sz="1400" dirty="0">
                <a:latin typeface="Arial Rounded MT Bold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483768" y="3523415"/>
              <a:ext cx="2664297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latin typeface="Arial Rounded MT Bold" pitchFamily="34" charset="0"/>
                </a:rPr>
                <a:t>HgTe</a:t>
              </a:r>
              <a:endParaRPr lang="it-IT" sz="1400" dirty="0">
                <a:latin typeface="Arial Rounded MT Bold" pitchFamily="34" charset="0"/>
              </a:endParaRPr>
            </a:p>
          </p:txBody>
        </p:sp>
      </p:grpSp>
      <p:cxnSp>
        <p:nvCxnSpPr>
          <p:cNvPr id="24" name="Connettore 2 23"/>
          <p:cNvCxnSpPr/>
          <p:nvPr/>
        </p:nvCxnSpPr>
        <p:spPr>
          <a:xfrm>
            <a:off x="2483768" y="3717032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661568" y="3877617"/>
            <a:ext cx="2126456" cy="271463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124744"/>
            <a:ext cx="2808312" cy="20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212976"/>
            <a:ext cx="2893693" cy="21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-36512" y="6444044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doni MT" pitchFamily="18" charset="0"/>
              </a:rPr>
              <a:t>[L. </a:t>
            </a:r>
            <a:r>
              <a:rPr lang="it-IT" dirty="0" err="1" smtClean="0">
                <a:latin typeface="Bodoni MT" pitchFamily="18" charset="0"/>
              </a:rPr>
              <a:t>Qi</a:t>
            </a:r>
            <a:r>
              <a:rPr lang="it-IT" dirty="0" smtClean="0">
                <a:latin typeface="Bodoni MT" pitchFamily="18" charset="0"/>
              </a:rPr>
              <a:t> and </a:t>
            </a:r>
            <a:r>
              <a:rPr lang="it-IT" dirty="0" err="1" smtClean="0">
                <a:latin typeface="Bodoni MT" pitchFamily="18" charset="0"/>
              </a:rPr>
              <a:t>S.-C.</a:t>
            </a:r>
            <a:r>
              <a:rPr lang="it-IT" dirty="0" smtClean="0">
                <a:latin typeface="Bodoni MT" pitchFamily="18" charset="0"/>
              </a:rPr>
              <a:t> </a:t>
            </a:r>
            <a:r>
              <a:rPr lang="it-IT" dirty="0" err="1" smtClean="0">
                <a:latin typeface="Bodoni MT" pitchFamily="18" charset="0"/>
              </a:rPr>
              <a:t>Zhang</a:t>
            </a:r>
            <a:r>
              <a:rPr lang="it-IT" dirty="0" smtClean="0">
                <a:latin typeface="Bodoni MT" pitchFamily="18" charset="0"/>
              </a:rPr>
              <a:t>, Rev. Mod. </a:t>
            </a:r>
            <a:r>
              <a:rPr lang="it-IT" dirty="0" err="1" smtClean="0">
                <a:latin typeface="Bodoni MT" pitchFamily="18" charset="0"/>
              </a:rPr>
              <a:t>Phys</a:t>
            </a:r>
            <a:r>
              <a:rPr lang="it-IT" dirty="0" smtClean="0">
                <a:latin typeface="Bodoni MT" pitchFamily="18" charset="0"/>
              </a:rPr>
              <a:t>. </a:t>
            </a:r>
            <a:r>
              <a:rPr lang="it-IT" b="1" dirty="0" smtClean="0">
                <a:latin typeface="Bodoni MT" pitchFamily="18" charset="0"/>
              </a:rPr>
              <a:t>83</a:t>
            </a:r>
            <a:r>
              <a:rPr lang="it-IT" dirty="0" smtClean="0">
                <a:latin typeface="Bodoni MT" pitchFamily="18" charset="0"/>
              </a:rPr>
              <a:t>, 1057 (2011)]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 Rounded MT Bold" pitchFamily="34" charset="0"/>
              </a:rPr>
              <a:t>Spin</a:t>
            </a:r>
            <a:r>
              <a:rPr lang="it-IT" sz="2400" dirty="0" smtClean="0">
                <a:latin typeface="Arial Rounded MT Bold" pitchFamily="34" charset="0"/>
              </a:rPr>
              <a:t> and </a:t>
            </a:r>
            <a:r>
              <a:rPr lang="it-IT" sz="2400" dirty="0" err="1" smtClean="0">
                <a:latin typeface="Arial Rounded MT Bold" pitchFamily="34" charset="0"/>
              </a:rPr>
              <a:t>momentum</a:t>
            </a:r>
            <a:r>
              <a:rPr lang="it-IT" sz="2400" dirty="0" smtClean="0">
                <a:latin typeface="Arial Rounded MT Bold" pitchFamily="34" charset="0"/>
              </a:rPr>
              <a:t> are </a:t>
            </a:r>
            <a:r>
              <a:rPr lang="it-IT" sz="2400" dirty="0" err="1" smtClean="0">
                <a:latin typeface="Arial Rounded MT Bold" pitchFamily="34" charset="0"/>
              </a:rPr>
              <a:t>locked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into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each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other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-36512" y="5445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 Rounded MT Bold" pitchFamily="34" charset="0"/>
              </a:rPr>
              <a:t>Insulating</a:t>
            </a:r>
            <a:r>
              <a:rPr lang="it-IT" sz="2400" dirty="0" smtClean="0">
                <a:latin typeface="Arial Rounded MT Bold" pitchFamily="34" charset="0"/>
              </a:rPr>
              <a:t> bulk </a:t>
            </a:r>
            <a:r>
              <a:rPr lang="it-IT" sz="2400" dirty="0" err="1" smtClean="0">
                <a:latin typeface="Arial Rounded MT Bold" pitchFamily="34" charset="0"/>
              </a:rPr>
              <a:t>states</a:t>
            </a:r>
            <a:r>
              <a:rPr lang="it-IT" sz="2400" dirty="0" smtClean="0">
                <a:latin typeface="Arial Rounded MT Bold" pitchFamily="34" charset="0"/>
              </a:rPr>
              <a:t> VS </a:t>
            </a:r>
            <a:r>
              <a:rPr lang="it-IT" sz="2400" dirty="0" err="1" smtClean="0">
                <a:latin typeface="Arial Rounded MT Bold" pitchFamily="34" charset="0"/>
              </a:rPr>
              <a:t>conducting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edge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states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683568" y="5445224"/>
            <a:ext cx="7704856" cy="980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6516216" y="3861048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6948264" y="3861048"/>
            <a:ext cx="0" cy="36004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Arial Rounded MT Bold" pitchFamily="34" charset="0"/>
              </a:rPr>
              <a:t>Quantum </a:t>
            </a:r>
            <a:r>
              <a:rPr lang="it-IT" sz="2800" i="1" dirty="0" err="1" smtClean="0">
                <a:latin typeface="Arial Rounded MT Bold" pitchFamily="34" charset="0"/>
              </a:rPr>
              <a:t>spin</a:t>
            </a:r>
            <a:r>
              <a:rPr lang="it-IT" sz="2800" i="1" dirty="0" smtClean="0">
                <a:latin typeface="Arial Rounded MT Bold" pitchFamily="34" charset="0"/>
              </a:rPr>
              <a:t> Hall </a:t>
            </a:r>
            <a:r>
              <a:rPr lang="it-IT" sz="2800" i="1" dirty="0" err="1" smtClean="0">
                <a:latin typeface="Arial Rounded MT Bold" pitchFamily="34" charset="0"/>
              </a:rPr>
              <a:t>effect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-36512" y="548680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doni MT" pitchFamily="18" charset="0"/>
              </a:rPr>
              <a:t>[C. L. </a:t>
            </a:r>
            <a:r>
              <a:rPr lang="it-IT" dirty="0" err="1" smtClean="0">
                <a:latin typeface="Bodoni MT" pitchFamily="18" charset="0"/>
              </a:rPr>
              <a:t>Kane</a:t>
            </a:r>
            <a:r>
              <a:rPr lang="it-IT" dirty="0" smtClean="0">
                <a:latin typeface="Bodoni MT" pitchFamily="18" charset="0"/>
              </a:rPr>
              <a:t> and E. J. Mele, </a:t>
            </a:r>
            <a:r>
              <a:rPr lang="it-IT" dirty="0" err="1" smtClean="0">
                <a:latin typeface="Bodoni MT" pitchFamily="18" charset="0"/>
              </a:rPr>
              <a:t>Phys</a:t>
            </a:r>
            <a:r>
              <a:rPr lang="it-IT" dirty="0" smtClean="0">
                <a:latin typeface="Bodoni MT" pitchFamily="18" charset="0"/>
              </a:rPr>
              <a:t>. Rev. Lett. </a:t>
            </a:r>
            <a:r>
              <a:rPr lang="it-IT" b="1" dirty="0" smtClean="0">
                <a:latin typeface="Bodoni MT" pitchFamily="18" charset="0"/>
              </a:rPr>
              <a:t>95</a:t>
            </a:r>
            <a:r>
              <a:rPr lang="it-IT" dirty="0" smtClean="0">
                <a:latin typeface="Bodoni MT" pitchFamily="18" charset="0"/>
              </a:rPr>
              <a:t>, 146802 (2005)]</a:t>
            </a:r>
          </a:p>
          <a:p>
            <a:pPr algn="ctr"/>
            <a:r>
              <a:rPr lang="it-IT" dirty="0" smtClean="0">
                <a:latin typeface="Bodoni MT" pitchFamily="18" charset="0"/>
              </a:rPr>
              <a:t>[</a:t>
            </a:r>
            <a:r>
              <a:rPr lang="en-US" dirty="0" smtClean="0">
                <a:latin typeface="Bodoni MT" pitchFamily="18" charset="0"/>
              </a:rPr>
              <a:t>M. </a:t>
            </a:r>
            <a:r>
              <a:rPr lang="en-US" dirty="0" err="1" smtClean="0">
                <a:latin typeface="Bodoni MT" pitchFamily="18" charset="0"/>
              </a:rPr>
              <a:t>K</a:t>
            </a:r>
            <a:r>
              <a:rPr lang="en-US" dirty="0" err="1" smtClean="0">
                <a:latin typeface="Bodoni MT" pitchFamily="18" charset="0"/>
                <a:ea typeface="Cambria Math"/>
              </a:rPr>
              <a:t>önig</a:t>
            </a:r>
            <a:r>
              <a:rPr lang="en-US" dirty="0" smtClean="0">
                <a:latin typeface="Bodoni MT" pitchFamily="18" charset="0"/>
                <a:ea typeface="Cambria Math"/>
              </a:rPr>
              <a:t> </a:t>
            </a:r>
            <a:r>
              <a:rPr lang="en-US" i="1" dirty="0" smtClean="0">
                <a:latin typeface="Bodoni MT" pitchFamily="18" charset="0"/>
                <a:ea typeface="Cambria Math"/>
              </a:rPr>
              <a:t>et al., </a:t>
            </a:r>
            <a:r>
              <a:rPr lang="en-US" dirty="0" smtClean="0">
                <a:latin typeface="Bodoni MT" pitchFamily="18" charset="0"/>
              </a:rPr>
              <a:t>Science </a:t>
            </a:r>
            <a:r>
              <a:rPr lang="it-IT" b="1" dirty="0" smtClean="0">
                <a:latin typeface="Bodoni MT" pitchFamily="18" charset="0"/>
              </a:rPr>
              <a:t>318</a:t>
            </a:r>
            <a:r>
              <a:rPr lang="it-IT" dirty="0" smtClean="0">
                <a:latin typeface="Bodoni MT" pitchFamily="18" charset="0"/>
              </a:rPr>
              <a:t>, 766 (2007)]</a:t>
            </a:r>
          </a:p>
          <a:p>
            <a:pPr algn="ctr"/>
            <a:endParaRPr lang="it-IT" dirty="0" smtClean="0">
              <a:latin typeface="Bodoni MT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3773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707" y="4509120"/>
            <a:ext cx="2893693" cy="21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2808312" cy="20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2 10"/>
          <p:cNvCxnSpPr/>
          <p:nvPr/>
        </p:nvCxnSpPr>
        <p:spPr>
          <a:xfrm>
            <a:off x="3419872" y="3645024"/>
            <a:ext cx="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/>
          <p:cNvGrpSpPr/>
          <p:nvPr/>
        </p:nvGrpSpPr>
        <p:grpSpPr>
          <a:xfrm>
            <a:off x="6012160" y="3573016"/>
            <a:ext cx="360040" cy="936104"/>
            <a:chOff x="6228184" y="3429000"/>
            <a:chExt cx="0" cy="1080120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6228184" y="3429000"/>
              <a:ext cx="0" cy="100811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>
              <a:off x="6228184" y="3509392"/>
              <a:ext cx="0" cy="999728"/>
            </a:xfrm>
            <a:prstGeom prst="straightConnector1">
              <a:avLst/>
            </a:prstGeom>
            <a:ln w="25400">
              <a:solidFill>
                <a:srgbClr val="92D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Helical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Luttinger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liquid</a:t>
            </a:r>
            <a:endParaRPr lang="it-IT" sz="2800" i="1" dirty="0">
              <a:latin typeface="Arial Rounded MT Bold" pitchFamily="34" charset="0"/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179512" y="908720"/>
            <a:ext cx="2016224" cy="1656184"/>
            <a:chOff x="179512" y="764704"/>
            <a:chExt cx="2016224" cy="1656184"/>
          </a:xfrm>
        </p:grpSpPr>
        <p:cxnSp>
          <p:nvCxnSpPr>
            <p:cNvPr id="6" name="Connettore 2 5"/>
            <p:cNvCxnSpPr/>
            <p:nvPr/>
          </p:nvCxnSpPr>
          <p:spPr>
            <a:xfrm>
              <a:off x="395536" y="1387624"/>
              <a:ext cx="15841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395536" y="1540024"/>
              <a:ext cx="15841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>
              <a:off x="395536" y="1692424"/>
              <a:ext cx="1584176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395536" y="1844824"/>
              <a:ext cx="1584176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/>
            <p:cNvSpPr/>
            <p:nvPr/>
          </p:nvSpPr>
          <p:spPr>
            <a:xfrm>
              <a:off x="216024" y="1196752"/>
              <a:ext cx="1979712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79512" y="7647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Rounded MT Bold" pitchFamily="34" charset="0"/>
                </a:rPr>
                <a:t>Quantum </a:t>
              </a:r>
              <a:r>
                <a:rPr lang="it-IT" dirty="0" err="1" smtClean="0">
                  <a:latin typeface="Arial Rounded MT Bold" pitchFamily="34" charset="0"/>
                </a:rPr>
                <a:t>wire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79512" y="205155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latin typeface="Arial Rounded MT Bold" pitchFamily="34" charset="0"/>
                </a:rPr>
                <a:t>Spinfull</a:t>
              </a:r>
              <a:r>
                <a:rPr lang="it-IT" dirty="0" smtClean="0">
                  <a:latin typeface="Arial Rounded MT Bold" pitchFamily="34" charset="0"/>
                </a:rPr>
                <a:t> LL</a:t>
              </a:r>
              <a:endParaRPr lang="it-IT" dirty="0">
                <a:latin typeface="Arial Rounded MT Bold" pitchFamily="34" charset="0"/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2483768" y="908720"/>
            <a:ext cx="2016224" cy="1656184"/>
            <a:chOff x="3419872" y="764704"/>
            <a:chExt cx="2016224" cy="1656184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3635896" y="1556792"/>
              <a:ext cx="15841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3456384" y="1196752"/>
              <a:ext cx="1979712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491880" y="76470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Rounded MT Bold" pitchFamily="34" charset="0"/>
                </a:rPr>
                <a:t>QHE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419872" y="205155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latin typeface="Arial Rounded MT Bold" pitchFamily="34" charset="0"/>
                </a:rPr>
                <a:t>Chiral</a:t>
              </a:r>
              <a:r>
                <a:rPr lang="it-IT" dirty="0" smtClean="0">
                  <a:latin typeface="Arial Rounded MT Bold" pitchFamily="34" charset="0"/>
                </a:rPr>
                <a:t> LL</a:t>
              </a:r>
              <a:endParaRPr lang="it-IT" dirty="0">
                <a:latin typeface="Arial Rounded MT Bold" pitchFamily="34" charset="0"/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4788024" y="908720"/>
            <a:ext cx="2016224" cy="1656184"/>
            <a:chOff x="6660232" y="764704"/>
            <a:chExt cx="2016224" cy="1656184"/>
          </a:xfrm>
        </p:grpSpPr>
        <p:cxnSp>
          <p:nvCxnSpPr>
            <p:cNvPr id="23" name="Connettore 2 22"/>
            <p:cNvCxnSpPr/>
            <p:nvPr/>
          </p:nvCxnSpPr>
          <p:spPr>
            <a:xfrm>
              <a:off x="6876256" y="1484784"/>
              <a:ext cx="15841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>
              <a:off x="6876256" y="1700808"/>
              <a:ext cx="1584176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tangolo 26"/>
            <p:cNvSpPr/>
            <p:nvPr/>
          </p:nvSpPr>
          <p:spPr>
            <a:xfrm>
              <a:off x="6696744" y="1196752"/>
              <a:ext cx="1979712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660232" y="7647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Rounded MT Bold" pitchFamily="34" charset="0"/>
                </a:rPr>
                <a:t>QSHE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60232" y="205155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latin typeface="Arial Rounded MT Bold" pitchFamily="34" charset="0"/>
                </a:rPr>
                <a:t>Helical</a:t>
              </a:r>
              <a:r>
                <a:rPr lang="it-IT" dirty="0" smtClean="0">
                  <a:latin typeface="Arial Rounded MT Bold" pitchFamily="34" charset="0"/>
                </a:rPr>
                <a:t> LL</a:t>
              </a:r>
              <a:endParaRPr lang="it-IT" dirty="0">
                <a:latin typeface="Arial Rounded MT Bold" pitchFamily="34" charset="0"/>
              </a:endParaRPr>
            </a:p>
          </p:txBody>
        </p:sp>
      </p:grpSp>
      <p:pic>
        <p:nvPicPr>
          <p:cNvPr id="57" name="Immagine 5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56159" y="2874267"/>
            <a:ext cx="2600325" cy="309563"/>
          </a:xfrm>
          <a:prstGeom prst="rect">
            <a:avLst/>
          </a:prstGeom>
        </p:spPr>
      </p:pic>
      <p:pic>
        <p:nvPicPr>
          <p:cNvPr id="35" name="Immagine 3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131840" y="2708919"/>
            <a:ext cx="5967413" cy="571500"/>
          </a:xfrm>
          <a:prstGeom prst="rect">
            <a:avLst/>
          </a:prstGeom>
        </p:spPr>
      </p:pic>
      <p:pic>
        <p:nvPicPr>
          <p:cNvPr id="41" name="Immagine 4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37827" y="3284984"/>
            <a:ext cx="5198269" cy="638175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-108520" y="41397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Arial Rounded MT Bold" pitchFamily="34" charset="0"/>
              </a:rPr>
              <a:t>Bosonization</a:t>
            </a:r>
            <a:r>
              <a:rPr lang="it-IT" dirty="0" smtClean="0">
                <a:latin typeface="Arial Rounded MT Bold" pitchFamily="34" charset="0"/>
              </a:rPr>
              <a:t>: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4469606" cy="376238"/>
          </a:xfrm>
          <a:prstGeom prst="rect">
            <a:avLst/>
          </a:prstGeom>
        </p:spPr>
      </p:pic>
      <p:pic>
        <p:nvPicPr>
          <p:cNvPr id="60" name="Immagine 5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51520" y="4657700"/>
            <a:ext cx="5310188" cy="571500"/>
          </a:xfrm>
          <a:prstGeom prst="rect">
            <a:avLst/>
          </a:prstGeom>
        </p:spPr>
      </p:pic>
      <p:pic>
        <p:nvPicPr>
          <p:cNvPr id="61" name="Immagine 6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67544" y="5445223"/>
            <a:ext cx="923925" cy="335756"/>
          </a:xfrm>
          <a:prstGeom prst="rect">
            <a:avLst/>
          </a:prstGeom>
        </p:spPr>
      </p:pic>
      <p:pic>
        <p:nvPicPr>
          <p:cNvPr id="55" name="Immagine 5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104653" y="5373215"/>
            <a:ext cx="2409825" cy="619125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-36512" y="6135687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 Rounded MT Bold" pitchFamily="34" charset="0"/>
              </a:rPr>
              <a:t>Unique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collective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excitations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propagation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velocity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539552" y="6093296"/>
            <a:ext cx="79928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-36512" y="548680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doni MT" pitchFamily="18" charset="0"/>
              </a:rPr>
              <a:t>[</a:t>
            </a:r>
            <a:r>
              <a:rPr lang="en-US" dirty="0" smtClean="0">
                <a:latin typeface="Bodoni MT" pitchFamily="18" charset="0"/>
              </a:rPr>
              <a:t>C. Wu, B. A. </a:t>
            </a:r>
            <a:r>
              <a:rPr lang="en-US" dirty="0" err="1" smtClean="0">
                <a:latin typeface="Bodoni MT" pitchFamily="18" charset="0"/>
              </a:rPr>
              <a:t>Bernevig</a:t>
            </a:r>
            <a:r>
              <a:rPr lang="en-US" dirty="0" smtClean="0">
                <a:latin typeface="Bodoni MT" pitchFamily="18" charset="0"/>
              </a:rPr>
              <a:t>, S. –C. Zhang, PRL </a:t>
            </a:r>
            <a:r>
              <a:rPr lang="en-US" b="1" dirty="0" smtClean="0">
                <a:latin typeface="Bodoni MT" pitchFamily="18" charset="0"/>
              </a:rPr>
              <a:t>96</a:t>
            </a:r>
            <a:r>
              <a:rPr lang="en-US" dirty="0" smtClean="0">
                <a:latin typeface="Bodoni MT" pitchFamily="18" charset="0"/>
              </a:rPr>
              <a:t>, 106401 (2006)</a:t>
            </a:r>
            <a:r>
              <a:rPr lang="it-IT" dirty="0" smtClean="0">
                <a:latin typeface="Bodoni MT" pitchFamily="18" charset="0"/>
              </a:rPr>
              <a:t>]</a:t>
            </a:r>
          </a:p>
        </p:txBody>
      </p:sp>
      <p:sp>
        <p:nvSpPr>
          <p:cNvPr id="62" name="Ovale 61"/>
          <p:cNvSpPr/>
          <p:nvPr/>
        </p:nvSpPr>
        <p:spPr>
          <a:xfrm>
            <a:off x="323528" y="5229200"/>
            <a:ext cx="136815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7" name="Gruppo 86"/>
          <p:cNvGrpSpPr/>
          <p:nvPr/>
        </p:nvGrpSpPr>
        <p:grpSpPr>
          <a:xfrm>
            <a:off x="7452320" y="1124744"/>
            <a:ext cx="1171182" cy="1095452"/>
            <a:chOff x="7452320" y="1124744"/>
            <a:chExt cx="1171182" cy="1095452"/>
          </a:xfrm>
        </p:grpSpPr>
        <p:cxnSp>
          <p:nvCxnSpPr>
            <p:cNvPr id="70" name="Connettore 2 69"/>
            <p:cNvCxnSpPr/>
            <p:nvPr/>
          </p:nvCxnSpPr>
          <p:spPr>
            <a:xfrm>
              <a:off x="7452320" y="1268760"/>
              <a:ext cx="64807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Immagine 82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8244407" y="1124744"/>
              <a:ext cx="379095" cy="226695"/>
            </a:xfrm>
            <a:prstGeom prst="rect">
              <a:avLst/>
            </a:prstGeom>
          </p:spPr>
        </p:pic>
        <p:cxnSp>
          <p:nvCxnSpPr>
            <p:cNvPr id="74" name="Connettore 2 73"/>
            <p:cNvCxnSpPr/>
            <p:nvPr/>
          </p:nvCxnSpPr>
          <p:spPr>
            <a:xfrm>
              <a:off x="7452320" y="1561455"/>
              <a:ext cx="64807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Immagine 83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8244407" y="1417437"/>
              <a:ext cx="358140" cy="226695"/>
            </a:xfrm>
            <a:prstGeom prst="rect">
              <a:avLst/>
            </a:prstGeom>
          </p:spPr>
        </p:pic>
        <p:cxnSp>
          <p:nvCxnSpPr>
            <p:cNvPr id="76" name="Connettore 2 75"/>
            <p:cNvCxnSpPr/>
            <p:nvPr/>
          </p:nvCxnSpPr>
          <p:spPr>
            <a:xfrm>
              <a:off x="7452320" y="1844824"/>
              <a:ext cx="64807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Immagine 84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8244406" y="1700808"/>
              <a:ext cx="379095" cy="226695"/>
            </a:xfrm>
            <a:prstGeom prst="rect">
              <a:avLst/>
            </a:prstGeom>
          </p:spPr>
        </p:pic>
        <p:cxnSp>
          <p:nvCxnSpPr>
            <p:cNvPr id="78" name="Connettore 2 77"/>
            <p:cNvCxnSpPr/>
            <p:nvPr/>
          </p:nvCxnSpPr>
          <p:spPr>
            <a:xfrm>
              <a:off x="7452320" y="2137519"/>
              <a:ext cx="64807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Immagine 85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8244407" y="1993501"/>
              <a:ext cx="358140" cy="2266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9" grpId="0"/>
      <p:bldP spid="50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Tunneling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through</a:t>
            </a:r>
            <a:r>
              <a:rPr lang="it-IT" sz="2800" i="1" dirty="0" smtClean="0">
                <a:latin typeface="Arial Rounded MT Bold" pitchFamily="34" charset="0"/>
              </a:rPr>
              <a:t> QPC</a:t>
            </a:r>
            <a:endParaRPr lang="it-IT" sz="2800" i="1" dirty="0">
              <a:latin typeface="Arial Rounded MT Bold" pitchFamily="34" charset="0"/>
            </a:endParaRPr>
          </a:p>
        </p:txBody>
      </p:sp>
      <p:grpSp>
        <p:nvGrpSpPr>
          <p:cNvPr id="67" name="Gruppo 17"/>
          <p:cNvGrpSpPr>
            <a:grpSpLocks noChangeAspect="1"/>
          </p:cNvGrpSpPr>
          <p:nvPr/>
        </p:nvGrpSpPr>
        <p:grpSpPr>
          <a:xfrm>
            <a:off x="1115616" y="980728"/>
            <a:ext cx="6768752" cy="2996005"/>
            <a:chOff x="179512" y="1484784"/>
            <a:chExt cx="8784976" cy="3888432"/>
          </a:xfrm>
        </p:grpSpPr>
        <p:sp>
          <p:nvSpPr>
            <p:cNvPr id="68" name="Trapezio 67"/>
            <p:cNvSpPr/>
            <p:nvPr/>
          </p:nvSpPr>
          <p:spPr>
            <a:xfrm>
              <a:off x="1907704" y="1484784"/>
              <a:ext cx="705678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Trapezio 68"/>
            <p:cNvSpPr/>
            <p:nvPr/>
          </p:nvSpPr>
          <p:spPr>
            <a:xfrm>
              <a:off x="179512" y="1484784"/>
              <a:ext cx="777686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Trapezio 69"/>
            <p:cNvSpPr/>
            <p:nvPr/>
          </p:nvSpPr>
          <p:spPr>
            <a:xfrm>
              <a:off x="1043608" y="1484784"/>
              <a:ext cx="7056784" cy="360040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1043608" y="5085184"/>
              <a:ext cx="7056784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17951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810039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4" name="Connettore 2 73"/>
            <p:cNvCxnSpPr/>
            <p:nvPr/>
          </p:nvCxnSpPr>
          <p:spPr>
            <a:xfrm>
              <a:off x="1547664" y="1628800"/>
              <a:ext cx="59046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 flipV="1">
              <a:off x="1475656" y="1772816"/>
              <a:ext cx="6048672" cy="8384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>
              <a:off x="827584" y="4869160"/>
              <a:ext cx="75608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/>
            <p:nvPr/>
          </p:nvCxnSpPr>
          <p:spPr>
            <a:xfrm>
              <a:off x="899592" y="4653136"/>
              <a:ext cx="7344816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Immagine 10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83620" y="4149080"/>
            <a:ext cx="1264444" cy="435769"/>
          </a:xfrm>
          <a:prstGeom prst="rect">
            <a:avLst/>
          </a:prstGeom>
        </p:spPr>
      </p:pic>
      <p:grpSp>
        <p:nvGrpSpPr>
          <p:cNvPr id="55" name="Gruppo 54"/>
          <p:cNvGrpSpPr/>
          <p:nvPr/>
        </p:nvGrpSpPr>
        <p:grpSpPr>
          <a:xfrm>
            <a:off x="1115616" y="980728"/>
            <a:ext cx="6768752" cy="2996005"/>
            <a:chOff x="5364088" y="980728"/>
            <a:chExt cx="6768752" cy="2996005"/>
          </a:xfrm>
        </p:grpSpPr>
        <p:sp>
          <p:nvSpPr>
            <p:cNvPr id="81" name="Trapezio 80"/>
            <p:cNvSpPr/>
            <p:nvPr/>
          </p:nvSpPr>
          <p:spPr>
            <a:xfrm>
              <a:off x="6695646" y="980728"/>
              <a:ext cx="5437194" cy="2774079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Trapezio 81"/>
            <p:cNvSpPr/>
            <p:nvPr/>
          </p:nvSpPr>
          <p:spPr>
            <a:xfrm>
              <a:off x="5364088" y="980728"/>
              <a:ext cx="5992010" cy="2774079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Trapezio 82"/>
            <p:cNvSpPr/>
            <p:nvPr/>
          </p:nvSpPr>
          <p:spPr>
            <a:xfrm>
              <a:off x="6029867" y="980728"/>
              <a:ext cx="5437194" cy="2774079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6029867" y="3754807"/>
              <a:ext cx="5437194" cy="2219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5364088" y="3754807"/>
              <a:ext cx="665779" cy="2219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11467061" y="3754807"/>
              <a:ext cx="665779" cy="2219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Figura a mano libera 88"/>
            <p:cNvSpPr/>
            <p:nvPr/>
          </p:nvSpPr>
          <p:spPr>
            <a:xfrm>
              <a:off x="5918904" y="2478731"/>
              <a:ext cx="5659121" cy="1232941"/>
            </a:xfrm>
            <a:custGeom>
              <a:avLst/>
              <a:gdLst>
                <a:gd name="connsiteX0" fmla="*/ 0 w 6884125"/>
                <a:gd name="connsiteY0" fmla="*/ 1687286 h 1739537"/>
                <a:gd name="connsiteX1" fmla="*/ 2847702 w 6884125"/>
                <a:gd name="connsiteY1" fmla="*/ 1360714 h 1739537"/>
                <a:gd name="connsiteX2" fmla="*/ 3357154 w 6884125"/>
                <a:gd name="connsiteY2" fmla="*/ 2177 h 1739537"/>
                <a:gd name="connsiteX3" fmla="*/ 3840480 w 6884125"/>
                <a:gd name="connsiteY3" fmla="*/ 1373777 h 1739537"/>
                <a:gd name="connsiteX4" fmla="*/ 6884125 w 6884125"/>
                <a:gd name="connsiteY4" fmla="*/ 1739537 h 173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125" h="1739537">
                  <a:moveTo>
                    <a:pt x="0" y="1687286"/>
                  </a:moveTo>
                  <a:cubicBezTo>
                    <a:pt x="1144088" y="1664426"/>
                    <a:pt x="2288176" y="1641566"/>
                    <a:pt x="2847702" y="1360714"/>
                  </a:cubicBezTo>
                  <a:cubicBezTo>
                    <a:pt x="3407228" y="1079863"/>
                    <a:pt x="3191691" y="0"/>
                    <a:pt x="3357154" y="2177"/>
                  </a:cubicBezTo>
                  <a:cubicBezTo>
                    <a:pt x="3522617" y="4354"/>
                    <a:pt x="3252652" y="1084217"/>
                    <a:pt x="3840480" y="1373777"/>
                  </a:cubicBezTo>
                  <a:cubicBezTo>
                    <a:pt x="4428308" y="1663337"/>
                    <a:pt x="5656216" y="1701437"/>
                    <a:pt x="6884125" y="1739537"/>
                  </a:cubicBezTo>
                </a:path>
              </a:pathLst>
            </a:custGeom>
            <a:ln w="254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Figura a mano libera 89"/>
            <p:cNvSpPr/>
            <p:nvPr/>
          </p:nvSpPr>
          <p:spPr>
            <a:xfrm>
              <a:off x="6584683" y="1048775"/>
              <a:ext cx="4383044" cy="986103"/>
            </a:xfrm>
            <a:custGeom>
              <a:avLst/>
              <a:gdLst>
                <a:gd name="connsiteX0" fmla="*/ 0 w 5199018"/>
                <a:gd name="connsiteY0" fmla="*/ 26126 h 1423852"/>
                <a:gd name="connsiteX1" fmla="*/ 2194560 w 5199018"/>
                <a:gd name="connsiteY1" fmla="*/ 248195 h 1423852"/>
                <a:gd name="connsiteX2" fmla="*/ 2508069 w 5199018"/>
                <a:gd name="connsiteY2" fmla="*/ 1423852 h 1423852"/>
                <a:gd name="connsiteX3" fmla="*/ 2782389 w 5199018"/>
                <a:gd name="connsiteY3" fmla="*/ 248195 h 1423852"/>
                <a:gd name="connsiteX4" fmla="*/ 5199018 w 5199018"/>
                <a:gd name="connsiteY4" fmla="*/ 0 h 142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018" h="1423852">
                  <a:moveTo>
                    <a:pt x="0" y="26126"/>
                  </a:moveTo>
                  <a:cubicBezTo>
                    <a:pt x="888274" y="20683"/>
                    <a:pt x="1776549" y="15241"/>
                    <a:pt x="2194560" y="248195"/>
                  </a:cubicBezTo>
                  <a:cubicBezTo>
                    <a:pt x="2612572" y="481149"/>
                    <a:pt x="2410098" y="1423852"/>
                    <a:pt x="2508069" y="1423852"/>
                  </a:cubicBezTo>
                  <a:cubicBezTo>
                    <a:pt x="2606040" y="1423852"/>
                    <a:pt x="2333898" y="485504"/>
                    <a:pt x="2782389" y="248195"/>
                  </a:cubicBezTo>
                  <a:cubicBezTo>
                    <a:pt x="3230880" y="10886"/>
                    <a:pt x="4214949" y="5443"/>
                    <a:pt x="5199018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Figura a mano libera 90"/>
            <p:cNvSpPr/>
            <p:nvPr/>
          </p:nvSpPr>
          <p:spPr>
            <a:xfrm>
              <a:off x="5930313" y="2350389"/>
              <a:ext cx="5666496" cy="1237973"/>
            </a:xfrm>
            <a:custGeom>
              <a:avLst/>
              <a:gdLst>
                <a:gd name="connsiteX0" fmla="*/ 0 w 7354389"/>
                <a:gd name="connsiteY0" fmla="*/ 1502228 h 1606731"/>
                <a:gd name="connsiteX1" fmla="*/ 2821577 w 7354389"/>
                <a:gd name="connsiteY1" fmla="*/ 1214845 h 1606731"/>
                <a:gd name="connsiteX2" fmla="*/ 3540034 w 7354389"/>
                <a:gd name="connsiteY2" fmla="*/ 0 h 1606731"/>
                <a:gd name="connsiteX3" fmla="*/ 4297680 w 7354389"/>
                <a:gd name="connsiteY3" fmla="*/ 1214845 h 1606731"/>
                <a:gd name="connsiteX4" fmla="*/ 7354389 w 7354389"/>
                <a:gd name="connsiteY4" fmla="*/ 1606731 h 1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389" h="1606731">
                  <a:moveTo>
                    <a:pt x="0" y="1502228"/>
                  </a:moveTo>
                  <a:cubicBezTo>
                    <a:pt x="1115785" y="1483722"/>
                    <a:pt x="2231571" y="1465216"/>
                    <a:pt x="2821577" y="1214845"/>
                  </a:cubicBezTo>
                  <a:cubicBezTo>
                    <a:pt x="3411583" y="964474"/>
                    <a:pt x="3294017" y="0"/>
                    <a:pt x="3540034" y="0"/>
                  </a:cubicBezTo>
                  <a:cubicBezTo>
                    <a:pt x="3786051" y="0"/>
                    <a:pt x="3661954" y="947057"/>
                    <a:pt x="4297680" y="1214845"/>
                  </a:cubicBezTo>
                  <a:cubicBezTo>
                    <a:pt x="4933406" y="1482634"/>
                    <a:pt x="6143897" y="1544682"/>
                    <a:pt x="7354389" y="1606731"/>
                  </a:cubicBezTo>
                </a:path>
              </a:pathLst>
            </a:cu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Figura a mano libera 91"/>
            <p:cNvSpPr/>
            <p:nvPr/>
          </p:nvSpPr>
          <p:spPr>
            <a:xfrm>
              <a:off x="6554332" y="1165271"/>
              <a:ext cx="4448652" cy="1053451"/>
            </a:xfrm>
            <a:custGeom>
              <a:avLst/>
              <a:gdLst>
                <a:gd name="connsiteX0" fmla="*/ 0 w 5773783"/>
                <a:gd name="connsiteY0" fmla="*/ 39189 h 1367245"/>
                <a:gd name="connsiteX1" fmla="*/ 2220686 w 5773783"/>
                <a:gd name="connsiteY1" fmla="*/ 235132 h 1367245"/>
                <a:gd name="connsiteX2" fmla="*/ 2769326 w 5773783"/>
                <a:gd name="connsiteY2" fmla="*/ 1358537 h 1367245"/>
                <a:gd name="connsiteX3" fmla="*/ 3304903 w 5773783"/>
                <a:gd name="connsiteY3" fmla="*/ 287383 h 1367245"/>
                <a:gd name="connsiteX4" fmla="*/ 5773783 w 5773783"/>
                <a:gd name="connsiteY4" fmla="*/ 0 h 136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3783" h="1367245">
                  <a:moveTo>
                    <a:pt x="0" y="39189"/>
                  </a:moveTo>
                  <a:cubicBezTo>
                    <a:pt x="879566" y="27215"/>
                    <a:pt x="1759132" y="15241"/>
                    <a:pt x="2220686" y="235132"/>
                  </a:cubicBezTo>
                  <a:cubicBezTo>
                    <a:pt x="2682240" y="455023"/>
                    <a:pt x="2588623" y="1349829"/>
                    <a:pt x="2769326" y="1358537"/>
                  </a:cubicBezTo>
                  <a:cubicBezTo>
                    <a:pt x="2950029" y="1367245"/>
                    <a:pt x="2804160" y="513806"/>
                    <a:pt x="3304903" y="287383"/>
                  </a:cubicBezTo>
                  <a:cubicBezTo>
                    <a:pt x="3805646" y="60960"/>
                    <a:pt x="4789714" y="30480"/>
                    <a:pt x="5773783" y="0"/>
                  </a:cubicBezTo>
                </a:path>
              </a:pathLst>
            </a:custGeom>
            <a:ln w="25400">
              <a:prstDash val="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3" name="Gruppo 92"/>
            <p:cNvGrpSpPr/>
            <p:nvPr/>
          </p:nvGrpSpPr>
          <p:grpSpPr>
            <a:xfrm>
              <a:off x="6081286" y="2534212"/>
              <a:ext cx="5284033" cy="1202459"/>
              <a:chOff x="1110343" y="4676674"/>
              <a:chExt cx="6858000" cy="1560638"/>
            </a:xfr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grpSpPr>
          <p:sp>
            <p:nvSpPr>
              <p:cNvPr id="94" name="Figura a mano libera 93"/>
              <p:cNvSpPr/>
              <p:nvPr/>
            </p:nvSpPr>
            <p:spPr>
              <a:xfrm>
                <a:off x="1110343" y="4676674"/>
                <a:ext cx="6858000" cy="1560638"/>
              </a:xfrm>
              <a:custGeom>
                <a:avLst/>
                <a:gdLst>
                  <a:gd name="connsiteX0" fmla="*/ 0 w 6858000"/>
                  <a:gd name="connsiteY0" fmla="*/ 1521449 h 1560638"/>
                  <a:gd name="connsiteX1" fmla="*/ 1097280 w 6858000"/>
                  <a:gd name="connsiteY1" fmla="*/ 1508386 h 1560638"/>
                  <a:gd name="connsiteX2" fmla="*/ 1384663 w 6858000"/>
                  <a:gd name="connsiteY2" fmla="*/ 1495323 h 1560638"/>
                  <a:gd name="connsiteX3" fmla="*/ 1423851 w 6858000"/>
                  <a:gd name="connsiteY3" fmla="*/ 1482261 h 1560638"/>
                  <a:gd name="connsiteX4" fmla="*/ 1724297 w 6858000"/>
                  <a:gd name="connsiteY4" fmla="*/ 1469198 h 1560638"/>
                  <a:gd name="connsiteX5" fmla="*/ 1776548 w 6858000"/>
                  <a:gd name="connsiteY5" fmla="*/ 1456135 h 1560638"/>
                  <a:gd name="connsiteX6" fmla="*/ 1815737 w 6858000"/>
                  <a:gd name="connsiteY6" fmla="*/ 1443072 h 1560638"/>
                  <a:gd name="connsiteX7" fmla="*/ 2129246 w 6858000"/>
                  <a:gd name="connsiteY7" fmla="*/ 1430009 h 1560638"/>
                  <a:gd name="connsiteX8" fmla="*/ 2286000 w 6858000"/>
                  <a:gd name="connsiteY8" fmla="*/ 1403883 h 1560638"/>
                  <a:gd name="connsiteX9" fmla="*/ 2325188 w 6858000"/>
                  <a:gd name="connsiteY9" fmla="*/ 1390821 h 1560638"/>
                  <a:gd name="connsiteX10" fmla="*/ 2481943 w 6858000"/>
                  <a:gd name="connsiteY10" fmla="*/ 1377758 h 1560638"/>
                  <a:gd name="connsiteX11" fmla="*/ 2521131 w 6858000"/>
                  <a:gd name="connsiteY11" fmla="*/ 1351632 h 1560638"/>
                  <a:gd name="connsiteX12" fmla="*/ 2625634 w 6858000"/>
                  <a:gd name="connsiteY12" fmla="*/ 1325506 h 1560638"/>
                  <a:gd name="connsiteX13" fmla="*/ 2782388 w 6858000"/>
                  <a:gd name="connsiteY13" fmla="*/ 1286318 h 1560638"/>
                  <a:gd name="connsiteX14" fmla="*/ 2808514 w 6858000"/>
                  <a:gd name="connsiteY14" fmla="*/ 1247129 h 1560638"/>
                  <a:gd name="connsiteX15" fmla="*/ 2886891 w 6858000"/>
                  <a:gd name="connsiteY15" fmla="*/ 1207941 h 1560638"/>
                  <a:gd name="connsiteX16" fmla="*/ 2965268 w 6858000"/>
                  <a:gd name="connsiteY16" fmla="*/ 1155689 h 1560638"/>
                  <a:gd name="connsiteX17" fmla="*/ 3030583 w 6858000"/>
                  <a:gd name="connsiteY17" fmla="*/ 1090375 h 1560638"/>
                  <a:gd name="connsiteX18" fmla="*/ 3056708 w 6858000"/>
                  <a:gd name="connsiteY18" fmla="*/ 1051186 h 1560638"/>
                  <a:gd name="connsiteX19" fmla="*/ 3095897 w 6858000"/>
                  <a:gd name="connsiteY19" fmla="*/ 1038123 h 1560638"/>
                  <a:gd name="connsiteX20" fmla="*/ 3122023 w 6858000"/>
                  <a:gd name="connsiteY20" fmla="*/ 959746 h 1560638"/>
                  <a:gd name="connsiteX21" fmla="*/ 3135086 w 6858000"/>
                  <a:gd name="connsiteY21" fmla="*/ 920558 h 1560638"/>
                  <a:gd name="connsiteX22" fmla="*/ 3148148 w 6858000"/>
                  <a:gd name="connsiteY22" fmla="*/ 855243 h 1560638"/>
                  <a:gd name="connsiteX23" fmla="*/ 3200400 w 6858000"/>
                  <a:gd name="connsiteY23" fmla="*/ 776866 h 1560638"/>
                  <a:gd name="connsiteX24" fmla="*/ 3226526 w 6858000"/>
                  <a:gd name="connsiteY24" fmla="*/ 737678 h 1560638"/>
                  <a:gd name="connsiteX25" fmla="*/ 3252651 w 6858000"/>
                  <a:gd name="connsiteY25" fmla="*/ 528672 h 1560638"/>
                  <a:gd name="connsiteX26" fmla="*/ 3265714 w 6858000"/>
                  <a:gd name="connsiteY26" fmla="*/ 489483 h 1560638"/>
                  <a:gd name="connsiteX27" fmla="*/ 3278777 w 6858000"/>
                  <a:gd name="connsiteY27" fmla="*/ 384981 h 1560638"/>
                  <a:gd name="connsiteX28" fmla="*/ 3291840 w 6858000"/>
                  <a:gd name="connsiteY28" fmla="*/ 345792 h 1560638"/>
                  <a:gd name="connsiteX29" fmla="*/ 3317966 w 6858000"/>
                  <a:gd name="connsiteY29" fmla="*/ 241289 h 1560638"/>
                  <a:gd name="connsiteX30" fmla="*/ 3331028 w 6858000"/>
                  <a:gd name="connsiteY30" fmla="*/ 45346 h 1560638"/>
                  <a:gd name="connsiteX31" fmla="*/ 3344091 w 6858000"/>
                  <a:gd name="connsiteY31" fmla="*/ 6158 h 1560638"/>
                  <a:gd name="connsiteX32" fmla="*/ 3383280 w 6858000"/>
                  <a:gd name="connsiteY32" fmla="*/ 19221 h 1560638"/>
                  <a:gd name="connsiteX33" fmla="*/ 3396343 w 6858000"/>
                  <a:gd name="connsiteY33" fmla="*/ 123723 h 1560638"/>
                  <a:gd name="connsiteX34" fmla="*/ 3409406 w 6858000"/>
                  <a:gd name="connsiteY34" fmla="*/ 162912 h 1560638"/>
                  <a:gd name="connsiteX35" fmla="*/ 3435531 w 6858000"/>
                  <a:gd name="connsiteY35" fmla="*/ 567861 h 1560638"/>
                  <a:gd name="connsiteX36" fmla="*/ 3448594 w 6858000"/>
                  <a:gd name="connsiteY36" fmla="*/ 659301 h 1560638"/>
                  <a:gd name="connsiteX37" fmla="*/ 3474720 w 6858000"/>
                  <a:gd name="connsiteY37" fmla="*/ 737678 h 1560638"/>
                  <a:gd name="connsiteX38" fmla="*/ 3487783 w 6858000"/>
                  <a:gd name="connsiteY38" fmla="*/ 829118 h 1560638"/>
                  <a:gd name="connsiteX39" fmla="*/ 3500846 w 6858000"/>
                  <a:gd name="connsiteY39" fmla="*/ 868306 h 1560638"/>
                  <a:gd name="connsiteX40" fmla="*/ 3526971 w 6858000"/>
                  <a:gd name="connsiteY40" fmla="*/ 972809 h 1560638"/>
                  <a:gd name="connsiteX41" fmla="*/ 3553097 w 6858000"/>
                  <a:gd name="connsiteY41" fmla="*/ 1011998 h 1560638"/>
                  <a:gd name="connsiteX42" fmla="*/ 3566160 w 6858000"/>
                  <a:gd name="connsiteY42" fmla="*/ 1051186 h 1560638"/>
                  <a:gd name="connsiteX43" fmla="*/ 3644537 w 6858000"/>
                  <a:gd name="connsiteY43" fmla="*/ 1090375 h 1560638"/>
                  <a:gd name="connsiteX44" fmla="*/ 3696788 w 6858000"/>
                  <a:gd name="connsiteY44" fmla="*/ 1168752 h 1560638"/>
                  <a:gd name="connsiteX45" fmla="*/ 3775166 w 6858000"/>
                  <a:gd name="connsiteY45" fmla="*/ 1207941 h 1560638"/>
                  <a:gd name="connsiteX46" fmla="*/ 3801291 w 6858000"/>
                  <a:gd name="connsiteY46" fmla="*/ 1247129 h 1560638"/>
                  <a:gd name="connsiteX47" fmla="*/ 3958046 w 6858000"/>
                  <a:gd name="connsiteY47" fmla="*/ 1325506 h 1560638"/>
                  <a:gd name="connsiteX48" fmla="*/ 3997234 w 6858000"/>
                  <a:gd name="connsiteY48" fmla="*/ 1338569 h 1560638"/>
                  <a:gd name="connsiteX49" fmla="*/ 4101737 w 6858000"/>
                  <a:gd name="connsiteY49" fmla="*/ 1364695 h 1560638"/>
                  <a:gd name="connsiteX50" fmla="*/ 4310743 w 6858000"/>
                  <a:gd name="connsiteY50" fmla="*/ 1377758 h 1560638"/>
                  <a:gd name="connsiteX51" fmla="*/ 4389120 w 6858000"/>
                  <a:gd name="connsiteY51" fmla="*/ 1403883 h 1560638"/>
                  <a:gd name="connsiteX52" fmla="*/ 4428308 w 6858000"/>
                  <a:gd name="connsiteY52" fmla="*/ 1416946 h 1560638"/>
                  <a:gd name="connsiteX53" fmla="*/ 4506686 w 6858000"/>
                  <a:gd name="connsiteY53" fmla="*/ 1430009 h 1560638"/>
                  <a:gd name="connsiteX54" fmla="*/ 4572000 w 6858000"/>
                  <a:gd name="connsiteY54" fmla="*/ 1443072 h 1560638"/>
                  <a:gd name="connsiteX55" fmla="*/ 4794068 w 6858000"/>
                  <a:gd name="connsiteY55" fmla="*/ 1456135 h 1560638"/>
                  <a:gd name="connsiteX56" fmla="*/ 4833257 w 6858000"/>
                  <a:gd name="connsiteY56" fmla="*/ 1469198 h 1560638"/>
                  <a:gd name="connsiteX57" fmla="*/ 4911634 w 6858000"/>
                  <a:gd name="connsiteY57" fmla="*/ 1508386 h 1560638"/>
                  <a:gd name="connsiteX58" fmla="*/ 5486400 w 6858000"/>
                  <a:gd name="connsiteY58" fmla="*/ 1521449 h 1560638"/>
                  <a:gd name="connsiteX59" fmla="*/ 5799908 w 6858000"/>
                  <a:gd name="connsiteY59" fmla="*/ 1534512 h 1560638"/>
                  <a:gd name="connsiteX60" fmla="*/ 6008914 w 6858000"/>
                  <a:gd name="connsiteY60" fmla="*/ 1547575 h 1560638"/>
                  <a:gd name="connsiteX61" fmla="*/ 6492240 w 6858000"/>
                  <a:gd name="connsiteY61" fmla="*/ 1560638 h 1560638"/>
                  <a:gd name="connsiteX62" fmla="*/ 6858000 w 6858000"/>
                  <a:gd name="connsiteY62" fmla="*/ 1547575 h 156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858000" h="1560638">
                    <a:moveTo>
                      <a:pt x="0" y="1521449"/>
                    </a:moveTo>
                    <a:lnTo>
                      <a:pt x="1097280" y="1508386"/>
                    </a:lnTo>
                    <a:cubicBezTo>
                      <a:pt x="1193156" y="1506577"/>
                      <a:pt x="1289075" y="1502970"/>
                      <a:pt x="1384663" y="1495323"/>
                    </a:cubicBezTo>
                    <a:cubicBezTo>
                      <a:pt x="1398388" y="1494225"/>
                      <a:pt x="1410122" y="1483317"/>
                      <a:pt x="1423851" y="1482261"/>
                    </a:cubicBezTo>
                    <a:cubicBezTo>
                      <a:pt x="1523799" y="1474573"/>
                      <a:pt x="1624148" y="1473552"/>
                      <a:pt x="1724297" y="1469198"/>
                    </a:cubicBezTo>
                    <a:cubicBezTo>
                      <a:pt x="1741714" y="1464844"/>
                      <a:pt x="1759286" y="1461067"/>
                      <a:pt x="1776548" y="1456135"/>
                    </a:cubicBezTo>
                    <a:cubicBezTo>
                      <a:pt x="1789788" y="1452352"/>
                      <a:pt x="1802005" y="1444089"/>
                      <a:pt x="1815737" y="1443072"/>
                    </a:cubicBezTo>
                    <a:cubicBezTo>
                      <a:pt x="1920045" y="1435345"/>
                      <a:pt x="2024743" y="1434363"/>
                      <a:pt x="2129246" y="1430009"/>
                    </a:cubicBezTo>
                    <a:cubicBezTo>
                      <a:pt x="2221116" y="1399385"/>
                      <a:pt x="2111006" y="1433048"/>
                      <a:pt x="2286000" y="1403883"/>
                    </a:cubicBezTo>
                    <a:cubicBezTo>
                      <a:pt x="2299582" y="1401619"/>
                      <a:pt x="2311540" y="1392641"/>
                      <a:pt x="2325188" y="1390821"/>
                    </a:cubicBezTo>
                    <a:cubicBezTo>
                      <a:pt x="2377161" y="1383891"/>
                      <a:pt x="2429691" y="1382112"/>
                      <a:pt x="2481943" y="1377758"/>
                    </a:cubicBezTo>
                    <a:cubicBezTo>
                      <a:pt x="2495006" y="1369049"/>
                      <a:pt x="2507089" y="1358653"/>
                      <a:pt x="2521131" y="1351632"/>
                    </a:cubicBezTo>
                    <a:cubicBezTo>
                      <a:pt x="2547909" y="1338243"/>
                      <a:pt x="2600793" y="1330474"/>
                      <a:pt x="2625634" y="1325506"/>
                    </a:cubicBezTo>
                    <a:cubicBezTo>
                      <a:pt x="2741822" y="1248050"/>
                      <a:pt x="2538233" y="1375103"/>
                      <a:pt x="2782388" y="1286318"/>
                    </a:cubicBezTo>
                    <a:cubicBezTo>
                      <a:pt x="2797143" y="1280953"/>
                      <a:pt x="2797413" y="1258230"/>
                      <a:pt x="2808514" y="1247129"/>
                    </a:cubicBezTo>
                    <a:cubicBezTo>
                      <a:pt x="2833837" y="1221806"/>
                      <a:pt x="2855017" y="1218565"/>
                      <a:pt x="2886891" y="1207941"/>
                    </a:cubicBezTo>
                    <a:cubicBezTo>
                      <a:pt x="2913017" y="1190524"/>
                      <a:pt x="2947851" y="1181815"/>
                      <a:pt x="2965268" y="1155689"/>
                    </a:cubicBezTo>
                    <a:cubicBezTo>
                      <a:pt x="3000103" y="1103438"/>
                      <a:pt x="2978331" y="1125210"/>
                      <a:pt x="3030583" y="1090375"/>
                    </a:cubicBezTo>
                    <a:cubicBezTo>
                      <a:pt x="3039291" y="1077312"/>
                      <a:pt x="3044449" y="1060994"/>
                      <a:pt x="3056708" y="1051186"/>
                    </a:cubicBezTo>
                    <a:cubicBezTo>
                      <a:pt x="3067460" y="1042584"/>
                      <a:pt x="3087894" y="1049328"/>
                      <a:pt x="3095897" y="1038123"/>
                    </a:cubicBezTo>
                    <a:cubicBezTo>
                      <a:pt x="3111904" y="1015714"/>
                      <a:pt x="3113314" y="985872"/>
                      <a:pt x="3122023" y="959746"/>
                    </a:cubicBezTo>
                    <a:cubicBezTo>
                      <a:pt x="3126377" y="946683"/>
                      <a:pt x="3132386" y="934060"/>
                      <a:pt x="3135086" y="920558"/>
                    </a:cubicBezTo>
                    <a:cubicBezTo>
                      <a:pt x="3139440" y="898786"/>
                      <a:pt x="3138960" y="875456"/>
                      <a:pt x="3148148" y="855243"/>
                    </a:cubicBezTo>
                    <a:cubicBezTo>
                      <a:pt x="3161141" y="826658"/>
                      <a:pt x="3182983" y="802992"/>
                      <a:pt x="3200400" y="776866"/>
                    </a:cubicBezTo>
                    <a:lnTo>
                      <a:pt x="3226526" y="737678"/>
                    </a:lnTo>
                    <a:cubicBezTo>
                      <a:pt x="3260964" y="634355"/>
                      <a:pt x="3224412" y="754580"/>
                      <a:pt x="3252651" y="528672"/>
                    </a:cubicBezTo>
                    <a:cubicBezTo>
                      <a:pt x="3254359" y="515009"/>
                      <a:pt x="3261360" y="502546"/>
                      <a:pt x="3265714" y="489483"/>
                    </a:cubicBezTo>
                    <a:cubicBezTo>
                      <a:pt x="3270068" y="454649"/>
                      <a:pt x="3272497" y="419520"/>
                      <a:pt x="3278777" y="384981"/>
                    </a:cubicBezTo>
                    <a:cubicBezTo>
                      <a:pt x="3281240" y="371434"/>
                      <a:pt x="3288500" y="359150"/>
                      <a:pt x="3291840" y="345792"/>
                    </a:cubicBezTo>
                    <a:lnTo>
                      <a:pt x="3317966" y="241289"/>
                    </a:lnTo>
                    <a:cubicBezTo>
                      <a:pt x="3322320" y="175975"/>
                      <a:pt x="3323799" y="110405"/>
                      <a:pt x="3331028" y="45346"/>
                    </a:cubicBezTo>
                    <a:cubicBezTo>
                      <a:pt x="3332549" y="31661"/>
                      <a:pt x="3331775" y="12316"/>
                      <a:pt x="3344091" y="6158"/>
                    </a:cubicBezTo>
                    <a:cubicBezTo>
                      <a:pt x="3356407" y="0"/>
                      <a:pt x="3370217" y="14867"/>
                      <a:pt x="3383280" y="19221"/>
                    </a:cubicBezTo>
                    <a:cubicBezTo>
                      <a:pt x="3387634" y="54055"/>
                      <a:pt x="3390063" y="89184"/>
                      <a:pt x="3396343" y="123723"/>
                    </a:cubicBezTo>
                    <a:cubicBezTo>
                      <a:pt x="3398806" y="137270"/>
                      <a:pt x="3407698" y="149249"/>
                      <a:pt x="3409406" y="162912"/>
                    </a:cubicBezTo>
                    <a:cubicBezTo>
                      <a:pt x="3421613" y="260574"/>
                      <a:pt x="3428824" y="484027"/>
                      <a:pt x="3435531" y="567861"/>
                    </a:cubicBezTo>
                    <a:cubicBezTo>
                      <a:pt x="3437986" y="598552"/>
                      <a:pt x="3441671" y="629300"/>
                      <a:pt x="3448594" y="659301"/>
                    </a:cubicBezTo>
                    <a:cubicBezTo>
                      <a:pt x="3454786" y="686135"/>
                      <a:pt x="3474720" y="737678"/>
                      <a:pt x="3474720" y="737678"/>
                    </a:cubicBezTo>
                    <a:cubicBezTo>
                      <a:pt x="3479074" y="768158"/>
                      <a:pt x="3481745" y="798926"/>
                      <a:pt x="3487783" y="829118"/>
                    </a:cubicBezTo>
                    <a:cubicBezTo>
                      <a:pt x="3490483" y="842620"/>
                      <a:pt x="3497507" y="854948"/>
                      <a:pt x="3500846" y="868306"/>
                    </a:cubicBezTo>
                    <a:cubicBezTo>
                      <a:pt x="3508300" y="898123"/>
                      <a:pt x="3512039" y="942946"/>
                      <a:pt x="3526971" y="972809"/>
                    </a:cubicBezTo>
                    <a:cubicBezTo>
                      <a:pt x="3533992" y="986851"/>
                      <a:pt x="3546076" y="997956"/>
                      <a:pt x="3553097" y="1011998"/>
                    </a:cubicBezTo>
                    <a:cubicBezTo>
                      <a:pt x="3559255" y="1024314"/>
                      <a:pt x="3557558" y="1040434"/>
                      <a:pt x="3566160" y="1051186"/>
                    </a:cubicBezTo>
                    <a:cubicBezTo>
                      <a:pt x="3584577" y="1074208"/>
                      <a:pt x="3618720" y="1081769"/>
                      <a:pt x="3644537" y="1090375"/>
                    </a:cubicBezTo>
                    <a:cubicBezTo>
                      <a:pt x="3661954" y="1116501"/>
                      <a:pt x="3667000" y="1158823"/>
                      <a:pt x="3696788" y="1168752"/>
                    </a:cubicBezTo>
                    <a:cubicBezTo>
                      <a:pt x="3750871" y="1186780"/>
                      <a:pt x="3724520" y="1174177"/>
                      <a:pt x="3775166" y="1207941"/>
                    </a:cubicBezTo>
                    <a:cubicBezTo>
                      <a:pt x="3783874" y="1221004"/>
                      <a:pt x="3789476" y="1236791"/>
                      <a:pt x="3801291" y="1247129"/>
                    </a:cubicBezTo>
                    <a:cubicBezTo>
                      <a:pt x="3863627" y="1301673"/>
                      <a:pt x="3884046" y="1300840"/>
                      <a:pt x="3958046" y="1325506"/>
                    </a:cubicBezTo>
                    <a:lnTo>
                      <a:pt x="3997234" y="1338569"/>
                    </a:lnTo>
                    <a:cubicBezTo>
                      <a:pt x="4035978" y="1351484"/>
                      <a:pt x="4057602" y="1360492"/>
                      <a:pt x="4101737" y="1364695"/>
                    </a:cubicBezTo>
                    <a:cubicBezTo>
                      <a:pt x="4171227" y="1371313"/>
                      <a:pt x="4241074" y="1373404"/>
                      <a:pt x="4310743" y="1377758"/>
                    </a:cubicBezTo>
                    <a:lnTo>
                      <a:pt x="4389120" y="1403883"/>
                    </a:lnTo>
                    <a:cubicBezTo>
                      <a:pt x="4402183" y="1408237"/>
                      <a:pt x="4414726" y="1414682"/>
                      <a:pt x="4428308" y="1416946"/>
                    </a:cubicBezTo>
                    <a:lnTo>
                      <a:pt x="4506686" y="1430009"/>
                    </a:lnTo>
                    <a:cubicBezTo>
                      <a:pt x="4528530" y="1433981"/>
                      <a:pt x="4549889" y="1441062"/>
                      <a:pt x="4572000" y="1443072"/>
                    </a:cubicBezTo>
                    <a:cubicBezTo>
                      <a:pt x="4645846" y="1449785"/>
                      <a:pt x="4720045" y="1451781"/>
                      <a:pt x="4794068" y="1456135"/>
                    </a:cubicBezTo>
                    <a:cubicBezTo>
                      <a:pt x="4807131" y="1460489"/>
                      <a:pt x="4820941" y="1463040"/>
                      <a:pt x="4833257" y="1469198"/>
                    </a:cubicBezTo>
                    <a:cubicBezTo>
                      <a:pt x="4863155" y="1484147"/>
                      <a:pt x="4875749" y="1506859"/>
                      <a:pt x="4911634" y="1508386"/>
                    </a:cubicBezTo>
                    <a:cubicBezTo>
                      <a:pt x="5103099" y="1516534"/>
                      <a:pt x="5294845" y="1515815"/>
                      <a:pt x="5486400" y="1521449"/>
                    </a:cubicBezTo>
                    <a:cubicBezTo>
                      <a:pt x="5590948" y="1524524"/>
                      <a:pt x="5695445" y="1529289"/>
                      <a:pt x="5799908" y="1534512"/>
                    </a:cubicBezTo>
                    <a:cubicBezTo>
                      <a:pt x="5869626" y="1537998"/>
                      <a:pt x="5939159" y="1544943"/>
                      <a:pt x="6008914" y="1547575"/>
                    </a:cubicBezTo>
                    <a:cubicBezTo>
                      <a:pt x="6169967" y="1553653"/>
                      <a:pt x="6331131" y="1556284"/>
                      <a:pt x="6492240" y="1560638"/>
                    </a:cubicBezTo>
                    <a:cubicBezTo>
                      <a:pt x="6634699" y="1513150"/>
                      <a:pt x="6517659" y="1547575"/>
                      <a:pt x="6858000" y="1547575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5" name="Connettore 1 94"/>
              <p:cNvCxnSpPr>
                <a:endCxn id="94" idx="62"/>
              </p:cNvCxnSpPr>
              <p:nvPr/>
            </p:nvCxnSpPr>
            <p:spPr>
              <a:xfrm flipV="1">
                <a:off x="1115616" y="6224249"/>
                <a:ext cx="6852727" cy="13063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uppo 95"/>
            <p:cNvGrpSpPr/>
            <p:nvPr/>
          </p:nvGrpSpPr>
          <p:grpSpPr>
            <a:xfrm>
              <a:off x="6735499" y="992043"/>
              <a:ext cx="4015865" cy="543500"/>
              <a:chOff x="1959429" y="836712"/>
              <a:chExt cx="5212080" cy="705394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p:grpSpPr>
          <p:sp>
            <p:nvSpPr>
              <p:cNvPr id="97" name="Figura a mano libera 96"/>
              <p:cNvSpPr/>
              <p:nvPr/>
            </p:nvSpPr>
            <p:spPr>
              <a:xfrm>
                <a:off x="1959429" y="836712"/>
                <a:ext cx="5212080" cy="705394"/>
              </a:xfrm>
              <a:custGeom>
                <a:avLst/>
                <a:gdLst>
                  <a:gd name="connsiteX0" fmla="*/ 0 w 5212080"/>
                  <a:gd name="connsiteY0" fmla="*/ 0 h 705394"/>
                  <a:gd name="connsiteX1" fmla="*/ 522514 w 5212080"/>
                  <a:gd name="connsiteY1" fmla="*/ 26126 h 705394"/>
                  <a:gd name="connsiteX2" fmla="*/ 574765 w 5212080"/>
                  <a:gd name="connsiteY2" fmla="*/ 39189 h 705394"/>
                  <a:gd name="connsiteX3" fmla="*/ 1254034 w 5212080"/>
                  <a:gd name="connsiteY3" fmla="*/ 52252 h 705394"/>
                  <a:gd name="connsiteX4" fmla="*/ 1619794 w 5212080"/>
                  <a:gd name="connsiteY4" fmla="*/ 91440 h 705394"/>
                  <a:gd name="connsiteX5" fmla="*/ 1698171 w 5212080"/>
                  <a:gd name="connsiteY5" fmla="*/ 104503 h 705394"/>
                  <a:gd name="connsiteX6" fmla="*/ 1750422 w 5212080"/>
                  <a:gd name="connsiteY6" fmla="*/ 117566 h 705394"/>
                  <a:gd name="connsiteX7" fmla="*/ 1907177 w 5212080"/>
                  <a:gd name="connsiteY7" fmla="*/ 130629 h 705394"/>
                  <a:gd name="connsiteX8" fmla="*/ 2076994 w 5212080"/>
                  <a:gd name="connsiteY8" fmla="*/ 156754 h 705394"/>
                  <a:gd name="connsiteX9" fmla="*/ 2142308 w 5212080"/>
                  <a:gd name="connsiteY9" fmla="*/ 169817 h 705394"/>
                  <a:gd name="connsiteX10" fmla="*/ 2168434 w 5212080"/>
                  <a:gd name="connsiteY10" fmla="*/ 209006 h 705394"/>
                  <a:gd name="connsiteX11" fmla="*/ 2207622 w 5212080"/>
                  <a:gd name="connsiteY11" fmla="*/ 222069 h 705394"/>
                  <a:gd name="connsiteX12" fmla="*/ 2286000 w 5212080"/>
                  <a:gd name="connsiteY12" fmla="*/ 261257 h 705394"/>
                  <a:gd name="connsiteX13" fmla="*/ 2325188 w 5212080"/>
                  <a:gd name="connsiteY13" fmla="*/ 300446 h 705394"/>
                  <a:gd name="connsiteX14" fmla="*/ 2364377 w 5212080"/>
                  <a:gd name="connsiteY14" fmla="*/ 326572 h 705394"/>
                  <a:gd name="connsiteX15" fmla="*/ 2416628 w 5212080"/>
                  <a:gd name="connsiteY15" fmla="*/ 391886 h 705394"/>
                  <a:gd name="connsiteX16" fmla="*/ 2429691 w 5212080"/>
                  <a:gd name="connsiteY16" fmla="*/ 431074 h 705394"/>
                  <a:gd name="connsiteX17" fmla="*/ 2468880 w 5212080"/>
                  <a:gd name="connsiteY17" fmla="*/ 587829 h 705394"/>
                  <a:gd name="connsiteX18" fmla="*/ 2521131 w 5212080"/>
                  <a:gd name="connsiteY18" fmla="*/ 666206 h 705394"/>
                  <a:gd name="connsiteX19" fmla="*/ 2547257 w 5212080"/>
                  <a:gd name="connsiteY19" fmla="*/ 705394 h 705394"/>
                  <a:gd name="connsiteX20" fmla="*/ 2586445 w 5212080"/>
                  <a:gd name="connsiteY20" fmla="*/ 509452 h 705394"/>
                  <a:gd name="connsiteX21" fmla="*/ 2625634 w 5212080"/>
                  <a:gd name="connsiteY21" fmla="*/ 431074 h 705394"/>
                  <a:gd name="connsiteX22" fmla="*/ 2664822 w 5212080"/>
                  <a:gd name="connsiteY22" fmla="*/ 313509 h 705394"/>
                  <a:gd name="connsiteX23" fmla="*/ 2743200 w 5212080"/>
                  <a:gd name="connsiteY23" fmla="*/ 287383 h 705394"/>
                  <a:gd name="connsiteX24" fmla="*/ 2860765 w 5212080"/>
                  <a:gd name="connsiteY24" fmla="*/ 248194 h 705394"/>
                  <a:gd name="connsiteX25" fmla="*/ 2939142 w 5212080"/>
                  <a:gd name="connsiteY25" fmla="*/ 222069 h 705394"/>
                  <a:gd name="connsiteX26" fmla="*/ 2978331 w 5212080"/>
                  <a:gd name="connsiteY26" fmla="*/ 209006 h 705394"/>
                  <a:gd name="connsiteX27" fmla="*/ 3004457 w 5212080"/>
                  <a:gd name="connsiteY27" fmla="*/ 169817 h 705394"/>
                  <a:gd name="connsiteX28" fmla="*/ 3082834 w 5212080"/>
                  <a:gd name="connsiteY28" fmla="*/ 143692 h 705394"/>
                  <a:gd name="connsiteX29" fmla="*/ 3370217 w 5212080"/>
                  <a:gd name="connsiteY29" fmla="*/ 117566 h 705394"/>
                  <a:gd name="connsiteX30" fmla="*/ 3605348 w 5212080"/>
                  <a:gd name="connsiteY30" fmla="*/ 78377 h 705394"/>
                  <a:gd name="connsiteX31" fmla="*/ 3971108 w 5212080"/>
                  <a:gd name="connsiteY31" fmla="*/ 52252 h 705394"/>
                  <a:gd name="connsiteX32" fmla="*/ 4049485 w 5212080"/>
                  <a:gd name="connsiteY32" fmla="*/ 26126 h 705394"/>
                  <a:gd name="connsiteX33" fmla="*/ 5212080 w 5212080"/>
                  <a:gd name="connsiteY33" fmla="*/ 13063 h 70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12080" h="705394">
                    <a:moveTo>
                      <a:pt x="0" y="0"/>
                    </a:moveTo>
                    <a:lnTo>
                      <a:pt x="522514" y="26126"/>
                    </a:lnTo>
                    <a:cubicBezTo>
                      <a:pt x="539931" y="30480"/>
                      <a:pt x="556823" y="38548"/>
                      <a:pt x="574765" y="39189"/>
                    </a:cubicBezTo>
                    <a:cubicBezTo>
                      <a:pt x="801086" y="47272"/>
                      <a:pt x="1027611" y="47898"/>
                      <a:pt x="1254034" y="52252"/>
                    </a:cubicBezTo>
                    <a:cubicBezTo>
                      <a:pt x="1375954" y="65315"/>
                      <a:pt x="1498845" y="71282"/>
                      <a:pt x="1619794" y="91440"/>
                    </a:cubicBezTo>
                    <a:cubicBezTo>
                      <a:pt x="1645920" y="95794"/>
                      <a:pt x="1672199" y="99309"/>
                      <a:pt x="1698171" y="104503"/>
                    </a:cubicBezTo>
                    <a:cubicBezTo>
                      <a:pt x="1715775" y="108024"/>
                      <a:pt x="1732608" y="115339"/>
                      <a:pt x="1750422" y="117566"/>
                    </a:cubicBezTo>
                    <a:cubicBezTo>
                      <a:pt x="1802450" y="124070"/>
                      <a:pt x="1854925" y="126275"/>
                      <a:pt x="1907177" y="130629"/>
                    </a:cubicBezTo>
                    <a:cubicBezTo>
                      <a:pt x="1995449" y="160054"/>
                      <a:pt x="1908608" y="134303"/>
                      <a:pt x="2076994" y="156754"/>
                    </a:cubicBezTo>
                    <a:cubicBezTo>
                      <a:pt x="2099002" y="159688"/>
                      <a:pt x="2120537" y="165463"/>
                      <a:pt x="2142308" y="169817"/>
                    </a:cubicBezTo>
                    <a:cubicBezTo>
                      <a:pt x="2151017" y="182880"/>
                      <a:pt x="2156175" y="199198"/>
                      <a:pt x="2168434" y="209006"/>
                    </a:cubicBezTo>
                    <a:cubicBezTo>
                      <a:pt x="2179186" y="217608"/>
                      <a:pt x="2195306" y="215911"/>
                      <a:pt x="2207622" y="222069"/>
                    </a:cubicBezTo>
                    <a:cubicBezTo>
                      <a:pt x="2308910" y="272713"/>
                      <a:pt x="2187500" y="228424"/>
                      <a:pt x="2286000" y="261257"/>
                    </a:cubicBezTo>
                    <a:cubicBezTo>
                      <a:pt x="2299063" y="274320"/>
                      <a:pt x="2310996" y="288619"/>
                      <a:pt x="2325188" y="300446"/>
                    </a:cubicBezTo>
                    <a:cubicBezTo>
                      <a:pt x="2337249" y="310497"/>
                      <a:pt x="2354569" y="314313"/>
                      <a:pt x="2364377" y="326572"/>
                    </a:cubicBezTo>
                    <a:cubicBezTo>
                      <a:pt x="2436489" y="416711"/>
                      <a:pt x="2304317" y="317010"/>
                      <a:pt x="2416628" y="391886"/>
                    </a:cubicBezTo>
                    <a:cubicBezTo>
                      <a:pt x="2420982" y="404949"/>
                      <a:pt x="2426704" y="417633"/>
                      <a:pt x="2429691" y="431074"/>
                    </a:cubicBezTo>
                    <a:cubicBezTo>
                      <a:pt x="2444563" y="497998"/>
                      <a:pt x="2437205" y="524478"/>
                      <a:pt x="2468880" y="587829"/>
                    </a:cubicBezTo>
                    <a:cubicBezTo>
                      <a:pt x="2482922" y="615913"/>
                      <a:pt x="2503714" y="640080"/>
                      <a:pt x="2521131" y="666206"/>
                    </a:cubicBezTo>
                    <a:lnTo>
                      <a:pt x="2547257" y="705394"/>
                    </a:lnTo>
                    <a:cubicBezTo>
                      <a:pt x="2552309" y="659927"/>
                      <a:pt x="2555571" y="555763"/>
                      <a:pt x="2586445" y="509452"/>
                    </a:cubicBezTo>
                    <a:cubicBezTo>
                      <a:pt x="2609932" y="474222"/>
                      <a:pt x="2616620" y="471637"/>
                      <a:pt x="2625634" y="431074"/>
                    </a:cubicBezTo>
                    <a:cubicBezTo>
                      <a:pt x="2631784" y="403400"/>
                      <a:pt x="2629633" y="335502"/>
                      <a:pt x="2664822" y="313509"/>
                    </a:cubicBezTo>
                    <a:cubicBezTo>
                      <a:pt x="2688175" y="298913"/>
                      <a:pt x="2717074" y="296092"/>
                      <a:pt x="2743200" y="287383"/>
                    </a:cubicBezTo>
                    <a:lnTo>
                      <a:pt x="2860765" y="248194"/>
                    </a:lnTo>
                    <a:lnTo>
                      <a:pt x="2939142" y="222069"/>
                    </a:lnTo>
                    <a:lnTo>
                      <a:pt x="2978331" y="209006"/>
                    </a:lnTo>
                    <a:cubicBezTo>
                      <a:pt x="2987040" y="195943"/>
                      <a:pt x="2991144" y="178138"/>
                      <a:pt x="3004457" y="169817"/>
                    </a:cubicBezTo>
                    <a:cubicBezTo>
                      <a:pt x="3027810" y="155222"/>
                      <a:pt x="3056708" y="152400"/>
                      <a:pt x="3082834" y="143692"/>
                    </a:cubicBezTo>
                    <a:cubicBezTo>
                      <a:pt x="3200621" y="104430"/>
                      <a:pt x="3108243" y="131354"/>
                      <a:pt x="3370217" y="117566"/>
                    </a:cubicBezTo>
                    <a:cubicBezTo>
                      <a:pt x="3498336" y="74859"/>
                      <a:pt x="3421150" y="93727"/>
                      <a:pt x="3605348" y="78377"/>
                    </a:cubicBezTo>
                    <a:cubicBezTo>
                      <a:pt x="3758214" y="27422"/>
                      <a:pt x="3549098" y="93091"/>
                      <a:pt x="3971108" y="52252"/>
                    </a:cubicBezTo>
                    <a:cubicBezTo>
                      <a:pt x="3998519" y="49599"/>
                      <a:pt x="4021949" y="26550"/>
                      <a:pt x="4049485" y="26126"/>
                    </a:cubicBezTo>
                    <a:cubicBezTo>
                      <a:pt x="5003062" y="11455"/>
                      <a:pt x="4615509" y="13063"/>
                      <a:pt x="5212080" y="13063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8" name="Connettore 1 97"/>
              <p:cNvCxnSpPr>
                <a:stCxn id="97" idx="0"/>
                <a:endCxn id="97" idx="33"/>
              </p:cNvCxnSpPr>
              <p:nvPr/>
            </p:nvCxnSpPr>
            <p:spPr>
              <a:xfrm>
                <a:off x="1959429" y="836712"/>
                <a:ext cx="5212080" cy="13063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uppo 103"/>
          <p:cNvGrpSpPr/>
          <p:nvPr/>
        </p:nvGrpSpPr>
        <p:grpSpPr>
          <a:xfrm>
            <a:off x="3347864" y="1916832"/>
            <a:ext cx="439689" cy="657516"/>
            <a:chOff x="3920055" y="323464"/>
            <a:chExt cx="570660" cy="853372"/>
          </a:xfrm>
        </p:grpSpPr>
        <p:grpSp>
          <p:nvGrpSpPr>
            <p:cNvPr id="105" name="Gruppo 76"/>
            <p:cNvGrpSpPr/>
            <p:nvPr/>
          </p:nvGrpSpPr>
          <p:grpSpPr>
            <a:xfrm>
              <a:off x="3920055" y="404664"/>
              <a:ext cx="288033" cy="720080"/>
              <a:chOff x="311271" y="260648"/>
              <a:chExt cx="288033" cy="720080"/>
            </a:xfrm>
          </p:grpSpPr>
          <p:sp>
            <p:nvSpPr>
              <p:cNvPr id="107" name="Ovale 106"/>
              <p:cNvSpPr/>
              <p:nvPr/>
            </p:nvSpPr>
            <p:spPr>
              <a:xfrm>
                <a:off x="311271" y="476672"/>
                <a:ext cx="288033" cy="28803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8" name="Connettore 2 107"/>
              <p:cNvCxnSpPr/>
              <p:nvPr/>
            </p:nvCxnSpPr>
            <p:spPr>
              <a:xfrm flipV="1">
                <a:off x="455288" y="260648"/>
                <a:ext cx="0" cy="720080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Freccia circolare a destra 105"/>
            <p:cNvSpPr/>
            <p:nvPr/>
          </p:nvSpPr>
          <p:spPr>
            <a:xfrm rot="10800000">
              <a:off x="4200428" y="323464"/>
              <a:ext cx="290287" cy="853372"/>
            </a:xfrm>
            <a:prstGeom prst="curved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58" name="Immagine 5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345930" y="4149081"/>
            <a:ext cx="2366963" cy="442913"/>
          </a:xfrm>
          <a:prstGeom prst="rect">
            <a:avLst/>
          </a:prstGeom>
        </p:spPr>
      </p:pic>
      <p:pic>
        <p:nvPicPr>
          <p:cNvPr id="57" name="Immagine 5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355976" y="4623221"/>
            <a:ext cx="1343025" cy="461963"/>
          </a:xfrm>
          <a:prstGeom prst="rect">
            <a:avLst/>
          </a:prstGeom>
        </p:spPr>
      </p:pic>
      <p:sp>
        <p:nvSpPr>
          <p:cNvPr id="113" name="CasellaDiTesto 112"/>
          <p:cNvSpPr txBox="1"/>
          <p:nvPr/>
        </p:nvSpPr>
        <p:spPr>
          <a:xfrm>
            <a:off x="-36512" y="548680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doni MT" pitchFamily="18" charset="0"/>
              </a:rPr>
              <a:t>[</a:t>
            </a:r>
            <a:r>
              <a:rPr lang="en-US" dirty="0" smtClean="0">
                <a:latin typeface="Bodoni MT" pitchFamily="18" charset="0"/>
              </a:rPr>
              <a:t>A. Strom, H. </a:t>
            </a:r>
            <a:r>
              <a:rPr lang="en-US" dirty="0" err="1" smtClean="0">
                <a:latin typeface="Bodoni MT" pitchFamily="18" charset="0"/>
              </a:rPr>
              <a:t>Johannesson</a:t>
            </a:r>
            <a:r>
              <a:rPr lang="en-US" dirty="0" smtClean="0">
                <a:latin typeface="Bodoni MT" pitchFamily="18" charset="0"/>
              </a:rPr>
              <a:t>, PRL </a:t>
            </a:r>
            <a:r>
              <a:rPr lang="en-US" b="1" dirty="0" smtClean="0">
                <a:latin typeface="Bodoni MT" pitchFamily="18" charset="0"/>
              </a:rPr>
              <a:t>102</a:t>
            </a:r>
            <a:r>
              <a:rPr lang="en-US" dirty="0" smtClean="0">
                <a:latin typeface="Bodoni MT" pitchFamily="18" charset="0"/>
              </a:rPr>
              <a:t>, 096806 (2009)</a:t>
            </a:r>
            <a:r>
              <a:rPr lang="it-IT" dirty="0" smtClean="0">
                <a:latin typeface="Bodoni MT" pitchFamily="18" charset="0"/>
              </a:rPr>
              <a:t>]</a:t>
            </a:r>
          </a:p>
        </p:txBody>
      </p:sp>
      <p:pic>
        <p:nvPicPr>
          <p:cNvPr id="56" name="Immagine 5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51520" y="4658940"/>
            <a:ext cx="3907631" cy="426244"/>
          </a:xfrm>
          <a:prstGeom prst="rect">
            <a:avLst/>
          </a:prstGeom>
        </p:spPr>
      </p:pic>
      <p:pic>
        <p:nvPicPr>
          <p:cNvPr id="54" name="Immagine 5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51518" y="5157192"/>
            <a:ext cx="3843338" cy="4714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86" y="5157192"/>
            <a:ext cx="4683919" cy="476250"/>
          </a:xfrm>
          <a:prstGeom prst="rect">
            <a:avLst/>
          </a:prstGeom>
        </p:spPr>
      </p:pic>
      <p:sp>
        <p:nvSpPr>
          <p:cNvPr id="123" name="CasellaDiTesto 122"/>
          <p:cNvSpPr txBox="1"/>
          <p:nvPr/>
        </p:nvSpPr>
        <p:spPr>
          <a:xfrm>
            <a:off x="5364088" y="5661248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 Rounded MT Bold" pitchFamily="34" charset="0"/>
              </a:rPr>
              <a:t>Interaction-dependendent</a:t>
            </a:r>
            <a:r>
              <a:rPr lang="it-IT" sz="2400" dirty="0" smtClean="0">
                <a:latin typeface="Arial Rounded MT Bold" pitchFamily="34" charset="0"/>
              </a:rPr>
              <a:t> </a:t>
            </a:r>
            <a:r>
              <a:rPr lang="it-IT" sz="2400" dirty="0" err="1" smtClean="0">
                <a:latin typeface="Arial Rounded MT Bold" pitchFamily="34" charset="0"/>
              </a:rPr>
              <a:t>power-laws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124" name="Rettangolo 123"/>
          <p:cNvSpPr/>
          <p:nvPr/>
        </p:nvSpPr>
        <p:spPr>
          <a:xfrm>
            <a:off x="5508104" y="5688632"/>
            <a:ext cx="3456384" cy="1124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3" name="Immagine 6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251519" y="5733255"/>
            <a:ext cx="4929188" cy="950119"/>
          </a:xfrm>
          <a:prstGeom prst="rect">
            <a:avLst/>
          </a:prstGeom>
        </p:spPr>
      </p:pic>
      <p:grpSp>
        <p:nvGrpSpPr>
          <p:cNvPr id="132" name="Gruppo 131"/>
          <p:cNvGrpSpPr/>
          <p:nvPr/>
        </p:nvGrpSpPr>
        <p:grpSpPr>
          <a:xfrm>
            <a:off x="3851919" y="1916832"/>
            <a:ext cx="432049" cy="720080"/>
            <a:chOff x="323528" y="1844824"/>
            <a:chExt cx="432049" cy="720080"/>
          </a:xfrm>
        </p:grpSpPr>
        <p:sp>
          <p:nvSpPr>
            <p:cNvPr id="127" name="Ovale 126"/>
            <p:cNvSpPr/>
            <p:nvPr/>
          </p:nvSpPr>
          <p:spPr>
            <a:xfrm>
              <a:off x="323528" y="2073833"/>
              <a:ext cx="221927" cy="2219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8" name="Connettore 2 127"/>
            <p:cNvCxnSpPr/>
            <p:nvPr/>
          </p:nvCxnSpPr>
          <p:spPr>
            <a:xfrm flipV="1">
              <a:off x="434492" y="1916832"/>
              <a:ext cx="0" cy="5548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ccia circolare a sinistra 128"/>
            <p:cNvSpPr/>
            <p:nvPr/>
          </p:nvSpPr>
          <p:spPr>
            <a:xfrm>
              <a:off x="467544" y="1844824"/>
              <a:ext cx="288033" cy="72008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02632"/>
            <a:ext cx="411480" cy="2514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32856"/>
            <a:ext cx="445770" cy="251460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40" y="2097420"/>
            <a:ext cx="411480" cy="251460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32856"/>
            <a:ext cx="445770" cy="2514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24744"/>
            <a:ext cx="1579245" cy="23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o 57"/>
          <p:cNvGrpSpPr>
            <a:grpSpLocks noChangeAspect="1"/>
          </p:cNvGrpSpPr>
          <p:nvPr/>
        </p:nvGrpSpPr>
        <p:grpSpPr>
          <a:xfrm>
            <a:off x="1115616" y="980728"/>
            <a:ext cx="6768752" cy="2996005"/>
            <a:chOff x="179512" y="1484784"/>
            <a:chExt cx="8784976" cy="3888432"/>
          </a:xfrm>
        </p:grpSpPr>
        <p:sp>
          <p:nvSpPr>
            <p:cNvPr id="59" name="Trapezio 58"/>
            <p:cNvSpPr/>
            <p:nvPr/>
          </p:nvSpPr>
          <p:spPr>
            <a:xfrm>
              <a:off x="1907704" y="1484784"/>
              <a:ext cx="705678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/>
            <p:cNvSpPr/>
            <p:nvPr/>
          </p:nvSpPr>
          <p:spPr>
            <a:xfrm>
              <a:off x="179512" y="1484784"/>
              <a:ext cx="7776864" cy="3600400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/>
            <p:cNvSpPr/>
            <p:nvPr/>
          </p:nvSpPr>
          <p:spPr>
            <a:xfrm>
              <a:off x="1043608" y="1484784"/>
              <a:ext cx="7056784" cy="360040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1043608" y="5085184"/>
              <a:ext cx="7056784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17951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8100392" y="5085184"/>
              <a:ext cx="864096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7" name="Gruppo 64"/>
            <p:cNvGrpSpPr/>
            <p:nvPr/>
          </p:nvGrpSpPr>
          <p:grpSpPr>
            <a:xfrm>
              <a:off x="1763688" y="1588827"/>
              <a:ext cx="5772607" cy="1048085"/>
              <a:chOff x="1187624" y="1228787"/>
              <a:chExt cx="6780719" cy="1624149"/>
            </a:xfrm>
            <a:noFill/>
          </p:grpSpPr>
          <p:sp>
            <p:nvSpPr>
              <p:cNvPr id="83" name="Figura a mano libera 12"/>
              <p:cNvSpPr/>
              <p:nvPr/>
            </p:nvSpPr>
            <p:spPr>
              <a:xfrm>
                <a:off x="4428309" y="1228787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Figura a mano libera 13"/>
              <p:cNvSpPr/>
              <p:nvPr/>
            </p:nvSpPr>
            <p:spPr>
              <a:xfrm flipH="1">
                <a:off x="1187624" y="1228787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8" name="Gruppo 14"/>
            <p:cNvGrpSpPr/>
            <p:nvPr/>
          </p:nvGrpSpPr>
          <p:grpSpPr>
            <a:xfrm>
              <a:off x="1619672" y="1772817"/>
              <a:ext cx="5976664" cy="936103"/>
              <a:chOff x="1043608" y="1228787"/>
              <a:chExt cx="7056784" cy="1624149"/>
            </a:xfrm>
            <a:noFill/>
          </p:grpSpPr>
          <p:sp>
            <p:nvSpPr>
              <p:cNvPr id="81" name="Figura a mano libera 15"/>
              <p:cNvSpPr/>
              <p:nvPr/>
            </p:nvSpPr>
            <p:spPr>
              <a:xfrm>
                <a:off x="4560358" y="1228787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chemeClr val="tx2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Figura a mano libera 16"/>
              <p:cNvSpPr/>
              <p:nvPr/>
            </p:nvSpPr>
            <p:spPr>
              <a:xfrm flipH="1">
                <a:off x="1043608" y="1228787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chemeClr val="tx2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9" name="Gruppo 17"/>
            <p:cNvGrpSpPr/>
            <p:nvPr/>
          </p:nvGrpSpPr>
          <p:grpSpPr>
            <a:xfrm rot="10800000">
              <a:off x="827578" y="3356992"/>
              <a:ext cx="7560839" cy="1584172"/>
              <a:chOff x="1187624" y="1228787"/>
              <a:chExt cx="6780719" cy="1624149"/>
            </a:xfrm>
            <a:noFill/>
          </p:grpSpPr>
          <p:sp>
            <p:nvSpPr>
              <p:cNvPr id="79" name="Figura a mano libera 78"/>
              <p:cNvSpPr/>
              <p:nvPr/>
            </p:nvSpPr>
            <p:spPr>
              <a:xfrm>
                <a:off x="4428309" y="1228787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headEnd type="none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Figura a mano libera 79"/>
              <p:cNvSpPr/>
              <p:nvPr/>
            </p:nvSpPr>
            <p:spPr>
              <a:xfrm flipH="1">
                <a:off x="1187624" y="1228787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grpFill/>
              <a:ln w="25400">
                <a:solidFill>
                  <a:srgbClr val="FF0000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0" name="Gruppo 20"/>
            <p:cNvGrpSpPr/>
            <p:nvPr/>
          </p:nvGrpSpPr>
          <p:grpSpPr>
            <a:xfrm>
              <a:off x="899592" y="3212976"/>
              <a:ext cx="7488832" cy="1624149"/>
              <a:chOff x="1115617" y="3965090"/>
              <a:chExt cx="7056784" cy="1624149"/>
            </a:xfrm>
          </p:grpSpPr>
          <p:sp>
            <p:nvSpPr>
              <p:cNvPr id="77" name="Figura a mano libera 76"/>
              <p:cNvSpPr/>
              <p:nvPr/>
            </p:nvSpPr>
            <p:spPr>
              <a:xfrm rot="10800000">
                <a:off x="1115617" y="3965090"/>
                <a:ext cx="3540034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Figura a mano libera 77"/>
              <p:cNvSpPr/>
              <p:nvPr/>
            </p:nvSpPr>
            <p:spPr>
              <a:xfrm rot="10800000" flipH="1">
                <a:off x="4644009" y="3965090"/>
                <a:ext cx="3528392" cy="1624149"/>
              </a:xfrm>
              <a:custGeom>
                <a:avLst/>
                <a:gdLst>
                  <a:gd name="connsiteX0" fmla="*/ 0 w 3540034"/>
                  <a:gd name="connsiteY0" fmla="*/ 1619794 h 1624149"/>
                  <a:gd name="connsiteX1" fmla="*/ 339634 w 3540034"/>
                  <a:gd name="connsiteY1" fmla="*/ 1619794 h 1624149"/>
                  <a:gd name="connsiteX2" fmla="*/ 692331 w 3540034"/>
                  <a:gd name="connsiteY2" fmla="*/ 1593669 h 1624149"/>
                  <a:gd name="connsiteX3" fmla="*/ 1045028 w 3540034"/>
                  <a:gd name="connsiteY3" fmla="*/ 1436914 h 1624149"/>
                  <a:gd name="connsiteX4" fmla="*/ 1227908 w 3540034"/>
                  <a:gd name="connsiteY4" fmla="*/ 1162594 h 1624149"/>
                  <a:gd name="connsiteX5" fmla="*/ 1410788 w 3540034"/>
                  <a:gd name="connsiteY5" fmla="*/ 613954 h 1624149"/>
                  <a:gd name="connsiteX6" fmla="*/ 1776548 w 3540034"/>
                  <a:gd name="connsiteY6" fmla="*/ 287383 h 1624149"/>
                  <a:gd name="connsiteX7" fmla="*/ 2338251 w 3540034"/>
                  <a:gd name="connsiteY7" fmla="*/ 78377 h 1624149"/>
                  <a:gd name="connsiteX8" fmla="*/ 3540034 w 3540034"/>
                  <a:gd name="connsiteY8" fmla="*/ 0 h 162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034" h="1624149">
                    <a:moveTo>
                      <a:pt x="0" y="1619794"/>
                    </a:moveTo>
                    <a:cubicBezTo>
                      <a:pt x="112123" y="1621971"/>
                      <a:pt x="224246" y="1624148"/>
                      <a:pt x="339634" y="1619794"/>
                    </a:cubicBezTo>
                    <a:cubicBezTo>
                      <a:pt x="455022" y="1615440"/>
                      <a:pt x="574765" y="1624149"/>
                      <a:pt x="692331" y="1593669"/>
                    </a:cubicBezTo>
                    <a:cubicBezTo>
                      <a:pt x="809897" y="1563189"/>
                      <a:pt x="955765" y="1508760"/>
                      <a:pt x="1045028" y="1436914"/>
                    </a:cubicBezTo>
                    <a:cubicBezTo>
                      <a:pt x="1134291" y="1365068"/>
                      <a:pt x="1166948" y="1299754"/>
                      <a:pt x="1227908" y="1162594"/>
                    </a:cubicBezTo>
                    <a:cubicBezTo>
                      <a:pt x="1288868" y="1025434"/>
                      <a:pt x="1319348" y="759822"/>
                      <a:pt x="1410788" y="613954"/>
                    </a:cubicBezTo>
                    <a:cubicBezTo>
                      <a:pt x="1502228" y="468086"/>
                      <a:pt x="1621971" y="376646"/>
                      <a:pt x="1776548" y="287383"/>
                    </a:cubicBezTo>
                    <a:cubicBezTo>
                      <a:pt x="1931125" y="198120"/>
                      <a:pt x="2044337" y="126274"/>
                      <a:pt x="2338251" y="78377"/>
                    </a:cubicBezTo>
                    <a:cubicBezTo>
                      <a:pt x="2632165" y="30480"/>
                      <a:pt x="3086099" y="15240"/>
                      <a:pt x="3540034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1" name="Gruppo 23"/>
            <p:cNvGrpSpPr/>
            <p:nvPr/>
          </p:nvGrpSpPr>
          <p:grpSpPr>
            <a:xfrm>
              <a:off x="1907704" y="1484784"/>
              <a:ext cx="5289930" cy="1084772"/>
              <a:chOff x="1907704" y="1412776"/>
              <a:chExt cx="5289930" cy="1084772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p:grpSpPr>
          <p:sp>
            <p:nvSpPr>
              <p:cNvPr id="75" name="Figura a mano libera 74"/>
              <p:cNvSpPr/>
              <p:nvPr/>
            </p:nvSpPr>
            <p:spPr>
              <a:xfrm>
                <a:off x="1933303" y="1412776"/>
                <a:ext cx="5264331" cy="1084772"/>
              </a:xfrm>
              <a:custGeom>
                <a:avLst/>
                <a:gdLst>
                  <a:gd name="connsiteX0" fmla="*/ 0 w 5264331"/>
                  <a:gd name="connsiteY0" fmla="*/ 27774 h 1084772"/>
                  <a:gd name="connsiteX1" fmla="*/ 274320 w 5264331"/>
                  <a:gd name="connsiteY1" fmla="*/ 27774 h 1084772"/>
                  <a:gd name="connsiteX2" fmla="*/ 640080 w 5264331"/>
                  <a:gd name="connsiteY2" fmla="*/ 40837 h 1084772"/>
                  <a:gd name="connsiteX3" fmla="*/ 770708 w 5264331"/>
                  <a:gd name="connsiteY3" fmla="*/ 53900 h 1084772"/>
                  <a:gd name="connsiteX4" fmla="*/ 809897 w 5264331"/>
                  <a:gd name="connsiteY4" fmla="*/ 66963 h 1084772"/>
                  <a:gd name="connsiteX5" fmla="*/ 849086 w 5264331"/>
                  <a:gd name="connsiteY5" fmla="*/ 93088 h 1084772"/>
                  <a:gd name="connsiteX6" fmla="*/ 1097280 w 5264331"/>
                  <a:gd name="connsiteY6" fmla="*/ 106151 h 1084772"/>
                  <a:gd name="connsiteX7" fmla="*/ 1136468 w 5264331"/>
                  <a:gd name="connsiteY7" fmla="*/ 119214 h 1084772"/>
                  <a:gd name="connsiteX8" fmla="*/ 1201783 w 5264331"/>
                  <a:gd name="connsiteY8" fmla="*/ 132277 h 1084772"/>
                  <a:gd name="connsiteX9" fmla="*/ 1227908 w 5264331"/>
                  <a:gd name="connsiteY9" fmla="*/ 171465 h 1084772"/>
                  <a:gd name="connsiteX10" fmla="*/ 1319348 w 5264331"/>
                  <a:gd name="connsiteY10" fmla="*/ 184528 h 1084772"/>
                  <a:gd name="connsiteX11" fmla="*/ 1358537 w 5264331"/>
                  <a:gd name="connsiteY11" fmla="*/ 197591 h 1084772"/>
                  <a:gd name="connsiteX12" fmla="*/ 1397726 w 5264331"/>
                  <a:gd name="connsiteY12" fmla="*/ 223717 h 1084772"/>
                  <a:gd name="connsiteX13" fmla="*/ 1515291 w 5264331"/>
                  <a:gd name="connsiteY13" fmla="*/ 275968 h 1084772"/>
                  <a:gd name="connsiteX14" fmla="*/ 1606731 w 5264331"/>
                  <a:gd name="connsiteY14" fmla="*/ 380471 h 1084772"/>
                  <a:gd name="connsiteX15" fmla="*/ 1645920 w 5264331"/>
                  <a:gd name="connsiteY15" fmla="*/ 393534 h 1084772"/>
                  <a:gd name="connsiteX16" fmla="*/ 1658983 w 5264331"/>
                  <a:gd name="connsiteY16" fmla="*/ 498037 h 1084772"/>
                  <a:gd name="connsiteX17" fmla="*/ 1698171 w 5264331"/>
                  <a:gd name="connsiteY17" fmla="*/ 524163 h 1084772"/>
                  <a:gd name="connsiteX18" fmla="*/ 1724297 w 5264331"/>
                  <a:gd name="connsiteY18" fmla="*/ 563351 h 1084772"/>
                  <a:gd name="connsiteX19" fmla="*/ 1737360 w 5264331"/>
                  <a:gd name="connsiteY19" fmla="*/ 641728 h 1084772"/>
                  <a:gd name="connsiteX20" fmla="*/ 1750423 w 5264331"/>
                  <a:gd name="connsiteY20" fmla="*/ 680917 h 1084772"/>
                  <a:gd name="connsiteX21" fmla="*/ 1828800 w 5264331"/>
                  <a:gd name="connsiteY21" fmla="*/ 733168 h 1084772"/>
                  <a:gd name="connsiteX22" fmla="*/ 1841863 w 5264331"/>
                  <a:gd name="connsiteY22" fmla="*/ 772357 h 1084772"/>
                  <a:gd name="connsiteX23" fmla="*/ 1881051 w 5264331"/>
                  <a:gd name="connsiteY23" fmla="*/ 863797 h 1084772"/>
                  <a:gd name="connsiteX24" fmla="*/ 1920240 w 5264331"/>
                  <a:gd name="connsiteY24" fmla="*/ 876860 h 1084772"/>
                  <a:gd name="connsiteX25" fmla="*/ 1946366 w 5264331"/>
                  <a:gd name="connsiteY25" fmla="*/ 942174 h 1084772"/>
                  <a:gd name="connsiteX26" fmla="*/ 2024743 w 5264331"/>
                  <a:gd name="connsiteY26" fmla="*/ 955237 h 1084772"/>
                  <a:gd name="connsiteX27" fmla="*/ 2063931 w 5264331"/>
                  <a:gd name="connsiteY27" fmla="*/ 968300 h 1084772"/>
                  <a:gd name="connsiteX28" fmla="*/ 2103120 w 5264331"/>
                  <a:gd name="connsiteY28" fmla="*/ 994425 h 1084772"/>
                  <a:gd name="connsiteX29" fmla="*/ 2194560 w 5264331"/>
                  <a:gd name="connsiteY29" fmla="*/ 1020551 h 1084772"/>
                  <a:gd name="connsiteX30" fmla="*/ 2625634 w 5264331"/>
                  <a:gd name="connsiteY30" fmla="*/ 1059740 h 1084772"/>
                  <a:gd name="connsiteX31" fmla="*/ 3122023 w 5264331"/>
                  <a:gd name="connsiteY31" fmla="*/ 1046677 h 1084772"/>
                  <a:gd name="connsiteX32" fmla="*/ 3161211 w 5264331"/>
                  <a:gd name="connsiteY32" fmla="*/ 1033614 h 1084772"/>
                  <a:gd name="connsiteX33" fmla="*/ 3291840 w 5264331"/>
                  <a:gd name="connsiteY33" fmla="*/ 1020551 h 1084772"/>
                  <a:gd name="connsiteX34" fmla="*/ 3409406 w 5264331"/>
                  <a:gd name="connsiteY34" fmla="*/ 968300 h 1084772"/>
                  <a:gd name="connsiteX35" fmla="*/ 3474720 w 5264331"/>
                  <a:gd name="connsiteY35" fmla="*/ 889923 h 1084772"/>
                  <a:gd name="connsiteX36" fmla="*/ 3513908 w 5264331"/>
                  <a:gd name="connsiteY36" fmla="*/ 863797 h 1084772"/>
                  <a:gd name="connsiteX37" fmla="*/ 3540034 w 5264331"/>
                  <a:gd name="connsiteY37" fmla="*/ 824608 h 1084772"/>
                  <a:gd name="connsiteX38" fmla="*/ 3579223 w 5264331"/>
                  <a:gd name="connsiteY38" fmla="*/ 798483 h 1084772"/>
                  <a:gd name="connsiteX39" fmla="*/ 3592286 w 5264331"/>
                  <a:gd name="connsiteY39" fmla="*/ 759294 h 1084772"/>
                  <a:gd name="connsiteX40" fmla="*/ 3605348 w 5264331"/>
                  <a:gd name="connsiteY40" fmla="*/ 667854 h 1084772"/>
                  <a:gd name="connsiteX41" fmla="*/ 3618411 w 5264331"/>
                  <a:gd name="connsiteY41" fmla="*/ 628665 h 1084772"/>
                  <a:gd name="connsiteX42" fmla="*/ 3657600 w 5264331"/>
                  <a:gd name="connsiteY42" fmla="*/ 602540 h 1084772"/>
                  <a:gd name="connsiteX43" fmla="*/ 3683726 w 5264331"/>
                  <a:gd name="connsiteY43" fmla="*/ 563351 h 1084772"/>
                  <a:gd name="connsiteX44" fmla="*/ 3709851 w 5264331"/>
                  <a:gd name="connsiteY44" fmla="*/ 484974 h 1084772"/>
                  <a:gd name="connsiteX45" fmla="*/ 3749040 w 5264331"/>
                  <a:gd name="connsiteY45" fmla="*/ 471911 h 1084772"/>
                  <a:gd name="connsiteX46" fmla="*/ 3801291 w 5264331"/>
                  <a:gd name="connsiteY46" fmla="*/ 393534 h 1084772"/>
                  <a:gd name="connsiteX47" fmla="*/ 3814354 w 5264331"/>
                  <a:gd name="connsiteY47" fmla="*/ 354345 h 1084772"/>
                  <a:gd name="connsiteX48" fmla="*/ 3931920 w 5264331"/>
                  <a:gd name="connsiteY48" fmla="*/ 289031 h 1084772"/>
                  <a:gd name="connsiteX49" fmla="*/ 3997234 w 5264331"/>
                  <a:gd name="connsiteY49" fmla="*/ 275968 h 1084772"/>
                  <a:gd name="connsiteX50" fmla="*/ 4036423 w 5264331"/>
                  <a:gd name="connsiteY50" fmla="*/ 249843 h 1084772"/>
                  <a:gd name="connsiteX51" fmla="*/ 4049486 w 5264331"/>
                  <a:gd name="connsiteY51" fmla="*/ 210654 h 1084772"/>
                  <a:gd name="connsiteX52" fmla="*/ 4088674 w 5264331"/>
                  <a:gd name="connsiteY52" fmla="*/ 197591 h 1084772"/>
                  <a:gd name="connsiteX53" fmla="*/ 4219303 w 5264331"/>
                  <a:gd name="connsiteY53" fmla="*/ 184528 h 1084772"/>
                  <a:gd name="connsiteX54" fmla="*/ 4336868 w 5264331"/>
                  <a:gd name="connsiteY54" fmla="*/ 119214 h 1084772"/>
                  <a:gd name="connsiteX55" fmla="*/ 4545874 w 5264331"/>
                  <a:gd name="connsiteY55" fmla="*/ 106151 h 1084772"/>
                  <a:gd name="connsiteX56" fmla="*/ 4585063 w 5264331"/>
                  <a:gd name="connsiteY56" fmla="*/ 93088 h 1084772"/>
                  <a:gd name="connsiteX57" fmla="*/ 4624251 w 5264331"/>
                  <a:gd name="connsiteY57" fmla="*/ 66963 h 1084772"/>
                  <a:gd name="connsiteX58" fmla="*/ 4924697 w 5264331"/>
                  <a:gd name="connsiteY58" fmla="*/ 53900 h 1084772"/>
                  <a:gd name="connsiteX59" fmla="*/ 5055326 w 5264331"/>
                  <a:gd name="connsiteY59" fmla="*/ 40837 h 1084772"/>
                  <a:gd name="connsiteX60" fmla="*/ 5094514 w 5264331"/>
                  <a:gd name="connsiteY60" fmla="*/ 27774 h 1084772"/>
                  <a:gd name="connsiteX61" fmla="*/ 5238206 w 5264331"/>
                  <a:gd name="connsiteY61" fmla="*/ 40837 h 1084772"/>
                  <a:gd name="connsiteX62" fmla="*/ 5264331 w 5264331"/>
                  <a:gd name="connsiteY62" fmla="*/ 1648 h 10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264331" h="1084772">
                    <a:moveTo>
                      <a:pt x="0" y="27774"/>
                    </a:moveTo>
                    <a:cubicBezTo>
                      <a:pt x="138869" y="0"/>
                      <a:pt x="27102" y="16537"/>
                      <a:pt x="274320" y="27774"/>
                    </a:cubicBezTo>
                    <a:lnTo>
                      <a:pt x="640080" y="40837"/>
                    </a:lnTo>
                    <a:cubicBezTo>
                      <a:pt x="683623" y="45191"/>
                      <a:pt x="727457" y="47246"/>
                      <a:pt x="770708" y="53900"/>
                    </a:cubicBezTo>
                    <a:cubicBezTo>
                      <a:pt x="784317" y="55994"/>
                      <a:pt x="797581" y="60805"/>
                      <a:pt x="809897" y="66963"/>
                    </a:cubicBezTo>
                    <a:cubicBezTo>
                      <a:pt x="823939" y="73984"/>
                      <a:pt x="833530" y="90967"/>
                      <a:pt x="849086" y="93088"/>
                    </a:cubicBezTo>
                    <a:cubicBezTo>
                      <a:pt x="931172" y="104281"/>
                      <a:pt x="1014549" y="101797"/>
                      <a:pt x="1097280" y="106151"/>
                    </a:cubicBezTo>
                    <a:cubicBezTo>
                      <a:pt x="1110343" y="110505"/>
                      <a:pt x="1123110" y="115874"/>
                      <a:pt x="1136468" y="119214"/>
                    </a:cubicBezTo>
                    <a:cubicBezTo>
                      <a:pt x="1158008" y="124599"/>
                      <a:pt x="1182506" y="121261"/>
                      <a:pt x="1201783" y="132277"/>
                    </a:cubicBezTo>
                    <a:cubicBezTo>
                      <a:pt x="1215414" y="140066"/>
                      <a:pt x="1213562" y="165089"/>
                      <a:pt x="1227908" y="171465"/>
                    </a:cubicBezTo>
                    <a:cubicBezTo>
                      <a:pt x="1256044" y="183970"/>
                      <a:pt x="1288868" y="180174"/>
                      <a:pt x="1319348" y="184528"/>
                    </a:cubicBezTo>
                    <a:cubicBezTo>
                      <a:pt x="1332411" y="188882"/>
                      <a:pt x="1346221" y="191433"/>
                      <a:pt x="1358537" y="197591"/>
                    </a:cubicBezTo>
                    <a:cubicBezTo>
                      <a:pt x="1372579" y="204612"/>
                      <a:pt x="1383379" y="217341"/>
                      <a:pt x="1397726" y="223717"/>
                    </a:cubicBezTo>
                    <a:cubicBezTo>
                      <a:pt x="1537634" y="285899"/>
                      <a:pt x="1426602" y="216843"/>
                      <a:pt x="1515291" y="275968"/>
                    </a:cubicBezTo>
                    <a:cubicBezTo>
                      <a:pt x="1554478" y="334748"/>
                      <a:pt x="1552304" y="353257"/>
                      <a:pt x="1606731" y="380471"/>
                    </a:cubicBezTo>
                    <a:cubicBezTo>
                      <a:pt x="1619047" y="386629"/>
                      <a:pt x="1632857" y="389180"/>
                      <a:pt x="1645920" y="393534"/>
                    </a:cubicBezTo>
                    <a:cubicBezTo>
                      <a:pt x="1650274" y="428368"/>
                      <a:pt x="1645945" y="465442"/>
                      <a:pt x="1658983" y="498037"/>
                    </a:cubicBezTo>
                    <a:cubicBezTo>
                      <a:pt x="1664814" y="512614"/>
                      <a:pt x="1687070" y="513062"/>
                      <a:pt x="1698171" y="524163"/>
                    </a:cubicBezTo>
                    <a:cubicBezTo>
                      <a:pt x="1709272" y="535264"/>
                      <a:pt x="1715588" y="550288"/>
                      <a:pt x="1724297" y="563351"/>
                    </a:cubicBezTo>
                    <a:cubicBezTo>
                      <a:pt x="1728651" y="589477"/>
                      <a:pt x="1731614" y="615873"/>
                      <a:pt x="1737360" y="641728"/>
                    </a:cubicBezTo>
                    <a:cubicBezTo>
                      <a:pt x="1740347" y="655170"/>
                      <a:pt x="1740686" y="671180"/>
                      <a:pt x="1750423" y="680917"/>
                    </a:cubicBezTo>
                    <a:cubicBezTo>
                      <a:pt x="1772626" y="703120"/>
                      <a:pt x="1828800" y="733168"/>
                      <a:pt x="1828800" y="733168"/>
                    </a:cubicBezTo>
                    <a:cubicBezTo>
                      <a:pt x="1833154" y="746231"/>
                      <a:pt x="1838080" y="759117"/>
                      <a:pt x="1841863" y="772357"/>
                    </a:cubicBezTo>
                    <a:cubicBezTo>
                      <a:pt x="1851159" y="804893"/>
                      <a:pt x="1851592" y="840229"/>
                      <a:pt x="1881051" y="863797"/>
                    </a:cubicBezTo>
                    <a:cubicBezTo>
                      <a:pt x="1891803" y="872399"/>
                      <a:pt x="1907177" y="872506"/>
                      <a:pt x="1920240" y="876860"/>
                    </a:cubicBezTo>
                    <a:cubicBezTo>
                      <a:pt x="1928949" y="898631"/>
                      <a:pt x="1927607" y="928105"/>
                      <a:pt x="1946366" y="942174"/>
                    </a:cubicBezTo>
                    <a:cubicBezTo>
                      <a:pt x="1967555" y="958066"/>
                      <a:pt x="1998888" y="949491"/>
                      <a:pt x="2024743" y="955237"/>
                    </a:cubicBezTo>
                    <a:cubicBezTo>
                      <a:pt x="2038184" y="958224"/>
                      <a:pt x="2051615" y="962142"/>
                      <a:pt x="2063931" y="968300"/>
                    </a:cubicBezTo>
                    <a:cubicBezTo>
                      <a:pt x="2077973" y="975321"/>
                      <a:pt x="2089078" y="987404"/>
                      <a:pt x="2103120" y="994425"/>
                    </a:cubicBezTo>
                    <a:cubicBezTo>
                      <a:pt x="2125073" y="1005401"/>
                      <a:pt x="2173629" y="1014272"/>
                      <a:pt x="2194560" y="1020551"/>
                    </a:cubicBezTo>
                    <a:cubicBezTo>
                      <a:pt x="2408630" y="1084772"/>
                      <a:pt x="2142530" y="1041847"/>
                      <a:pt x="2625634" y="1059740"/>
                    </a:cubicBezTo>
                    <a:cubicBezTo>
                      <a:pt x="2791097" y="1055386"/>
                      <a:pt x="2956699" y="1054742"/>
                      <a:pt x="3122023" y="1046677"/>
                    </a:cubicBezTo>
                    <a:cubicBezTo>
                      <a:pt x="3135776" y="1046006"/>
                      <a:pt x="3147602" y="1035708"/>
                      <a:pt x="3161211" y="1033614"/>
                    </a:cubicBezTo>
                    <a:cubicBezTo>
                      <a:pt x="3204462" y="1026960"/>
                      <a:pt x="3248297" y="1024905"/>
                      <a:pt x="3291840" y="1020551"/>
                    </a:cubicBezTo>
                    <a:cubicBezTo>
                      <a:pt x="3348793" y="1001566"/>
                      <a:pt x="3368007" y="1002799"/>
                      <a:pt x="3409406" y="968300"/>
                    </a:cubicBezTo>
                    <a:cubicBezTo>
                      <a:pt x="3537789" y="861314"/>
                      <a:pt x="3371980" y="992663"/>
                      <a:pt x="3474720" y="889923"/>
                    </a:cubicBezTo>
                    <a:cubicBezTo>
                      <a:pt x="3485821" y="878822"/>
                      <a:pt x="3500845" y="872506"/>
                      <a:pt x="3513908" y="863797"/>
                    </a:cubicBezTo>
                    <a:cubicBezTo>
                      <a:pt x="3522617" y="850734"/>
                      <a:pt x="3528932" y="835709"/>
                      <a:pt x="3540034" y="824608"/>
                    </a:cubicBezTo>
                    <a:cubicBezTo>
                      <a:pt x="3551135" y="813507"/>
                      <a:pt x="3569415" y="810742"/>
                      <a:pt x="3579223" y="798483"/>
                    </a:cubicBezTo>
                    <a:cubicBezTo>
                      <a:pt x="3587825" y="787731"/>
                      <a:pt x="3587932" y="772357"/>
                      <a:pt x="3592286" y="759294"/>
                    </a:cubicBezTo>
                    <a:cubicBezTo>
                      <a:pt x="3596640" y="728814"/>
                      <a:pt x="3599310" y="698046"/>
                      <a:pt x="3605348" y="667854"/>
                    </a:cubicBezTo>
                    <a:cubicBezTo>
                      <a:pt x="3608048" y="654352"/>
                      <a:pt x="3609809" y="639417"/>
                      <a:pt x="3618411" y="628665"/>
                    </a:cubicBezTo>
                    <a:cubicBezTo>
                      <a:pt x="3628219" y="616406"/>
                      <a:pt x="3644537" y="611248"/>
                      <a:pt x="3657600" y="602540"/>
                    </a:cubicBezTo>
                    <a:cubicBezTo>
                      <a:pt x="3666309" y="589477"/>
                      <a:pt x="3677350" y="577698"/>
                      <a:pt x="3683726" y="563351"/>
                    </a:cubicBezTo>
                    <a:cubicBezTo>
                      <a:pt x="3694910" y="538186"/>
                      <a:pt x="3683725" y="493683"/>
                      <a:pt x="3709851" y="484974"/>
                    </a:cubicBezTo>
                    <a:lnTo>
                      <a:pt x="3749040" y="471911"/>
                    </a:lnTo>
                    <a:lnTo>
                      <a:pt x="3801291" y="393534"/>
                    </a:lnTo>
                    <a:cubicBezTo>
                      <a:pt x="3808929" y="382077"/>
                      <a:pt x="3804617" y="364082"/>
                      <a:pt x="3814354" y="354345"/>
                    </a:cubicBezTo>
                    <a:cubicBezTo>
                      <a:pt x="3846785" y="321914"/>
                      <a:pt x="3888116" y="299982"/>
                      <a:pt x="3931920" y="289031"/>
                    </a:cubicBezTo>
                    <a:cubicBezTo>
                      <a:pt x="3953460" y="283646"/>
                      <a:pt x="3975463" y="280322"/>
                      <a:pt x="3997234" y="275968"/>
                    </a:cubicBezTo>
                    <a:cubicBezTo>
                      <a:pt x="4010297" y="267260"/>
                      <a:pt x="4026615" y="262102"/>
                      <a:pt x="4036423" y="249843"/>
                    </a:cubicBezTo>
                    <a:cubicBezTo>
                      <a:pt x="4045025" y="239091"/>
                      <a:pt x="4039750" y="220391"/>
                      <a:pt x="4049486" y="210654"/>
                    </a:cubicBezTo>
                    <a:cubicBezTo>
                      <a:pt x="4059222" y="200918"/>
                      <a:pt x="4075065" y="199685"/>
                      <a:pt x="4088674" y="197591"/>
                    </a:cubicBezTo>
                    <a:cubicBezTo>
                      <a:pt x="4131925" y="190937"/>
                      <a:pt x="4175760" y="188882"/>
                      <a:pt x="4219303" y="184528"/>
                    </a:cubicBezTo>
                    <a:cubicBezTo>
                      <a:pt x="4245235" y="167240"/>
                      <a:pt x="4295915" y="123525"/>
                      <a:pt x="4336868" y="119214"/>
                    </a:cubicBezTo>
                    <a:cubicBezTo>
                      <a:pt x="4406289" y="111906"/>
                      <a:pt x="4476205" y="110505"/>
                      <a:pt x="4545874" y="106151"/>
                    </a:cubicBezTo>
                    <a:cubicBezTo>
                      <a:pt x="4558937" y="101797"/>
                      <a:pt x="4572747" y="99246"/>
                      <a:pt x="4585063" y="93088"/>
                    </a:cubicBezTo>
                    <a:cubicBezTo>
                      <a:pt x="4599105" y="86067"/>
                      <a:pt x="4608655" y="68762"/>
                      <a:pt x="4624251" y="66963"/>
                    </a:cubicBezTo>
                    <a:cubicBezTo>
                      <a:pt x="4723834" y="55473"/>
                      <a:pt x="4824548" y="58254"/>
                      <a:pt x="4924697" y="53900"/>
                    </a:cubicBezTo>
                    <a:cubicBezTo>
                      <a:pt x="4968240" y="49546"/>
                      <a:pt x="5012075" y="47491"/>
                      <a:pt x="5055326" y="40837"/>
                    </a:cubicBezTo>
                    <a:cubicBezTo>
                      <a:pt x="5068935" y="38743"/>
                      <a:pt x="5080745" y="27774"/>
                      <a:pt x="5094514" y="27774"/>
                    </a:cubicBezTo>
                    <a:cubicBezTo>
                      <a:pt x="5142609" y="27774"/>
                      <a:pt x="5190309" y="36483"/>
                      <a:pt x="5238206" y="40837"/>
                    </a:cubicBezTo>
                    <a:lnTo>
                      <a:pt x="5264331" y="1648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6" name="Connettore 1 75"/>
              <p:cNvCxnSpPr>
                <a:endCxn id="75" idx="62"/>
              </p:cNvCxnSpPr>
              <p:nvPr/>
            </p:nvCxnSpPr>
            <p:spPr>
              <a:xfrm>
                <a:off x="1907704" y="1412776"/>
                <a:ext cx="5289930" cy="1648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o 26"/>
            <p:cNvGrpSpPr/>
            <p:nvPr/>
          </p:nvGrpSpPr>
          <p:grpSpPr>
            <a:xfrm>
              <a:off x="1097280" y="3411182"/>
              <a:ext cx="6891372" cy="1674002"/>
              <a:chOff x="1097280" y="548680"/>
              <a:chExt cx="6891372" cy="1674002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</p:grpSpPr>
          <p:sp>
            <p:nvSpPr>
              <p:cNvPr id="73" name="Figura a mano libera 72"/>
              <p:cNvSpPr/>
              <p:nvPr/>
            </p:nvSpPr>
            <p:spPr>
              <a:xfrm>
                <a:off x="1097280" y="548680"/>
                <a:ext cx="6891372" cy="1674002"/>
              </a:xfrm>
              <a:custGeom>
                <a:avLst/>
                <a:gdLst>
                  <a:gd name="connsiteX0" fmla="*/ 0 w 6891372"/>
                  <a:gd name="connsiteY0" fmla="*/ 1660939 h 1674002"/>
                  <a:gd name="connsiteX1" fmla="*/ 13063 w 6891372"/>
                  <a:gd name="connsiteY1" fmla="*/ 1621751 h 1674002"/>
                  <a:gd name="connsiteX2" fmla="*/ 130629 w 6891372"/>
                  <a:gd name="connsiteY2" fmla="*/ 1608688 h 1674002"/>
                  <a:gd name="connsiteX3" fmla="*/ 169817 w 6891372"/>
                  <a:gd name="connsiteY3" fmla="*/ 1595625 h 1674002"/>
                  <a:gd name="connsiteX4" fmla="*/ 248194 w 6891372"/>
                  <a:gd name="connsiteY4" fmla="*/ 1608688 h 1674002"/>
                  <a:gd name="connsiteX5" fmla="*/ 326571 w 6891372"/>
                  <a:gd name="connsiteY5" fmla="*/ 1556436 h 1674002"/>
                  <a:gd name="connsiteX6" fmla="*/ 418011 w 6891372"/>
                  <a:gd name="connsiteY6" fmla="*/ 1556436 h 1674002"/>
                  <a:gd name="connsiteX7" fmla="*/ 509451 w 6891372"/>
                  <a:gd name="connsiteY7" fmla="*/ 1569499 h 1674002"/>
                  <a:gd name="connsiteX8" fmla="*/ 744583 w 6891372"/>
                  <a:gd name="connsiteY8" fmla="*/ 1556436 h 1674002"/>
                  <a:gd name="connsiteX9" fmla="*/ 822960 w 6891372"/>
                  <a:gd name="connsiteY9" fmla="*/ 1543373 h 1674002"/>
                  <a:gd name="connsiteX10" fmla="*/ 1201783 w 6891372"/>
                  <a:gd name="connsiteY10" fmla="*/ 1530311 h 1674002"/>
                  <a:gd name="connsiteX11" fmla="*/ 1371600 w 6891372"/>
                  <a:gd name="connsiteY11" fmla="*/ 1478059 h 1674002"/>
                  <a:gd name="connsiteX12" fmla="*/ 1449977 w 6891372"/>
                  <a:gd name="connsiteY12" fmla="*/ 1451933 h 1674002"/>
                  <a:gd name="connsiteX13" fmla="*/ 1489166 w 6891372"/>
                  <a:gd name="connsiteY13" fmla="*/ 1438871 h 1674002"/>
                  <a:gd name="connsiteX14" fmla="*/ 1567543 w 6891372"/>
                  <a:gd name="connsiteY14" fmla="*/ 1399682 h 1674002"/>
                  <a:gd name="connsiteX15" fmla="*/ 1645920 w 6891372"/>
                  <a:gd name="connsiteY15" fmla="*/ 1373556 h 1674002"/>
                  <a:gd name="connsiteX16" fmla="*/ 1672046 w 6891372"/>
                  <a:gd name="connsiteY16" fmla="*/ 1334368 h 1674002"/>
                  <a:gd name="connsiteX17" fmla="*/ 1776549 w 6891372"/>
                  <a:gd name="connsiteY17" fmla="*/ 1295179 h 1674002"/>
                  <a:gd name="connsiteX18" fmla="*/ 1802674 w 6891372"/>
                  <a:gd name="connsiteY18" fmla="*/ 1255991 h 1674002"/>
                  <a:gd name="connsiteX19" fmla="*/ 1946366 w 6891372"/>
                  <a:gd name="connsiteY19" fmla="*/ 1216802 h 1674002"/>
                  <a:gd name="connsiteX20" fmla="*/ 1972491 w 6891372"/>
                  <a:gd name="connsiteY20" fmla="*/ 1177613 h 1674002"/>
                  <a:gd name="connsiteX21" fmla="*/ 1998617 w 6891372"/>
                  <a:gd name="connsiteY21" fmla="*/ 1099236 h 1674002"/>
                  <a:gd name="connsiteX22" fmla="*/ 2076994 w 6891372"/>
                  <a:gd name="connsiteY22" fmla="*/ 1046985 h 1674002"/>
                  <a:gd name="connsiteX23" fmla="*/ 2129246 w 6891372"/>
                  <a:gd name="connsiteY23" fmla="*/ 968608 h 1674002"/>
                  <a:gd name="connsiteX24" fmla="*/ 2194560 w 6891372"/>
                  <a:gd name="connsiteY24" fmla="*/ 903293 h 1674002"/>
                  <a:gd name="connsiteX25" fmla="*/ 2220686 w 6891372"/>
                  <a:gd name="connsiteY25" fmla="*/ 824916 h 1674002"/>
                  <a:gd name="connsiteX26" fmla="*/ 2233749 w 6891372"/>
                  <a:gd name="connsiteY26" fmla="*/ 785728 h 1674002"/>
                  <a:gd name="connsiteX27" fmla="*/ 2246811 w 6891372"/>
                  <a:gd name="connsiteY27" fmla="*/ 615911 h 1674002"/>
                  <a:gd name="connsiteX28" fmla="*/ 2299063 w 6891372"/>
                  <a:gd name="connsiteY28" fmla="*/ 537533 h 1674002"/>
                  <a:gd name="connsiteX29" fmla="*/ 2364377 w 6891372"/>
                  <a:gd name="connsiteY29" fmla="*/ 472219 h 1674002"/>
                  <a:gd name="connsiteX30" fmla="*/ 2429691 w 6891372"/>
                  <a:gd name="connsiteY30" fmla="*/ 354653 h 1674002"/>
                  <a:gd name="connsiteX31" fmla="*/ 2442754 w 6891372"/>
                  <a:gd name="connsiteY31" fmla="*/ 276276 h 1674002"/>
                  <a:gd name="connsiteX32" fmla="*/ 2468880 w 6891372"/>
                  <a:gd name="connsiteY32" fmla="*/ 237088 h 1674002"/>
                  <a:gd name="connsiteX33" fmla="*/ 2573383 w 6891372"/>
                  <a:gd name="connsiteY33" fmla="*/ 210962 h 1674002"/>
                  <a:gd name="connsiteX34" fmla="*/ 2586446 w 6891372"/>
                  <a:gd name="connsiteY34" fmla="*/ 171773 h 1674002"/>
                  <a:gd name="connsiteX35" fmla="*/ 2730137 w 6891372"/>
                  <a:gd name="connsiteY35" fmla="*/ 106459 h 1674002"/>
                  <a:gd name="connsiteX36" fmla="*/ 2769326 w 6891372"/>
                  <a:gd name="connsiteY36" fmla="*/ 80333 h 1674002"/>
                  <a:gd name="connsiteX37" fmla="*/ 2913017 w 6891372"/>
                  <a:gd name="connsiteY37" fmla="*/ 54208 h 1674002"/>
                  <a:gd name="connsiteX38" fmla="*/ 3004457 w 6891372"/>
                  <a:gd name="connsiteY38" fmla="*/ 41145 h 1674002"/>
                  <a:gd name="connsiteX39" fmla="*/ 3043646 w 6891372"/>
                  <a:gd name="connsiteY39" fmla="*/ 28082 h 1674002"/>
                  <a:gd name="connsiteX40" fmla="*/ 3082834 w 6891372"/>
                  <a:gd name="connsiteY40" fmla="*/ 1956 h 1674002"/>
                  <a:gd name="connsiteX41" fmla="*/ 3592286 w 6891372"/>
                  <a:gd name="connsiteY41" fmla="*/ 28082 h 1674002"/>
                  <a:gd name="connsiteX42" fmla="*/ 3853543 w 6891372"/>
                  <a:gd name="connsiteY42" fmla="*/ 28082 h 1674002"/>
                  <a:gd name="connsiteX43" fmla="*/ 3997234 w 6891372"/>
                  <a:gd name="connsiteY43" fmla="*/ 41145 h 1674002"/>
                  <a:gd name="connsiteX44" fmla="*/ 4206240 w 6891372"/>
                  <a:gd name="connsiteY44" fmla="*/ 54208 h 1674002"/>
                  <a:gd name="connsiteX45" fmla="*/ 4219303 w 6891372"/>
                  <a:gd name="connsiteY45" fmla="*/ 93396 h 1674002"/>
                  <a:gd name="connsiteX46" fmla="*/ 4310743 w 6891372"/>
                  <a:gd name="connsiteY46" fmla="*/ 119522 h 1674002"/>
                  <a:gd name="connsiteX47" fmla="*/ 4428309 w 6891372"/>
                  <a:gd name="connsiteY47" fmla="*/ 158711 h 1674002"/>
                  <a:gd name="connsiteX48" fmla="*/ 4506686 w 6891372"/>
                  <a:gd name="connsiteY48" fmla="*/ 210962 h 1674002"/>
                  <a:gd name="connsiteX49" fmla="*/ 4545874 w 6891372"/>
                  <a:gd name="connsiteY49" fmla="*/ 224025 h 1674002"/>
                  <a:gd name="connsiteX50" fmla="*/ 4558937 w 6891372"/>
                  <a:gd name="connsiteY50" fmla="*/ 263213 h 1674002"/>
                  <a:gd name="connsiteX51" fmla="*/ 4598126 w 6891372"/>
                  <a:gd name="connsiteY51" fmla="*/ 302402 h 1674002"/>
                  <a:gd name="connsiteX52" fmla="*/ 4611189 w 6891372"/>
                  <a:gd name="connsiteY52" fmla="*/ 367716 h 1674002"/>
                  <a:gd name="connsiteX53" fmla="*/ 4650377 w 6891372"/>
                  <a:gd name="connsiteY53" fmla="*/ 446093 h 1674002"/>
                  <a:gd name="connsiteX54" fmla="*/ 4663440 w 6891372"/>
                  <a:gd name="connsiteY54" fmla="*/ 537533 h 1674002"/>
                  <a:gd name="connsiteX55" fmla="*/ 4702629 w 6891372"/>
                  <a:gd name="connsiteY55" fmla="*/ 563659 h 1674002"/>
                  <a:gd name="connsiteX56" fmla="*/ 4728754 w 6891372"/>
                  <a:gd name="connsiteY56" fmla="*/ 602848 h 1674002"/>
                  <a:gd name="connsiteX57" fmla="*/ 4767943 w 6891372"/>
                  <a:gd name="connsiteY57" fmla="*/ 746539 h 1674002"/>
                  <a:gd name="connsiteX58" fmla="*/ 4794069 w 6891372"/>
                  <a:gd name="connsiteY58" fmla="*/ 824916 h 1674002"/>
                  <a:gd name="connsiteX59" fmla="*/ 4807131 w 6891372"/>
                  <a:gd name="connsiteY59" fmla="*/ 864105 h 1674002"/>
                  <a:gd name="connsiteX60" fmla="*/ 4833257 w 6891372"/>
                  <a:gd name="connsiteY60" fmla="*/ 942482 h 1674002"/>
                  <a:gd name="connsiteX61" fmla="*/ 4872446 w 6891372"/>
                  <a:gd name="connsiteY61" fmla="*/ 955545 h 1674002"/>
                  <a:gd name="connsiteX62" fmla="*/ 4911634 w 6891372"/>
                  <a:gd name="connsiteY62" fmla="*/ 981671 h 1674002"/>
                  <a:gd name="connsiteX63" fmla="*/ 4937760 w 6891372"/>
                  <a:gd name="connsiteY63" fmla="*/ 1060048 h 1674002"/>
                  <a:gd name="connsiteX64" fmla="*/ 4950823 w 6891372"/>
                  <a:gd name="connsiteY64" fmla="*/ 1112299 h 1674002"/>
                  <a:gd name="connsiteX65" fmla="*/ 5029200 w 6891372"/>
                  <a:gd name="connsiteY65" fmla="*/ 1151488 h 1674002"/>
                  <a:gd name="connsiteX66" fmla="*/ 5068389 w 6891372"/>
                  <a:gd name="connsiteY66" fmla="*/ 1177613 h 1674002"/>
                  <a:gd name="connsiteX67" fmla="*/ 5120640 w 6891372"/>
                  <a:gd name="connsiteY67" fmla="*/ 1229865 h 1674002"/>
                  <a:gd name="connsiteX68" fmla="*/ 5133703 w 6891372"/>
                  <a:gd name="connsiteY68" fmla="*/ 1269053 h 1674002"/>
                  <a:gd name="connsiteX69" fmla="*/ 5172891 w 6891372"/>
                  <a:gd name="connsiteY69" fmla="*/ 1295179 h 1674002"/>
                  <a:gd name="connsiteX70" fmla="*/ 5342709 w 6891372"/>
                  <a:gd name="connsiteY70" fmla="*/ 1321305 h 1674002"/>
                  <a:gd name="connsiteX71" fmla="*/ 5421086 w 6891372"/>
                  <a:gd name="connsiteY71" fmla="*/ 1347431 h 1674002"/>
                  <a:gd name="connsiteX72" fmla="*/ 5512526 w 6891372"/>
                  <a:gd name="connsiteY72" fmla="*/ 1438871 h 1674002"/>
                  <a:gd name="connsiteX73" fmla="*/ 5551714 w 6891372"/>
                  <a:gd name="connsiteY73" fmla="*/ 1478059 h 1674002"/>
                  <a:gd name="connsiteX74" fmla="*/ 5590903 w 6891372"/>
                  <a:gd name="connsiteY74" fmla="*/ 1491122 h 1674002"/>
                  <a:gd name="connsiteX75" fmla="*/ 5799909 w 6891372"/>
                  <a:gd name="connsiteY75" fmla="*/ 1504185 h 1674002"/>
                  <a:gd name="connsiteX76" fmla="*/ 5839097 w 6891372"/>
                  <a:gd name="connsiteY76" fmla="*/ 1517248 h 1674002"/>
                  <a:gd name="connsiteX77" fmla="*/ 5852160 w 6891372"/>
                  <a:gd name="connsiteY77" fmla="*/ 1556436 h 1674002"/>
                  <a:gd name="connsiteX78" fmla="*/ 5982789 w 6891372"/>
                  <a:gd name="connsiteY78" fmla="*/ 1569499 h 1674002"/>
                  <a:gd name="connsiteX79" fmla="*/ 6413863 w 6891372"/>
                  <a:gd name="connsiteY79" fmla="*/ 1582562 h 1674002"/>
                  <a:gd name="connsiteX80" fmla="*/ 6479177 w 6891372"/>
                  <a:gd name="connsiteY80" fmla="*/ 1595625 h 1674002"/>
                  <a:gd name="connsiteX81" fmla="*/ 6518366 w 6891372"/>
                  <a:gd name="connsiteY81" fmla="*/ 1608688 h 1674002"/>
                  <a:gd name="connsiteX82" fmla="*/ 6714309 w 6891372"/>
                  <a:gd name="connsiteY82" fmla="*/ 1621751 h 1674002"/>
                  <a:gd name="connsiteX83" fmla="*/ 6766560 w 6891372"/>
                  <a:gd name="connsiteY83" fmla="*/ 1608688 h 1674002"/>
                  <a:gd name="connsiteX84" fmla="*/ 6805749 w 6891372"/>
                  <a:gd name="connsiteY84" fmla="*/ 1595625 h 1674002"/>
                  <a:gd name="connsiteX85" fmla="*/ 6884126 w 6891372"/>
                  <a:gd name="connsiteY85" fmla="*/ 1674002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91372" h="1674002">
                    <a:moveTo>
                      <a:pt x="0" y="1660939"/>
                    </a:moveTo>
                    <a:cubicBezTo>
                      <a:pt x="4354" y="1647876"/>
                      <a:pt x="279" y="1626865"/>
                      <a:pt x="13063" y="1621751"/>
                    </a:cubicBezTo>
                    <a:cubicBezTo>
                      <a:pt x="49673" y="1607107"/>
                      <a:pt x="91736" y="1615170"/>
                      <a:pt x="130629" y="1608688"/>
                    </a:cubicBezTo>
                    <a:cubicBezTo>
                      <a:pt x="144211" y="1606424"/>
                      <a:pt x="156754" y="1599979"/>
                      <a:pt x="169817" y="1595625"/>
                    </a:cubicBezTo>
                    <a:cubicBezTo>
                      <a:pt x="195943" y="1599979"/>
                      <a:pt x="222499" y="1615112"/>
                      <a:pt x="248194" y="1608688"/>
                    </a:cubicBezTo>
                    <a:cubicBezTo>
                      <a:pt x="278656" y="1601072"/>
                      <a:pt x="326571" y="1556436"/>
                      <a:pt x="326571" y="1556436"/>
                    </a:cubicBezTo>
                    <a:cubicBezTo>
                      <a:pt x="420533" y="1587757"/>
                      <a:pt x="303193" y="1556436"/>
                      <a:pt x="418011" y="1556436"/>
                    </a:cubicBezTo>
                    <a:cubicBezTo>
                      <a:pt x="448800" y="1556436"/>
                      <a:pt x="478971" y="1565145"/>
                      <a:pt x="509451" y="1569499"/>
                    </a:cubicBezTo>
                    <a:cubicBezTo>
                      <a:pt x="587828" y="1565145"/>
                      <a:pt x="666356" y="1562955"/>
                      <a:pt x="744583" y="1556436"/>
                    </a:cubicBezTo>
                    <a:cubicBezTo>
                      <a:pt x="770978" y="1554236"/>
                      <a:pt x="796517" y="1544884"/>
                      <a:pt x="822960" y="1543373"/>
                    </a:cubicBezTo>
                    <a:cubicBezTo>
                      <a:pt x="949104" y="1536165"/>
                      <a:pt x="1075509" y="1534665"/>
                      <a:pt x="1201783" y="1530311"/>
                    </a:cubicBezTo>
                    <a:cubicBezTo>
                      <a:pt x="1257949" y="1446061"/>
                      <a:pt x="1201974" y="1507993"/>
                      <a:pt x="1371600" y="1478059"/>
                    </a:cubicBezTo>
                    <a:cubicBezTo>
                      <a:pt x="1398720" y="1473273"/>
                      <a:pt x="1423851" y="1460641"/>
                      <a:pt x="1449977" y="1451933"/>
                    </a:cubicBezTo>
                    <a:lnTo>
                      <a:pt x="1489166" y="1438871"/>
                    </a:lnTo>
                    <a:cubicBezTo>
                      <a:pt x="1632065" y="1391239"/>
                      <a:pt x="1415628" y="1467200"/>
                      <a:pt x="1567543" y="1399682"/>
                    </a:cubicBezTo>
                    <a:cubicBezTo>
                      <a:pt x="1592708" y="1388497"/>
                      <a:pt x="1645920" y="1373556"/>
                      <a:pt x="1645920" y="1373556"/>
                    </a:cubicBezTo>
                    <a:cubicBezTo>
                      <a:pt x="1654629" y="1360493"/>
                      <a:pt x="1660945" y="1345469"/>
                      <a:pt x="1672046" y="1334368"/>
                    </a:cubicBezTo>
                    <a:cubicBezTo>
                      <a:pt x="1705683" y="1300731"/>
                      <a:pt x="1729816" y="1304526"/>
                      <a:pt x="1776549" y="1295179"/>
                    </a:cubicBezTo>
                    <a:cubicBezTo>
                      <a:pt x="1785257" y="1282116"/>
                      <a:pt x="1791573" y="1267092"/>
                      <a:pt x="1802674" y="1255991"/>
                    </a:cubicBezTo>
                    <a:cubicBezTo>
                      <a:pt x="1845016" y="1213649"/>
                      <a:pt x="1884548" y="1224529"/>
                      <a:pt x="1946366" y="1216802"/>
                    </a:cubicBezTo>
                    <a:cubicBezTo>
                      <a:pt x="1955074" y="1203739"/>
                      <a:pt x="1966115" y="1191959"/>
                      <a:pt x="1972491" y="1177613"/>
                    </a:cubicBezTo>
                    <a:cubicBezTo>
                      <a:pt x="1983676" y="1152448"/>
                      <a:pt x="1975703" y="1114512"/>
                      <a:pt x="1998617" y="1099236"/>
                    </a:cubicBezTo>
                    <a:lnTo>
                      <a:pt x="2076994" y="1046985"/>
                    </a:lnTo>
                    <a:cubicBezTo>
                      <a:pt x="2099951" y="978113"/>
                      <a:pt x="2074883" y="1033843"/>
                      <a:pt x="2129246" y="968608"/>
                    </a:cubicBezTo>
                    <a:cubicBezTo>
                      <a:pt x="2183677" y="903291"/>
                      <a:pt x="2122711" y="951193"/>
                      <a:pt x="2194560" y="903293"/>
                    </a:cubicBezTo>
                    <a:lnTo>
                      <a:pt x="2220686" y="824916"/>
                    </a:lnTo>
                    <a:lnTo>
                      <a:pt x="2233749" y="785728"/>
                    </a:lnTo>
                    <a:cubicBezTo>
                      <a:pt x="2238103" y="729122"/>
                      <a:pt x="2232363" y="670815"/>
                      <a:pt x="2246811" y="615911"/>
                    </a:cubicBezTo>
                    <a:cubicBezTo>
                      <a:pt x="2254802" y="585545"/>
                      <a:pt x="2281646" y="563659"/>
                      <a:pt x="2299063" y="537533"/>
                    </a:cubicBezTo>
                    <a:cubicBezTo>
                      <a:pt x="2333897" y="485283"/>
                      <a:pt x="2312127" y="507053"/>
                      <a:pt x="2364377" y="472219"/>
                    </a:cubicBezTo>
                    <a:cubicBezTo>
                      <a:pt x="2396345" y="376316"/>
                      <a:pt x="2371030" y="413315"/>
                      <a:pt x="2429691" y="354653"/>
                    </a:cubicBezTo>
                    <a:cubicBezTo>
                      <a:pt x="2434045" y="328527"/>
                      <a:pt x="2434378" y="301403"/>
                      <a:pt x="2442754" y="276276"/>
                    </a:cubicBezTo>
                    <a:cubicBezTo>
                      <a:pt x="2447719" y="261382"/>
                      <a:pt x="2456621" y="246895"/>
                      <a:pt x="2468880" y="237088"/>
                    </a:cubicBezTo>
                    <a:cubicBezTo>
                      <a:pt x="2482269" y="226377"/>
                      <a:pt x="2570129" y="211613"/>
                      <a:pt x="2573383" y="210962"/>
                    </a:cubicBezTo>
                    <a:cubicBezTo>
                      <a:pt x="2577737" y="197899"/>
                      <a:pt x="2582663" y="185013"/>
                      <a:pt x="2586446" y="171773"/>
                    </a:cubicBezTo>
                    <a:cubicBezTo>
                      <a:pt x="2613604" y="76721"/>
                      <a:pt x="2573159" y="122157"/>
                      <a:pt x="2730137" y="106459"/>
                    </a:cubicBezTo>
                    <a:cubicBezTo>
                      <a:pt x="2743200" y="97750"/>
                      <a:pt x="2755284" y="87354"/>
                      <a:pt x="2769326" y="80333"/>
                    </a:cubicBezTo>
                    <a:cubicBezTo>
                      <a:pt x="2809918" y="60037"/>
                      <a:pt x="2876183" y="59119"/>
                      <a:pt x="2913017" y="54208"/>
                    </a:cubicBezTo>
                    <a:lnTo>
                      <a:pt x="3004457" y="41145"/>
                    </a:lnTo>
                    <a:cubicBezTo>
                      <a:pt x="3017520" y="36791"/>
                      <a:pt x="3031330" y="34240"/>
                      <a:pt x="3043646" y="28082"/>
                    </a:cubicBezTo>
                    <a:cubicBezTo>
                      <a:pt x="3057688" y="21061"/>
                      <a:pt x="3067147" y="2583"/>
                      <a:pt x="3082834" y="1956"/>
                    </a:cubicBezTo>
                    <a:cubicBezTo>
                      <a:pt x="3131732" y="0"/>
                      <a:pt x="3516181" y="23605"/>
                      <a:pt x="3592286" y="28082"/>
                    </a:cubicBezTo>
                    <a:cubicBezTo>
                      <a:pt x="3746446" y="58914"/>
                      <a:pt x="3562748" y="28082"/>
                      <a:pt x="3853543" y="28082"/>
                    </a:cubicBezTo>
                    <a:cubicBezTo>
                      <a:pt x="3901638" y="28082"/>
                      <a:pt x="3949271" y="37592"/>
                      <a:pt x="3997234" y="41145"/>
                    </a:cubicBezTo>
                    <a:cubicBezTo>
                      <a:pt x="4066848" y="46302"/>
                      <a:pt x="4136571" y="49854"/>
                      <a:pt x="4206240" y="54208"/>
                    </a:cubicBezTo>
                    <a:cubicBezTo>
                      <a:pt x="4210594" y="67271"/>
                      <a:pt x="4209567" y="83660"/>
                      <a:pt x="4219303" y="93396"/>
                    </a:cubicBezTo>
                    <a:cubicBezTo>
                      <a:pt x="4225550" y="99643"/>
                      <a:pt x="4310291" y="119409"/>
                      <a:pt x="4310743" y="119522"/>
                    </a:cubicBezTo>
                    <a:cubicBezTo>
                      <a:pt x="4427600" y="197429"/>
                      <a:pt x="4240590" y="80496"/>
                      <a:pt x="4428309" y="158711"/>
                    </a:cubicBezTo>
                    <a:cubicBezTo>
                      <a:pt x="4457293" y="170787"/>
                      <a:pt x="4476898" y="201033"/>
                      <a:pt x="4506686" y="210962"/>
                    </a:cubicBezTo>
                    <a:lnTo>
                      <a:pt x="4545874" y="224025"/>
                    </a:lnTo>
                    <a:cubicBezTo>
                      <a:pt x="4550228" y="237088"/>
                      <a:pt x="4551299" y="251756"/>
                      <a:pt x="4558937" y="263213"/>
                    </a:cubicBezTo>
                    <a:cubicBezTo>
                      <a:pt x="4569185" y="278584"/>
                      <a:pt x="4589864" y="285878"/>
                      <a:pt x="4598126" y="302402"/>
                    </a:cubicBezTo>
                    <a:cubicBezTo>
                      <a:pt x="4608055" y="322260"/>
                      <a:pt x="4605804" y="346176"/>
                      <a:pt x="4611189" y="367716"/>
                    </a:cubicBezTo>
                    <a:cubicBezTo>
                      <a:pt x="4622006" y="410985"/>
                      <a:pt x="4624833" y="407777"/>
                      <a:pt x="4650377" y="446093"/>
                    </a:cubicBezTo>
                    <a:cubicBezTo>
                      <a:pt x="4654731" y="476573"/>
                      <a:pt x="4650935" y="509397"/>
                      <a:pt x="4663440" y="537533"/>
                    </a:cubicBezTo>
                    <a:cubicBezTo>
                      <a:pt x="4669816" y="551880"/>
                      <a:pt x="4691528" y="552557"/>
                      <a:pt x="4702629" y="563659"/>
                    </a:cubicBezTo>
                    <a:cubicBezTo>
                      <a:pt x="4713730" y="574760"/>
                      <a:pt x="4722378" y="588502"/>
                      <a:pt x="4728754" y="602848"/>
                    </a:cubicBezTo>
                    <a:cubicBezTo>
                      <a:pt x="4765908" y="686446"/>
                      <a:pt x="4746248" y="666993"/>
                      <a:pt x="4767943" y="746539"/>
                    </a:cubicBezTo>
                    <a:cubicBezTo>
                      <a:pt x="4775189" y="773108"/>
                      <a:pt x="4785361" y="798790"/>
                      <a:pt x="4794069" y="824916"/>
                    </a:cubicBezTo>
                    <a:lnTo>
                      <a:pt x="4807131" y="864105"/>
                    </a:lnTo>
                    <a:lnTo>
                      <a:pt x="4833257" y="942482"/>
                    </a:lnTo>
                    <a:cubicBezTo>
                      <a:pt x="4837611" y="955545"/>
                      <a:pt x="4859383" y="951191"/>
                      <a:pt x="4872446" y="955545"/>
                    </a:cubicBezTo>
                    <a:cubicBezTo>
                      <a:pt x="4885509" y="964254"/>
                      <a:pt x="4903313" y="968358"/>
                      <a:pt x="4911634" y="981671"/>
                    </a:cubicBezTo>
                    <a:cubicBezTo>
                      <a:pt x="4926230" y="1005024"/>
                      <a:pt x="4931081" y="1033331"/>
                      <a:pt x="4937760" y="1060048"/>
                    </a:cubicBezTo>
                    <a:cubicBezTo>
                      <a:pt x="4942114" y="1077465"/>
                      <a:pt x="4940864" y="1097361"/>
                      <a:pt x="4950823" y="1112299"/>
                    </a:cubicBezTo>
                    <a:cubicBezTo>
                      <a:pt x="4969541" y="1140377"/>
                      <a:pt x="5003119" y="1138448"/>
                      <a:pt x="5029200" y="1151488"/>
                    </a:cubicBezTo>
                    <a:cubicBezTo>
                      <a:pt x="5043242" y="1158509"/>
                      <a:pt x="5055326" y="1168905"/>
                      <a:pt x="5068389" y="1177613"/>
                    </a:cubicBezTo>
                    <a:cubicBezTo>
                      <a:pt x="5103220" y="1282113"/>
                      <a:pt x="5050973" y="1160200"/>
                      <a:pt x="5120640" y="1229865"/>
                    </a:cubicBezTo>
                    <a:cubicBezTo>
                      <a:pt x="5130376" y="1239601"/>
                      <a:pt x="5125101" y="1258301"/>
                      <a:pt x="5133703" y="1269053"/>
                    </a:cubicBezTo>
                    <a:cubicBezTo>
                      <a:pt x="5143510" y="1281312"/>
                      <a:pt x="5158849" y="1288158"/>
                      <a:pt x="5172891" y="1295179"/>
                    </a:cubicBezTo>
                    <a:cubicBezTo>
                      <a:pt x="5219967" y="1318717"/>
                      <a:pt x="5305247" y="1317559"/>
                      <a:pt x="5342709" y="1321305"/>
                    </a:cubicBezTo>
                    <a:cubicBezTo>
                      <a:pt x="5368835" y="1330014"/>
                      <a:pt x="5412377" y="1321305"/>
                      <a:pt x="5421086" y="1347431"/>
                    </a:cubicBezTo>
                    <a:cubicBezTo>
                      <a:pt x="5444079" y="1416407"/>
                      <a:pt x="5422692" y="1378981"/>
                      <a:pt x="5512526" y="1438871"/>
                    </a:cubicBezTo>
                    <a:cubicBezTo>
                      <a:pt x="5527897" y="1449118"/>
                      <a:pt x="5536343" y="1467812"/>
                      <a:pt x="5551714" y="1478059"/>
                    </a:cubicBezTo>
                    <a:cubicBezTo>
                      <a:pt x="5563171" y="1485697"/>
                      <a:pt x="5577209" y="1489681"/>
                      <a:pt x="5590903" y="1491122"/>
                    </a:cubicBezTo>
                    <a:cubicBezTo>
                      <a:pt x="5660324" y="1498430"/>
                      <a:pt x="5730240" y="1499831"/>
                      <a:pt x="5799909" y="1504185"/>
                    </a:cubicBezTo>
                    <a:cubicBezTo>
                      <a:pt x="5812972" y="1508539"/>
                      <a:pt x="5829361" y="1507512"/>
                      <a:pt x="5839097" y="1517248"/>
                    </a:cubicBezTo>
                    <a:cubicBezTo>
                      <a:pt x="5848833" y="1526984"/>
                      <a:pt x="5839220" y="1551730"/>
                      <a:pt x="5852160" y="1556436"/>
                    </a:cubicBezTo>
                    <a:cubicBezTo>
                      <a:pt x="5893286" y="1571391"/>
                      <a:pt x="5939076" y="1567466"/>
                      <a:pt x="5982789" y="1569499"/>
                    </a:cubicBezTo>
                    <a:cubicBezTo>
                      <a:pt x="6126391" y="1576178"/>
                      <a:pt x="6270172" y="1578208"/>
                      <a:pt x="6413863" y="1582562"/>
                    </a:cubicBezTo>
                    <a:cubicBezTo>
                      <a:pt x="6435634" y="1586916"/>
                      <a:pt x="6457637" y="1590240"/>
                      <a:pt x="6479177" y="1595625"/>
                    </a:cubicBezTo>
                    <a:cubicBezTo>
                      <a:pt x="6492535" y="1598965"/>
                      <a:pt x="6504681" y="1607167"/>
                      <a:pt x="6518366" y="1608688"/>
                    </a:cubicBezTo>
                    <a:cubicBezTo>
                      <a:pt x="6583425" y="1615917"/>
                      <a:pt x="6648995" y="1617397"/>
                      <a:pt x="6714309" y="1621751"/>
                    </a:cubicBezTo>
                    <a:cubicBezTo>
                      <a:pt x="6731726" y="1617397"/>
                      <a:pt x="6749298" y="1613620"/>
                      <a:pt x="6766560" y="1608688"/>
                    </a:cubicBezTo>
                    <a:cubicBezTo>
                      <a:pt x="6779800" y="1604905"/>
                      <a:pt x="6792686" y="1591271"/>
                      <a:pt x="6805749" y="1595625"/>
                    </a:cubicBezTo>
                    <a:cubicBezTo>
                      <a:pt x="6891372" y="1624166"/>
                      <a:pt x="6884126" y="1624393"/>
                      <a:pt x="6884126" y="1674002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4" name="Connettore 1 73"/>
              <p:cNvCxnSpPr>
                <a:stCxn id="73" idx="1"/>
                <a:endCxn id="73" idx="85"/>
              </p:cNvCxnSpPr>
              <p:nvPr/>
            </p:nvCxnSpPr>
            <p:spPr>
              <a:xfrm>
                <a:off x="1110343" y="2170431"/>
                <a:ext cx="6871061" cy="52251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CasellaDiTesto 84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Tunneling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through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extended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contacts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-36512" y="548680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doni MT" pitchFamily="18" charset="0"/>
              </a:rPr>
              <a:t>[</a:t>
            </a:r>
            <a:r>
              <a:rPr lang="en-US" dirty="0" smtClean="0">
                <a:latin typeface="Bodoni MT" pitchFamily="18" charset="0"/>
              </a:rPr>
              <a:t>G. D., S. </a:t>
            </a:r>
            <a:r>
              <a:rPr lang="en-US" dirty="0" err="1" smtClean="0">
                <a:latin typeface="Bodoni MT" pitchFamily="18" charset="0"/>
              </a:rPr>
              <a:t>Barbarino</a:t>
            </a:r>
            <a:r>
              <a:rPr lang="en-US" dirty="0" smtClean="0">
                <a:latin typeface="Bodoni MT" pitchFamily="18" charset="0"/>
              </a:rPr>
              <a:t>, D. Ferraro, N. </a:t>
            </a:r>
            <a:r>
              <a:rPr lang="en-US" dirty="0" err="1" smtClean="0">
                <a:latin typeface="Bodoni MT" pitchFamily="18" charset="0"/>
              </a:rPr>
              <a:t>Magnoli</a:t>
            </a:r>
            <a:r>
              <a:rPr lang="en-US" dirty="0" smtClean="0">
                <a:latin typeface="Bodoni MT" pitchFamily="18" charset="0"/>
              </a:rPr>
              <a:t>, M. </a:t>
            </a:r>
            <a:r>
              <a:rPr lang="en-US" dirty="0" err="1" smtClean="0">
                <a:latin typeface="Bodoni MT" pitchFamily="18" charset="0"/>
              </a:rPr>
              <a:t>Sassetti</a:t>
            </a:r>
            <a:r>
              <a:rPr lang="en-US" dirty="0" smtClean="0">
                <a:latin typeface="Bodoni MT" pitchFamily="18" charset="0"/>
              </a:rPr>
              <a:t>, PRB </a:t>
            </a:r>
            <a:r>
              <a:rPr lang="en-US" b="1" dirty="0" smtClean="0">
                <a:latin typeface="Bodoni MT" pitchFamily="18" charset="0"/>
              </a:rPr>
              <a:t>95</a:t>
            </a:r>
            <a:r>
              <a:rPr lang="en-US" dirty="0" smtClean="0">
                <a:latin typeface="Bodoni MT" pitchFamily="18" charset="0"/>
              </a:rPr>
              <a:t>, 195138 (2012)</a:t>
            </a:r>
            <a:r>
              <a:rPr lang="it-IT" dirty="0" smtClean="0">
                <a:latin typeface="Bodoni MT" pitchFamily="18" charset="0"/>
              </a:rPr>
              <a:t>]</a:t>
            </a:r>
          </a:p>
        </p:txBody>
      </p:sp>
      <p:sp>
        <p:nvSpPr>
          <p:cNvPr id="94" name="Ovale 93"/>
          <p:cNvSpPr/>
          <p:nvPr/>
        </p:nvSpPr>
        <p:spPr>
          <a:xfrm>
            <a:off x="5076056" y="24208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77072"/>
            <a:ext cx="6210300" cy="4762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" y="4716760"/>
            <a:ext cx="2062163" cy="666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84489"/>
            <a:ext cx="3517106" cy="416719"/>
          </a:xfrm>
          <a:prstGeom prst="rect">
            <a:avLst/>
          </a:prstGeom>
        </p:spPr>
      </p:pic>
      <p:pic>
        <p:nvPicPr>
          <p:cNvPr id="46" name="Immagine 4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588223" y="4869159"/>
            <a:ext cx="2266950" cy="426244"/>
          </a:xfrm>
          <a:prstGeom prst="rect">
            <a:avLst/>
          </a:prstGeom>
        </p:spPr>
      </p:pic>
      <p:pic>
        <p:nvPicPr>
          <p:cNvPr id="116" name="Immagine 1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1029" y="5990232"/>
            <a:ext cx="1807369" cy="319088"/>
          </a:xfrm>
          <a:prstGeom prst="rect">
            <a:avLst/>
          </a:prstGeom>
        </p:spPr>
      </p:pic>
      <p:sp>
        <p:nvSpPr>
          <p:cNvPr id="115" name="CasellaDiTesto 114"/>
          <p:cNvSpPr txBox="1"/>
          <p:nvPr/>
        </p:nvSpPr>
        <p:spPr>
          <a:xfrm>
            <a:off x="2555776" y="5734997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Rounded MT Bold" pitchFamily="34" charset="0"/>
              </a:rPr>
              <a:t>The </a:t>
            </a:r>
            <a:r>
              <a:rPr lang="it-IT" dirty="0" err="1" smtClean="0">
                <a:latin typeface="Arial Rounded MT Bold" pitchFamily="34" charset="0"/>
              </a:rPr>
              <a:t>modulating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function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depends</a:t>
            </a:r>
            <a:r>
              <a:rPr lang="it-IT" dirty="0" smtClean="0">
                <a:latin typeface="Arial Rounded MT Bold" pitchFamily="34" charset="0"/>
              </a:rPr>
              <a:t> on </a:t>
            </a:r>
            <a:r>
              <a:rPr lang="it-IT" dirty="0" err="1" smtClean="0">
                <a:latin typeface="Arial Rounded MT Bold" pitchFamily="34" charset="0"/>
              </a:rPr>
              <a:t>bias</a:t>
            </a:r>
            <a:r>
              <a:rPr lang="it-IT" dirty="0" smtClean="0">
                <a:latin typeface="Arial Rounded MT Bold" pitchFamily="34" charset="0"/>
              </a:rPr>
              <a:t> and temperature, </a:t>
            </a:r>
            <a:r>
              <a:rPr lang="it-IT" dirty="0" err="1" smtClean="0">
                <a:latin typeface="Arial Rounded MT Bold" pitchFamily="34" charset="0"/>
              </a:rPr>
              <a:t>thus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modifying</a:t>
            </a:r>
            <a:r>
              <a:rPr lang="it-IT" dirty="0" smtClean="0">
                <a:latin typeface="Arial Rounded MT Bold" pitchFamily="34" charset="0"/>
              </a:rPr>
              <a:t> QPC </a:t>
            </a:r>
            <a:r>
              <a:rPr lang="it-IT" dirty="0" err="1" smtClean="0">
                <a:latin typeface="Arial Rounded MT Bold" pitchFamily="34" charset="0"/>
              </a:rPr>
              <a:t>behaviours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17" name="Rettangolo 116"/>
          <p:cNvSpPr/>
          <p:nvPr/>
        </p:nvSpPr>
        <p:spPr>
          <a:xfrm>
            <a:off x="144016" y="5661248"/>
            <a:ext cx="8964488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Rettangolo 117"/>
          <p:cNvSpPr/>
          <p:nvPr/>
        </p:nvSpPr>
        <p:spPr>
          <a:xfrm>
            <a:off x="6372200" y="4797152"/>
            <a:ext cx="2592288" cy="5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/>
          <p:nvPr/>
        </p:nvSpPr>
        <p:spPr>
          <a:xfrm>
            <a:off x="5076056" y="170080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3923928" y="2540000"/>
            <a:ext cx="1296144" cy="312936"/>
            <a:chOff x="3923928" y="2540000"/>
            <a:chExt cx="1296144" cy="312936"/>
          </a:xfrm>
        </p:grpSpPr>
        <p:cxnSp>
          <p:nvCxnSpPr>
            <p:cNvPr id="4" name="Connettore 2 3"/>
            <p:cNvCxnSpPr/>
            <p:nvPr/>
          </p:nvCxnSpPr>
          <p:spPr>
            <a:xfrm>
              <a:off x="3923928" y="2852936"/>
              <a:ext cx="12961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129" y="2540000"/>
              <a:ext cx="195263" cy="285750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4572000" y="1988840"/>
            <a:ext cx="612068" cy="216024"/>
            <a:chOff x="4572000" y="1988840"/>
            <a:chExt cx="612068" cy="216024"/>
          </a:xfrm>
        </p:grpSpPr>
        <p:cxnSp>
          <p:nvCxnSpPr>
            <p:cNvPr id="52" name="Connettore 2 51"/>
            <p:cNvCxnSpPr/>
            <p:nvPr/>
          </p:nvCxnSpPr>
          <p:spPr>
            <a:xfrm>
              <a:off x="4572000" y="2204864"/>
              <a:ext cx="6120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988840"/>
              <a:ext cx="159544" cy="142875"/>
            </a:xfrm>
            <a:prstGeom prst="rect">
              <a:avLst/>
            </a:prstGeom>
          </p:spPr>
        </p:pic>
      </p:grpSp>
      <p:pic>
        <p:nvPicPr>
          <p:cNvPr id="47" name="Immagin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40" y="2097420"/>
            <a:ext cx="411480" cy="2514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32856"/>
            <a:ext cx="445770" cy="2514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43" y="1124744"/>
            <a:ext cx="1579245" cy="23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5" grpId="0"/>
      <p:bldP spid="117" grpId="0" animBg="1"/>
      <p:bldP spid="118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/>
          <p:cNvSpPr txBox="1"/>
          <p:nvPr/>
        </p:nvSpPr>
        <p:spPr>
          <a:xfrm>
            <a:off x="35496" y="11663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latin typeface="Arial Rounded MT Bold" pitchFamily="34" charset="0"/>
              </a:rPr>
              <a:t>Tunneling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through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extended</a:t>
            </a:r>
            <a:r>
              <a:rPr lang="it-IT" sz="2800" i="1" dirty="0" smtClean="0">
                <a:latin typeface="Arial Rounded MT Bold" pitchFamily="34" charset="0"/>
              </a:rPr>
              <a:t> </a:t>
            </a:r>
            <a:r>
              <a:rPr lang="it-IT" sz="2800" i="1" dirty="0" err="1" smtClean="0">
                <a:latin typeface="Arial Rounded MT Bold" pitchFamily="34" charset="0"/>
              </a:rPr>
              <a:t>contacts</a:t>
            </a:r>
            <a:endParaRPr lang="it-IT" sz="2800" i="1" dirty="0"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5496" y="41490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Tunneling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conductance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shows</a:t>
            </a:r>
            <a:r>
              <a:rPr lang="it-IT" sz="2000" dirty="0" smtClean="0">
                <a:latin typeface="Arial Rounded MT Bold" pitchFamily="34" charset="0"/>
              </a:rPr>
              <a:t> a </a:t>
            </a:r>
            <a:r>
              <a:rPr lang="it-IT" sz="2000" dirty="0" err="1" smtClean="0">
                <a:latin typeface="Arial Rounded MT Bold" pitchFamily="34" charset="0"/>
              </a:rPr>
              <a:t>unique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peak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for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an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interaction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dependent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bias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voltage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value</a:t>
            </a:r>
            <a:endParaRPr lang="it-IT" sz="2000" dirty="0">
              <a:latin typeface="Arial Rounded MT Bold" pitchFamily="34" charset="0"/>
            </a:endParaRPr>
          </a:p>
        </p:txBody>
      </p:sp>
      <p:pic>
        <p:nvPicPr>
          <p:cNvPr id="39" name="Immagine 3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779912" y="4529356"/>
            <a:ext cx="1388745" cy="306705"/>
          </a:xfrm>
          <a:prstGeom prst="rect">
            <a:avLst/>
          </a:prstGeom>
        </p:spPr>
      </p:pic>
      <p:sp>
        <p:nvSpPr>
          <p:cNvPr id="32" name="Ovale 31"/>
          <p:cNvSpPr/>
          <p:nvPr/>
        </p:nvSpPr>
        <p:spPr>
          <a:xfrm>
            <a:off x="4067944" y="4187989"/>
            <a:ext cx="1008112" cy="36004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860032" y="4653136"/>
            <a:ext cx="288032" cy="21602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3059832" y="5589240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Rounded MT Bold" pitchFamily="34" charset="0"/>
              </a:rPr>
              <a:t>no spin-</a:t>
            </a:r>
            <a:r>
              <a:rPr lang="it-IT" sz="2000" dirty="0" err="1" smtClean="0">
                <a:latin typeface="Arial Rounded MT Bold" pitchFamily="34" charset="0"/>
              </a:rPr>
              <a:t>charge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separation</a:t>
            </a:r>
            <a:r>
              <a:rPr lang="it-IT" sz="2000" dirty="0" smtClean="0">
                <a:latin typeface="Arial Rounded MT Bold" pitchFamily="34" charset="0"/>
              </a:rPr>
              <a:t> in </a:t>
            </a:r>
            <a:r>
              <a:rPr lang="it-IT" sz="2000" dirty="0" err="1" smtClean="0">
                <a:latin typeface="Arial Rounded MT Bold" pitchFamily="34" charset="0"/>
              </a:rPr>
              <a:t>helical</a:t>
            </a:r>
            <a:r>
              <a:rPr lang="it-IT" sz="2000" dirty="0" smtClean="0">
                <a:latin typeface="Arial Rounded MT Bold" pitchFamily="34" charset="0"/>
              </a:rPr>
              <a:t> LL </a:t>
            </a:r>
            <a:r>
              <a:rPr lang="it-IT" sz="2000" dirty="0" err="1" smtClean="0">
                <a:latin typeface="Arial Rounded MT Bold" pitchFamily="34" charset="0"/>
              </a:rPr>
              <a:t>but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close</a:t>
            </a:r>
            <a:r>
              <a:rPr lang="it-IT" sz="2000" dirty="0" smtClean="0">
                <a:latin typeface="Arial Rounded MT Bold" pitchFamily="34" charset="0"/>
              </a:rPr>
              <a:t> connection </a:t>
            </a:r>
            <a:r>
              <a:rPr lang="it-IT" sz="2000" dirty="0" err="1" smtClean="0">
                <a:latin typeface="Arial Rounded MT Bold" pitchFamily="34" charset="0"/>
              </a:rPr>
              <a:t>between</a:t>
            </a:r>
            <a:r>
              <a:rPr lang="it-IT" sz="2000" dirty="0" smtClean="0">
                <a:latin typeface="Arial Rounded MT Bold" pitchFamily="34" charset="0"/>
              </a:rPr>
              <a:t> spin and </a:t>
            </a:r>
            <a:r>
              <a:rPr lang="it-IT" sz="2000" dirty="0" err="1" smtClean="0">
                <a:latin typeface="Arial Rounded MT Bold" pitchFamily="34" charset="0"/>
              </a:rPr>
              <a:t>momentum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6512" y="52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Measurament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of</a:t>
            </a:r>
            <a:r>
              <a:rPr lang="it-IT" sz="2000" dirty="0" smtClean="0">
                <a:latin typeface="Arial Rounded MT Bold" pitchFamily="34" charset="0"/>
              </a:rPr>
              <a:t> the </a:t>
            </a:r>
            <a:r>
              <a:rPr lang="it-IT" sz="2000" dirty="0" err="1" smtClean="0">
                <a:latin typeface="Arial Rounded MT Bold" pitchFamily="34" charset="0"/>
              </a:rPr>
              <a:t>peak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38" name="Freccia bidirezionale orizzontale 37"/>
          <p:cNvSpPr/>
          <p:nvPr/>
        </p:nvSpPr>
        <p:spPr>
          <a:xfrm>
            <a:off x="3491880" y="5373216"/>
            <a:ext cx="720080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-36512" y="548680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doni MT" pitchFamily="18" charset="0"/>
              </a:rPr>
              <a:t>[</a:t>
            </a:r>
            <a:r>
              <a:rPr lang="en-US" dirty="0" smtClean="0">
                <a:latin typeface="Bodoni MT" pitchFamily="18" charset="0"/>
              </a:rPr>
              <a:t>G. D., S. </a:t>
            </a:r>
            <a:r>
              <a:rPr lang="en-US" dirty="0" err="1" smtClean="0">
                <a:latin typeface="Bodoni MT" pitchFamily="18" charset="0"/>
              </a:rPr>
              <a:t>Barbarino</a:t>
            </a:r>
            <a:r>
              <a:rPr lang="en-US" dirty="0" smtClean="0">
                <a:latin typeface="Bodoni MT" pitchFamily="18" charset="0"/>
              </a:rPr>
              <a:t>, D. Ferraro, N. </a:t>
            </a:r>
            <a:r>
              <a:rPr lang="en-US" dirty="0" err="1" smtClean="0">
                <a:latin typeface="Bodoni MT" pitchFamily="18" charset="0"/>
              </a:rPr>
              <a:t>Magnoli</a:t>
            </a:r>
            <a:r>
              <a:rPr lang="en-US" dirty="0" smtClean="0">
                <a:latin typeface="Bodoni MT" pitchFamily="18" charset="0"/>
              </a:rPr>
              <a:t>, M. </a:t>
            </a:r>
            <a:r>
              <a:rPr lang="en-US" dirty="0" err="1" smtClean="0">
                <a:latin typeface="Bodoni MT" pitchFamily="18" charset="0"/>
              </a:rPr>
              <a:t>Sassetti</a:t>
            </a:r>
            <a:r>
              <a:rPr lang="en-US" dirty="0" smtClean="0">
                <a:latin typeface="Bodoni MT" pitchFamily="18" charset="0"/>
              </a:rPr>
              <a:t>, PRB </a:t>
            </a:r>
            <a:r>
              <a:rPr lang="en-US" b="1" dirty="0" smtClean="0">
                <a:latin typeface="Bodoni MT" pitchFamily="18" charset="0"/>
              </a:rPr>
              <a:t>95</a:t>
            </a:r>
            <a:r>
              <a:rPr lang="en-US" dirty="0" smtClean="0">
                <a:latin typeface="Bodoni MT" pitchFamily="18" charset="0"/>
              </a:rPr>
              <a:t>, 195138 (2012)</a:t>
            </a:r>
            <a:r>
              <a:rPr lang="it-IT" dirty="0" smtClean="0">
                <a:latin typeface="Bodoni MT" pitchFamily="18" charset="0"/>
              </a:rPr>
              <a:t>]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-36512" y="52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latin typeface="Arial Rounded MT Bold" pitchFamily="34" charset="0"/>
              </a:rPr>
              <a:t>Information </a:t>
            </a:r>
            <a:r>
              <a:rPr lang="it-IT" sz="2000" dirty="0" err="1" smtClean="0">
                <a:latin typeface="Arial Rounded MT Bold" pitchFamily="34" charset="0"/>
              </a:rPr>
              <a:t>about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interaction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strength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72008" y="5733256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 Rounded MT Bold" pitchFamily="34" charset="0"/>
              </a:rPr>
              <a:t>Unique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peak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44" name="Freccia bidirezionale orizzontale 43"/>
          <p:cNvSpPr/>
          <p:nvPr/>
        </p:nvSpPr>
        <p:spPr>
          <a:xfrm>
            <a:off x="2195736" y="5877272"/>
            <a:ext cx="720080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107504" y="5157192"/>
            <a:ext cx="8964488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7" name="Gruppo 76"/>
          <p:cNvGrpSpPr/>
          <p:nvPr/>
        </p:nvGrpSpPr>
        <p:grpSpPr>
          <a:xfrm>
            <a:off x="4480173" y="1052736"/>
            <a:ext cx="4519811" cy="2808312"/>
            <a:chOff x="4480173" y="1052736"/>
            <a:chExt cx="4519811" cy="2808312"/>
          </a:xfrm>
        </p:grpSpPr>
        <p:grpSp>
          <p:nvGrpSpPr>
            <p:cNvPr id="69" name="Gruppo 68"/>
            <p:cNvGrpSpPr/>
            <p:nvPr/>
          </p:nvGrpSpPr>
          <p:grpSpPr>
            <a:xfrm>
              <a:off x="4480173" y="1052736"/>
              <a:ext cx="4412307" cy="2808312"/>
              <a:chOff x="4480173" y="1052736"/>
              <a:chExt cx="4412307" cy="2808312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43632" y="1196752"/>
                <a:ext cx="3704832" cy="259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Immagine 51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80173" y="1052736"/>
                <a:ext cx="523875" cy="255270"/>
              </a:xfrm>
              <a:prstGeom prst="rect">
                <a:avLst/>
              </a:prstGeom>
            </p:spPr>
          </p:pic>
          <p:sp>
            <p:nvSpPr>
              <p:cNvPr id="62" name="Rettangolo 61"/>
              <p:cNvSpPr/>
              <p:nvPr/>
            </p:nvSpPr>
            <p:spPr>
              <a:xfrm>
                <a:off x="6876256" y="1412776"/>
                <a:ext cx="180020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6084168" y="3501008"/>
                <a:ext cx="180020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59" name="Immagine 58" descr="addin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35255" y="3573016"/>
                <a:ext cx="657225" cy="255270"/>
              </a:xfrm>
              <a:prstGeom prst="rect">
                <a:avLst/>
              </a:prstGeom>
            </p:spPr>
          </p:pic>
        </p:grpSp>
        <p:sp>
          <p:nvSpPr>
            <p:cNvPr id="61" name="Rettangolo 60"/>
            <p:cNvSpPr/>
            <p:nvPr/>
          </p:nvSpPr>
          <p:spPr>
            <a:xfrm>
              <a:off x="6948264" y="1268760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8" name="Immagine 67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7092280" y="1196752"/>
              <a:ext cx="472916" cy="131445"/>
            </a:xfrm>
            <a:prstGeom prst="rect">
              <a:avLst/>
            </a:prstGeom>
          </p:spPr>
        </p:pic>
        <p:pic>
          <p:nvPicPr>
            <p:cNvPr id="75" name="Immagine 74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7092280" y="1628799"/>
              <a:ext cx="1771650" cy="167164"/>
            </a:xfrm>
            <a:prstGeom prst="rect">
              <a:avLst/>
            </a:prstGeom>
          </p:spPr>
        </p:pic>
        <p:pic>
          <p:nvPicPr>
            <p:cNvPr id="73" name="Immagine 7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876256" y="1412775"/>
              <a:ext cx="695801" cy="171450"/>
            </a:xfrm>
            <a:prstGeom prst="rect">
              <a:avLst/>
            </a:prstGeom>
          </p:spPr>
        </p:pic>
        <p:sp>
          <p:nvSpPr>
            <p:cNvPr id="72" name="Rettangolo 71"/>
            <p:cNvSpPr/>
            <p:nvPr/>
          </p:nvSpPr>
          <p:spPr>
            <a:xfrm>
              <a:off x="6804248" y="1124744"/>
              <a:ext cx="2195736" cy="72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179512" y="1052736"/>
            <a:ext cx="4248472" cy="2808312"/>
            <a:chOff x="179512" y="1052736"/>
            <a:chExt cx="4248472" cy="28083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61700" y="1124744"/>
              <a:ext cx="379575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Immagine 50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179512" y="1052736"/>
              <a:ext cx="523875" cy="255270"/>
            </a:xfrm>
            <a:prstGeom prst="rect">
              <a:avLst/>
            </a:prstGeom>
          </p:spPr>
        </p:pic>
        <p:sp>
          <p:nvSpPr>
            <p:cNvPr id="64" name="Rettangolo 63"/>
            <p:cNvSpPr/>
            <p:nvPr/>
          </p:nvSpPr>
          <p:spPr>
            <a:xfrm>
              <a:off x="1907704" y="3501008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8" name="Immagine 57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3770759" y="3573016"/>
              <a:ext cx="657225" cy="255270"/>
            </a:xfrm>
            <a:prstGeom prst="rect">
              <a:avLst/>
            </a:prstGeom>
          </p:spPr>
        </p:pic>
        <p:sp>
          <p:nvSpPr>
            <p:cNvPr id="40" name="Rettangolo 39"/>
            <p:cNvSpPr/>
            <p:nvPr/>
          </p:nvSpPr>
          <p:spPr>
            <a:xfrm>
              <a:off x="827584" y="1196752"/>
              <a:ext cx="3456384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4" name="Connettore 1 53"/>
            <p:cNvCxnSpPr/>
            <p:nvPr/>
          </p:nvCxnSpPr>
          <p:spPr>
            <a:xfrm flipV="1">
              <a:off x="827584" y="1340768"/>
              <a:ext cx="0" cy="7920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ttangolo 59"/>
            <p:cNvSpPr/>
            <p:nvPr/>
          </p:nvSpPr>
          <p:spPr>
            <a:xfrm>
              <a:off x="899592" y="1484784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6" name="Immagine 5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1117302" y="1412776"/>
              <a:ext cx="472916" cy="131445"/>
            </a:xfrm>
            <a:prstGeom prst="rect">
              <a:avLst/>
            </a:prstGeom>
          </p:spPr>
        </p:pic>
        <p:pic>
          <p:nvPicPr>
            <p:cNvPr id="70" name="Immagine 6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901278" y="1844824"/>
              <a:ext cx="1835944" cy="171450"/>
            </a:xfrm>
            <a:prstGeom prst="rect">
              <a:avLst/>
            </a:prstGeom>
          </p:spPr>
        </p:pic>
        <p:pic>
          <p:nvPicPr>
            <p:cNvPr id="55" name="Immagine 54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1086162" y="1628800"/>
              <a:ext cx="748665" cy="132874"/>
            </a:xfrm>
            <a:prstGeom prst="rect">
              <a:avLst/>
            </a:prstGeom>
          </p:spPr>
        </p:pic>
        <p:sp>
          <p:nvSpPr>
            <p:cNvPr id="57" name="Rettangolo 56"/>
            <p:cNvSpPr/>
            <p:nvPr/>
          </p:nvSpPr>
          <p:spPr>
            <a:xfrm>
              <a:off x="827584" y="1340768"/>
              <a:ext cx="2160240" cy="72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5" grpId="0"/>
      <p:bldP spid="37" grpId="0"/>
      <p:bldP spid="38" grpId="0" animBg="1"/>
      <p:bldP spid="42" grpId="0"/>
      <p:bldP spid="43" grpId="0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u_R$&#10;&#10;\end{document}"/>
  <p:tag name="IGUANATEXSIZE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psi_{r,s}(x)\propto e^{irk_Fx}e^{-i\sqrt{\pi}\left [\Theta(x)-r\phi(x)\right ]}$&#10;&#10;&#10;\end{document}"/>
  <p:tag name="IGUANATEXSIZE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_{edge}=\frac{v}{2}\int dx \left [\frac{1}{K}\left (\partial_x \phi\right )^2+K\left (\partial_x \Theta\right )^2\right ]$&#10;&#10;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=\frac{v_F}{K}$&#10;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=\frac{1}{\sqrt{1+\frac{g}{\pi v_F}}}\leq 1$&#10;&#10;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R\uparrow$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L\uparrow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R\downarrow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L\downarrow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=\frac{2e^2}{h}V$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=\frac{2e^2}{h}V-I_{BS}^{(qpc)}$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u_R$&#10;&#10;\end{document}"/>
  <p:tag name="IGUANATEXSIZE" val="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=\frac{2e}{\hbar} I_{spin}^{(qpc)}$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BS}^{(qpc)}=-e\int dx \left [\dot{\rho}_{L,\uparrow}+\dot{\rho}_{L,\downarrow}\right ]&#10;$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=\mathcal{H}_{edge}^{(u)}+\mathcal{H}_{edge}^{(l)}+\mathcal{H}^{(qpc)}_{t}$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^{(qpc)}_t=t_0\sum_{s=\uparrow, \downarrow}\psi_{L,s}^{\dagger}\psi_{R,s}+h.c.$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BS}^{(qpc)}\approx&#10;\begin{cases} V^{K+\frac{1}{K}-1}, &amp; k_BT\ll eV \\ V \ T^{K+\frac{1}{K}-2}, &amp; k_BT\gg eV&#10;\end{cases}$&#10;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L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R$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L$&#10;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R$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R-\mu_L=eV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u_L$&#10;&#10;\end{document}"/>
  <p:tag name="IGUANATEXSIZE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^{(ext)}_t=\sum_{s=\uparrow, \downarrow}\int d x \ t_{x}\psi_{L,s}^{\dagger}(x)\psi_{R,s}(x)+h.c.$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_{x}\approx\frac{t_0}{\sqrt{2\pi}L} e^{-\frac{x^2}{\xi_l^2}}$&#10;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xi_l\to 0\Rightarrow\mathcal{H}_t^{(ext)}\to\mathcal{H}_t^{(qpc)}$&#10;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BS}^{(ext)}=\lambda \cdot I_{BS}^{(qpc)}$&#10;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\equiv\lambda_{K}(V,T)$&#10;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L$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R$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u_R-\mu_L=eV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$&#10;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xi_l$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u_L$&#10;&#10;\end{document}"/>
  <p:tag name="IGUANATEXSIZE" val="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V_{peak}\approx \frac{2\epsilon_F}{K}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G}/\mathcal{G}_0$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V/\epsilon_F$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=0$&#10;&#10;&#10;\end{document}"/>
  <p:tag name="IGUANATEXSIZ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[usenames,dvipsnames]{xcolor}&#10;\pagestyle{empty}&#10;\begin{document}&#10;&#10;$k_F\xi_l=\textcolor{blue}{0.5},\textcolor{red}{1},\textcolor{green}{2}&#10;,\textcolor{Fuchsia}{3},\textcolor{orange}{5},\textcolor{magenta}{10}$&#10;&#10;&#10;&#10;\end{document}"/>
  <p:tag name="IGUANATEXSIZ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=0.85$&#10;&#10;&#10;\end{document}"/>
  <p:tag name="IGUANATEXSIZ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=0$&#10;&#10;&#10;\end{document}"/>
  <p:tag name="IGUANATEXSIZ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[usenames,dvipsnames]{xcolor}&#10;\pagestyle{empty}&#10;\begin{document}&#10;&#10;$K=\textcolor{orange}{1},\textcolor{green}{0.85},&#10;\textcolor{red}{0.75},\textcolor{blue}{0.65}$&#10;&#10;&#10;&#10;\end{document}"/>
  <p:tag name="IGUANATEXSIZ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_F\xi_l=5$&#10;&#10;&#10;\end{document}"/>
  <p:tag name="IGUANATEXSIZ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G}/\mathcal{G}_0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d&lt;d_c\approx 6.3 \text{nm}$&#10;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V/\epsilon_F$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G}/\mathcal{G}_0$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=0.75$&#10;&#10;&#10;\end{document}"/>
  <p:tag name="IGUANATEXSIZ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[usenames,dvipsnames]{xcolor}&#10;\pagestyle{empty}&#10;\begin{document}&#10;&#10;$k_BT/ \epsilon_F=\textcolor{red}{0.1},\textcolor{green}{0.5},\textcolor{blue}{2}$&#10;&#10;&#10;&#10;\end{document}"/>
  <p:tag name="IGUANATEXSIZE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_F\xi_l=5$&#10;&#10;&#10;\end{document}"/>
  <p:tag name="IGUANATEXSIZE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V/\epsilon_F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\lambda_{K}&amp;=&amp;\frac{\Gamma (2 d_K) e^{-2\alpha_l^2}}{8 \pi^2\Gamma^2(d_K)}\!\!\int \!\!dx e^{-\frac{1}{2}(K\alpha_l\frac{k_BT}{\epsilon_F}x)^2}\!\!\cosh\left (2K\alpha_l^2\frac{k_BT}{\epsilon_F}x\right )\nonumber \\&#10;&amp;\times&amp; \mathcal {B}\left[ \gamma_{+,+}(x), \gamma_{+,-}(x)\right]\mathcal {B}\left[ \gamma_{-,+}(x), \gamma_{-,-}(x)\right]&#10;\label{ratefinale}&#10;\end{eqnarray}&#10;with ($\eta, \eta '=\pm$) &#10;$$&#10;\gamma_{\eta, \eta'}(x) = \frac{d_{K}}{2}+\eta\frac{i}{4\pi} \left(\frac{eV}{k_{B}T} +\eta' x\right).&#10;$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G}/\mathcal{G}_0$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I^{(ext)}_{\mathrm{BS}}\approx V^{K+\frac{1}{K}-1}\approx I_{\mathrm{BS}}^{(qpc)}$&#10;&#10;&#10;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(ext)}_{\mathrm{BS}}\approx V^{K+\frac{1}{K}-2}$&#10;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d&gt;d_c\approx 6.3 \text{nm}$&#10;&#10;&#10;\end{document}"/>
  <p:tag name="IGUANATEXSIZE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\mathcal{G}^{(ext)}\approx T^{K+\frac{1}{K}-2}\approx \mathcal{G}^{(qpc)}$&#10;&#10;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cal{G}^{(ext)}\approx T^{K+\frac{1}{K}-3}$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_{edge}=\mathcal{H}_0+\mathcal{H}_{int}$&#10;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_0=-iv_F\int dx \left [\psi_{R,\uparrow}^{\dagger}\partial_x\psi_{R,\uparrow}-\psi_{L,\downarrow}^{\dagger}\partial_x\psi_{L,\downarrow}\right ]$&#10;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athcal{H}_{int}=\frac{g}{2}\int dx \left [\psi_{R,\uparrow}^{\dagger}\psi_{R,\uparrow}+\psi_{L,\downarrow}^{\dagger}\psi_{L,\downarrow}\right ]^2$&#10;&#10;&#10;\end{document}"/>
  <p:tag name="IGUANATEXSIZE" val="2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506</Words>
  <Application>Microsoft Office PowerPoint</Application>
  <PresentationFormat>Presentazione su schermo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Giacomo</dc:creator>
  <cp:lastModifiedBy>Giacomo</cp:lastModifiedBy>
  <cp:revision>57</cp:revision>
  <dcterms:modified xsi:type="dcterms:W3CDTF">2012-10-24T21:46:56Z</dcterms:modified>
</cp:coreProperties>
</file>