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60" r:id="rId5"/>
    <p:sldId id="261" r:id="rId6"/>
    <p:sldId id="262" r:id="rId7"/>
    <p:sldId id="263" r:id="rId8"/>
    <p:sldId id="333" r:id="rId9"/>
    <p:sldId id="326" r:id="rId10"/>
    <p:sldId id="265" r:id="rId11"/>
    <p:sldId id="344" r:id="rId12"/>
    <p:sldId id="348" r:id="rId13"/>
    <p:sldId id="330" r:id="rId14"/>
    <p:sldId id="313" r:id="rId15"/>
    <p:sldId id="331" r:id="rId16"/>
    <p:sldId id="278" r:id="rId17"/>
    <p:sldId id="315" r:id="rId18"/>
    <p:sldId id="319" r:id="rId19"/>
    <p:sldId id="321" r:id="rId20"/>
    <p:sldId id="322" r:id="rId21"/>
    <p:sldId id="341" r:id="rId22"/>
    <p:sldId id="332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F3FBC-4637-4E54-9C60-23E0FC0CBD0E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98713-4723-4333-8780-1D9A250D8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5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2B7E1-2CFA-1B4B-B9F6-75878B72AB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30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2B7E1-2CFA-1B4B-B9F6-75878B72AB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49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2B7E1-2CFA-1B4B-B9F6-75878B72AB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62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2E778-33FF-4A0D-A8E7-5AE9B86723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7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3DB0-6D8D-470A-B786-70488ACB57C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023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3DB0-6D8D-470A-B786-70488ACB57C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0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2B7E1-2CFA-1B4B-B9F6-75878B72AB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10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8F70-5D0E-4FC4-9108-A0E31670627C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407E-70A5-4F4A-B0A4-96C89867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9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8F70-5D0E-4FC4-9108-A0E31670627C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407E-70A5-4F4A-B0A4-96C89867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7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8F70-5D0E-4FC4-9108-A0E31670627C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407E-70A5-4F4A-B0A4-96C89867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94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ctangle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ctangle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6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9EE415EC-46D6-49EC-8396-D642F1DDDB7A}" type="datetime1">
              <a:rPr lang="fr-FR" smtClean="0"/>
              <a:t>12/11/2017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r>
              <a:rPr lang="fr-FR" smtClean="0"/>
              <a:t>December 17, 2014           Dynamics of Quantum Many-body Systems far from Equilibrium</a:t>
            </a:r>
            <a:endParaRPr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6937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err="1" smtClean="0"/>
              <a:t>Cliquez</a:t>
            </a:r>
            <a:r>
              <a:rPr kumimoji="0" lang="en-US" dirty="0" smtClean="0"/>
              <a:t> et </a:t>
            </a:r>
            <a:r>
              <a:rPr kumimoji="0" lang="en-US" dirty="0" err="1" smtClean="0"/>
              <a:t>modifiez</a:t>
            </a:r>
            <a:r>
              <a:rPr kumimoji="0" lang="en-US" dirty="0" smtClean="0"/>
              <a:t> le </a:t>
            </a:r>
            <a:r>
              <a:rPr kumimoji="0" lang="en-US" dirty="0" err="1" smtClean="0"/>
              <a:t>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DE75-4B41-4050-A0E3-03BC2F9CF588}" type="datetime1">
              <a:rPr lang="fr-FR" smtClean="0"/>
              <a:t>12/11/2017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December</a:t>
            </a:r>
            <a:r>
              <a:rPr lang="fr-FR" dirty="0" smtClean="0"/>
              <a:t> 17, 2014           Dynamics of Quantum </a:t>
            </a:r>
            <a:r>
              <a:rPr lang="fr-FR" dirty="0" err="1" smtClean="0"/>
              <a:t>Many</a:t>
            </a:r>
            <a:r>
              <a:rPr lang="fr-FR" dirty="0" smtClean="0"/>
              <a:t>-body </a:t>
            </a:r>
            <a:r>
              <a:rPr lang="fr-FR" dirty="0" err="1" smtClean="0"/>
              <a:t>Systems</a:t>
            </a:r>
            <a:r>
              <a:rPr lang="fr-FR" dirty="0" smtClean="0"/>
              <a:t> far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Equilibrium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C33F-BD7F-1B42-B060-A8E214BF6D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83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1981205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19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5926-3810-454C-BECE-0E6FC9550F93}" type="datetime1">
              <a:rPr lang="fr-FR" smtClean="0"/>
              <a:t>12/11/2017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December 17, 2014           Dynamics of Quantum Many-body Systems far from Equilibrium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C33F-BD7F-1B42-B060-A8E214BF6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39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Cliquez pour modifier les styles du texte du masque</a:t>
            </a:r>
          </a:p>
          <a:p>
            <a:pPr lvl="1" eaLnBrk="1" latinLnBrk="0" hangingPunct="1"/>
            <a:r>
              <a:rPr lang="en-US" smtClean="0"/>
              <a:t>Deuxième niveau</a:t>
            </a:r>
          </a:p>
          <a:p>
            <a:pPr lvl="2" eaLnBrk="1" latinLnBrk="0" hangingPunct="1"/>
            <a:r>
              <a:rPr lang="en-US" smtClean="0"/>
              <a:t>Troisième niveau</a:t>
            </a:r>
          </a:p>
          <a:p>
            <a:pPr lvl="3" eaLnBrk="1" latinLnBrk="0" hangingPunct="1"/>
            <a:r>
              <a:rPr lang="en-US" smtClean="0"/>
              <a:t>Quatrième niveau</a:t>
            </a:r>
          </a:p>
          <a:p>
            <a:pPr lvl="4" eaLnBrk="1" latinLnBrk="0" hangingPunct="1"/>
            <a:r>
              <a:rPr lang="en-US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Cliquez pour modifier les styles du texte du masque</a:t>
            </a:r>
          </a:p>
          <a:p>
            <a:pPr lvl="1" eaLnBrk="1" latinLnBrk="0" hangingPunct="1"/>
            <a:r>
              <a:rPr lang="en-US" smtClean="0"/>
              <a:t>Deuxième niveau</a:t>
            </a:r>
          </a:p>
          <a:p>
            <a:pPr lvl="2" eaLnBrk="1" latinLnBrk="0" hangingPunct="1"/>
            <a:r>
              <a:rPr lang="en-US" smtClean="0"/>
              <a:t>Troisième niveau</a:t>
            </a:r>
          </a:p>
          <a:p>
            <a:pPr lvl="3" eaLnBrk="1" latinLnBrk="0" hangingPunct="1"/>
            <a:r>
              <a:rPr lang="en-US" smtClean="0"/>
              <a:t>Quatrième niveau</a:t>
            </a:r>
          </a:p>
          <a:p>
            <a:pPr lvl="4" eaLnBrk="1" latinLnBrk="0" hangingPunct="1"/>
            <a:r>
              <a:rPr lang="en-US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225F-2134-40BC-BBF4-FE68288BD640}" type="datetime1">
              <a:rPr lang="fr-FR" smtClean="0"/>
              <a:t>12/11/2017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December 17, 2014           Dynamics of Quantum Many-body Systems far from Equilibrium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C33F-BD7F-1B42-B060-A8E214BF6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4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9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9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Cliquez pour modifier les styles du texte du masque</a:t>
            </a:r>
          </a:p>
          <a:p>
            <a:pPr lvl="1" eaLnBrk="1" latinLnBrk="0" hangingPunct="1"/>
            <a:r>
              <a:rPr lang="en-US" smtClean="0"/>
              <a:t>Deuxième niveau</a:t>
            </a:r>
          </a:p>
          <a:p>
            <a:pPr lvl="2" eaLnBrk="1" latinLnBrk="0" hangingPunct="1"/>
            <a:r>
              <a:rPr lang="en-US" smtClean="0"/>
              <a:t>Troisième niveau</a:t>
            </a:r>
          </a:p>
          <a:p>
            <a:pPr lvl="3" eaLnBrk="1" latinLnBrk="0" hangingPunct="1"/>
            <a:r>
              <a:rPr lang="en-US" smtClean="0"/>
              <a:t>Quatrième niveau</a:t>
            </a:r>
          </a:p>
          <a:p>
            <a:pPr lvl="4" eaLnBrk="1" latinLnBrk="0" hangingPunct="1"/>
            <a:r>
              <a:rPr lang="en-US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Cliquez pour modifier les styles du texte du masque</a:t>
            </a:r>
          </a:p>
          <a:p>
            <a:pPr lvl="1" eaLnBrk="1" latinLnBrk="0" hangingPunct="1"/>
            <a:r>
              <a:rPr lang="en-US" smtClean="0"/>
              <a:t>Deuxième niveau</a:t>
            </a:r>
          </a:p>
          <a:p>
            <a:pPr lvl="2" eaLnBrk="1" latinLnBrk="0" hangingPunct="1"/>
            <a:r>
              <a:rPr lang="en-US" smtClean="0"/>
              <a:t>Troisième niveau</a:t>
            </a:r>
          </a:p>
          <a:p>
            <a:pPr lvl="3" eaLnBrk="1" latinLnBrk="0" hangingPunct="1"/>
            <a:r>
              <a:rPr lang="en-US" smtClean="0"/>
              <a:t>Quatrième niveau</a:t>
            </a:r>
          </a:p>
          <a:p>
            <a:pPr lvl="4" eaLnBrk="1" latinLnBrk="0" hangingPunct="1"/>
            <a:r>
              <a:rPr lang="en-US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39AABF-F0CD-4444-BEA0-6E9A52A63AE3}" type="datetime1">
              <a:rPr lang="fr-FR" smtClean="0"/>
              <a:t>12/11/2017</a:t>
            </a:fld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FEC33F-BD7F-1B42-B060-A8E214BF6D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December 17, 2014           Dynamics of Quantum Many-body Systems far from Equilibrium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3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02DA556B-6FA0-471F-94AB-7C4A014886BD}" type="datetime1">
              <a:rPr lang="fr-FR" smtClean="0"/>
              <a:t>12/11/2017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fr-FR" smtClean="0"/>
              <a:t>December 17, 2014           Dynamics of Quantum Many-body Systems far from Equilibrium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27FEC33F-BD7F-1B42-B060-A8E214BF6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00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99D1-814D-4152-B610-99708562B124}" type="datetime1">
              <a:rPr lang="fr-FR" smtClean="0"/>
              <a:t>12/11/2017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December 17, 2014           Dynamics of Quantum Many-body Systems far from Equilibrium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C33F-BD7F-1B42-B060-A8E214BF6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82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Cliquez pour modifier les styles du texte du masque</a:t>
            </a:r>
          </a:p>
          <a:p>
            <a:pPr lvl="1" eaLnBrk="1" latinLnBrk="0" hangingPunct="1"/>
            <a:r>
              <a:rPr lang="en-US" smtClean="0"/>
              <a:t>Deuxième niveau</a:t>
            </a:r>
          </a:p>
          <a:p>
            <a:pPr lvl="2" eaLnBrk="1" latinLnBrk="0" hangingPunct="1"/>
            <a:r>
              <a:rPr lang="en-US" smtClean="0"/>
              <a:t>Troisième niveau</a:t>
            </a:r>
          </a:p>
          <a:p>
            <a:pPr lvl="3" eaLnBrk="1" latinLnBrk="0" hangingPunct="1"/>
            <a:r>
              <a:rPr lang="en-US" smtClean="0"/>
              <a:t>Quatrième niveau</a:t>
            </a:r>
          </a:p>
          <a:p>
            <a:pPr lvl="4" eaLnBrk="1" latinLnBrk="0" hangingPunct="1"/>
            <a:r>
              <a:rPr lang="en-US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B7DB-1F5D-466D-AF74-E1225D677CDA}" type="datetime1">
              <a:rPr lang="fr-FR" smtClean="0"/>
              <a:t>12/11/2017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December 17, 2014           Dynamics of Quantum Many-body Systems far from Equilibrium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C33F-BD7F-1B42-B060-A8E214BF6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4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8F70-5D0E-4FC4-9108-A0E31670627C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407E-70A5-4F4A-B0A4-96C89867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84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53915" y="1109162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17924" y="3274313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6854-901C-427E-A0B3-0004BE819939}" type="datetime1">
              <a:rPr lang="fr-FR" smtClean="0"/>
              <a:t>12/11/2017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December 17, 2014           Dynamics of Quantum Many-body Systems far from Equilibrium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C33F-BD7F-1B42-B060-A8E214BF6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78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Cliquez pour modifier les styles du texte du masque</a:t>
            </a:r>
          </a:p>
          <a:p>
            <a:pPr lvl="1" eaLnBrk="1" latinLnBrk="0" hangingPunct="1"/>
            <a:r>
              <a:rPr lang="en-US" smtClean="0"/>
              <a:t>Deuxième niveau</a:t>
            </a:r>
          </a:p>
          <a:p>
            <a:pPr lvl="2" eaLnBrk="1" latinLnBrk="0" hangingPunct="1"/>
            <a:r>
              <a:rPr lang="en-US" smtClean="0"/>
              <a:t>Troisième niveau</a:t>
            </a:r>
          </a:p>
          <a:p>
            <a:pPr lvl="3" eaLnBrk="1" latinLnBrk="0" hangingPunct="1"/>
            <a:r>
              <a:rPr lang="en-US" smtClean="0"/>
              <a:t>Quatrième niveau</a:t>
            </a:r>
          </a:p>
          <a:p>
            <a:pPr lvl="4" eaLnBrk="1" latinLnBrk="0" hangingPunct="1"/>
            <a:r>
              <a:rPr lang="en-US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0F07-DB0F-4B17-842D-C65475627473}" type="datetime1">
              <a:rPr lang="fr-FR" smtClean="0"/>
              <a:t>12/11/2017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December 17, 2014           Dynamics of Quantum Many-body Systems far from Equilibrium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C33F-BD7F-1B42-B060-A8E214BF6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7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Cliquez pour modifier les styles du texte du masque</a:t>
            </a:r>
          </a:p>
          <a:p>
            <a:pPr lvl="1" eaLnBrk="1" latinLnBrk="0" hangingPunct="1"/>
            <a:r>
              <a:rPr lang="en-US" smtClean="0"/>
              <a:t>Deuxième niveau</a:t>
            </a:r>
          </a:p>
          <a:p>
            <a:pPr lvl="2" eaLnBrk="1" latinLnBrk="0" hangingPunct="1"/>
            <a:r>
              <a:rPr lang="en-US" smtClean="0"/>
              <a:t>Troisième niveau</a:t>
            </a:r>
          </a:p>
          <a:p>
            <a:pPr lvl="3" eaLnBrk="1" latinLnBrk="0" hangingPunct="1"/>
            <a:r>
              <a:rPr lang="en-US" smtClean="0"/>
              <a:t>Quatrième niveau</a:t>
            </a:r>
          </a:p>
          <a:p>
            <a:pPr lvl="4" eaLnBrk="1" latinLnBrk="0" hangingPunct="1"/>
            <a:r>
              <a:rPr lang="en-US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08DA-81D5-4619-BE42-3B15C001A9AB}" type="datetime1">
              <a:rPr lang="fr-FR" smtClean="0"/>
              <a:t>12/11/2017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December 17, 2014           Dynamics of Quantum Many-body Systems far from Equilibrium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C33F-BD7F-1B42-B060-A8E214BF6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1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8F70-5D0E-4FC4-9108-A0E31670627C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407E-70A5-4F4A-B0A4-96C89867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2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8F70-5D0E-4FC4-9108-A0E31670627C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407E-70A5-4F4A-B0A4-96C89867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7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8F70-5D0E-4FC4-9108-A0E31670627C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407E-70A5-4F4A-B0A4-96C89867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6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8F70-5D0E-4FC4-9108-A0E31670627C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407E-70A5-4F4A-B0A4-96C89867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3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8F70-5D0E-4FC4-9108-A0E31670627C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407E-70A5-4F4A-B0A4-96C89867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1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8F70-5D0E-4FC4-9108-A0E31670627C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407E-70A5-4F4A-B0A4-96C89867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0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8F70-5D0E-4FC4-9108-A0E31670627C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407E-70A5-4F4A-B0A4-96C89867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6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08F70-5D0E-4FC4-9108-A0E31670627C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407E-70A5-4F4A-B0A4-96C898671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6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7213604" y="440117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Cliquez pour modifier les styles du texte du masque</a:t>
            </a:r>
          </a:p>
          <a:p>
            <a:pPr lvl="1" eaLnBrk="1" latinLnBrk="0" hangingPunct="1"/>
            <a:r>
              <a:rPr kumimoji="0" lang="en-US" smtClean="0"/>
              <a:t>Deuxième niveau</a:t>
            </a:r>
          </a:p>
          <a:p>
            <a:pPr lvl="2" eaLnBrk="1" latinLnBrk="0" hangingPunct="1"/>
            <a:r>
              <a:rPr kumimoji="0" lang="en-US" smtClean="0"/>
              <a:t>Troisième niveau</a:t>
            </a:r>
          </a:p>
          <a:p>
            <a:pPr lvl="3" eaLnBrk="1" latinLnBrk="0" hangingPunct="1"/>
            <a:r>
              <a:rPr kumimoji="0" lang="en-US" smtClean="0"/>
              <a:t>Quatrième niveau</a:t>
            </a:r>
          </a:p>
          <a:p>
            <a:pPr lvl="4" eaLnBrk="1" latinLnBrk="0" hangingPunct="1"/>
            <a:r>
              <a:rPr kumimoji="0" lang="en-US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181BACC-E9A9-426C-8724-380BD53F925D}" type="datetime1">
              <a:rPr lang="fr-FR" smtClean="0"/>
              <a:t>12/11/2017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December 17, 2014           Dynamics of Quantum Many-body Systems far from Equilibrium</a:t>
            </a: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7FEC33F-BD7F-1B42-B060-A8E214BF6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51" indent="-256026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52" indent="-246882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21" indent="-219451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47" indent="-201163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53" indent="-182875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04" indent="-182875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17" indent="-182875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24" indent="-182875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50.png"/><Relationship Id="rId12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11" Type="http://schemas.openxmlformats.org/officeDocument/2006/relationships/image" Target="../media/image69.png"/><Relationship Id="rId5" Type="http://schemas.openxmlformats.org/officeDocument/2006/relationships/image" Target="../media/image47.png"/><Relationship Id="rId10" Type="http://schemas.openxmlformats.org/officeDocument/2006/relationships/image" Target="../media/image68.png"/><Relationship Id="rId4" Type="http://schemas.openxmlformats.org/officeDocument/2006/relationships/image" Target="../media/image46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69.emf"/><Relationship Id="rId3" Type="http://schemas.openxmlformats.org/officeDocument/2006/relationships/image" Target="../media/image70.png"/><Relationship Id="rId7" Type="http://schemas.openxmlformats.org/officeDocument/2006/relationships/image" Target="../media/image63.png"/><Relationship Id="rId12" Type="http://schemas.openxmlformats.org/officeDocument/2006/relationships/image" Target="../media/image6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emf"/><Relationship Id="rId5" Type="http://schemas.openxmlformats.org/officeDocument/2006/relationships/image" Target="../media/image61.png"/><Relationship Id="rId10" Type="http://schemas.openxmlformats.org/officeDocument/2006/relationships/image" Target="../media/image66.emf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3.png"/><Relationship Id="rId4" Type="http://schemas.openxmlformats.org/officeDocument/2006/relationships/image" Target="../media/image7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70.emf"/><Relationship Id="rId4" Type="http://schemas.openxmlformats.org/officeDocument/2006/relationships/image" Target="../media/image7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3.emf"/><Relationship Id="rId3" Type="http://schemas.openxmlformats.org/officeDocument/2006/relationships/image" Target="../media/image77.png"/><Relationship Id="rId7" Type="http://schemas.openxmlformats.org/officeDocument/2006/relationships/image" Target="../media/image60.png"/><Relationship Id="rId12" Type="http://schemas.openxmlformats.org/officeDocument/2006/relationships/image" Target="../media/image82.e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11" Type="http://schemas.openxmlformats.org/officeDocument/2006/relationships/image" Target="../media/image81.emf"/><Relationship Id="rId5" Type="http://schemas.openxmlformats.org/officeDocument/2006/relationships/image" Target="../media/image79.png"/><Relationship Id="rId10" Type="http://schemas.openxmlformats.org/officeDocument/2006/relationships/image" Target="../media/image80.emf"/><Relationship Id="rId4" Type="http://schemas.openxmlformats.org/officeDocument/2006/relationships/image" Target="../media/image78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4.emf"/><Relationship Id="rId7" Type="http://schemas.openxmlformats.org/officeDocument/2006/relationships/image" Target="../media/image8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9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png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8.jpe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10" Type="http://schemas.openxmlformats.org/officeDocument/2006/relationships/image" Target="../media/image14.png"/><Relationship Id="rId4" Type="http://schemas.openxmlformats.org/officeDocument/2006/relationships/image" Target="../media/image7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11" Type="http://schemas.openxmlformats.org/officeDocument/2006/relationships/image" Target="../media/image28.png"/><Relationship Id="rId5" Type="http://schemas.openxmlformats.org/officeDocument/2006/relationships/image" Target="../media/image17.emf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7.emf"/><Relationship Id="rId18" Type="http://schemas.openxmlformats.org/officeDocument/2006/relationships/image" Target="../media/image27.png"/><Relationship Id="rId3" Type="http://schemas.openxmlformats.org/officeDocument/2006/relationships/image" Target="../media/image20.emf"/><Relationship Id="rId7" Type="http://schemas.openxmlformats.org/officeDocument/2006/relationships/image" Target="../media/image35.png"/><Relationship Id="rId12" Type="http://schemas.openxmlformats.org/officeDocument/2006/relationships/image" Target="../media/image16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emf"/><Relationship Id="rId11" Type="http://schemas.openxmlformats.org/officeDocument/2006/relationships/image" Target="../media/image15.png"/><Relationship Id="rId5" Type="http://schemas.openxmlformats.org/officeDocument/2006/relationships/image" Target="../media/image22.emf"/><Relationship Id="rId15" Type="http://schemas.openxmlformats.org/officeDocument/2006/relationships/image" Target="../media/image19.emf"/><Relationship Id="rId10" Type="http://schemas.openxmlformats.org/officeDocument/2006/relationships/image" Target="../media/image38.png"/><Relationship Id="rId19" Type="http://schemas.openxmlformats.org/officeDocument/2006/relationships/image" Target="../media/image28.png"/><Relationship Id="rId4" Type="http://schemas.openxmlformats.org/officeDocument/2006/relationships/image" Target="../media/image21.emf"/><Relationship Id="rId9" Type="http://schemas.openxmlformats.org/officeDocument/2006/relationships/image" Target="../media/image37.png"/><Relationship Id="rId1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41.png"/><Relationship Id="rId2" Type="http://schemas.openxmlformats.org/officeDocument/2006/relationships/image" Target="../media/image44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33.emf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32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4634" y="940619"/>
            <a:ext cx="11356258" cy="1621693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latin typeface="Bookman Old Style" panose="02050604050505020204" pitchFamily="18" charset="0"/>
              </a:rPr>
              <a:t>Electronic structure and out-of-equilibrium electron dynamics of the quasi-two dimensional correlated metal BaNiS</a:t>
            </a:r>
            <a:r>
              <a:rPr lang="en-US" sz="2800" baseline="-25000" dirty="0">
                <a:latin typeface="Bookman Old Style" panose="02050604050505020204" pitchFamily="18" charset="0"/>
              </a:rPr>
              <a:t>2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981202" y="3899939"/>
            <a:ext cx="4822721" cy="1752600"/>
          </a:xfrm>
        </p:spPr>
        <p:txBody>
          <a:bodyPr/>
          <a:lstStyle/>
          <a:p>
            <a:r>
              <a:rPr lang="en-US" b="1" dirty="0" err="1" smtClean="0">
                <a:latin typeface="Bookman Old Style" panose="02050604050505020204" pitchFamily="18" charset="0"/>
              </a:rPr>
              <a:t>Niloufar</a:t>
            </a:r>
            <a:r>
              <a:rPr lang="en-US" b="1" dirty="0" smtClean="0">
                <a:latin typeface="Bookman Old Style" panose="02050604050505020204" pitchFamily="18" charset="0"/>
              </a:rPr>
              <a:t> </a:t>
            </a:r>
            <a:r>
              <a:rPr lang="en-US" b="1" dirty="0" err="1" smtClean="0">
                <a:latin typeface="Bookman Old Style" panose="02050604050505020204" pitchFamily="18" charset="0"/>
              </a:rPr>
              <a:t>Nilforoushan</a:t>
            </a:r>
            <a:endParaRPr lang="en-US" b="1" dirty="0" smtClean="0">
              <a:latin typeface="Bookman Old Style" panose="02050604050505020204" pitchFamily="18" charset="0"/>
            </a:endParaRPr>
          </a:p>
          <a:p>
            <a:r>
              <a:rPr lang="en-US" sz="1600" dirty="0" err="1">
                <a:latin typeface="Bookman Old Style" panose="02050604050505020204" pitchFamily="18" charset="0"/>
              </a:rPr>
              <a:t>Laboratoire</a:t>
            </a:r>
            <a:r>
              <a:rPr lang="en-US" sz="1600" dirty="0">
                <a:latin typeface="Bookman Old Style" panose="02050604050505020204" pitchFamily="18" charset="0"/>
              </a:rPr>
              <a:t> de Physique des </a:t>
            </a:r>
            <a:r>
              <a:rPr lang="en-US" sz="1600" dirty="0" err="1">
                <a:latin typeface="Bookman Old Style" panose="02050604050505020204" pitchFamily="18" charset="0"/>
              </a:rPr>
              <a:t>Solides</a:t>
            </a:r>
            <a:r>
              <a:rPr lang="fr-FR" sz="1600" dirty="0">
                <a:latin typeface="Bookman Old Style" panose="02050604050505020204" pitchFamily="18" charset="0"/>
              </a:rPr>
              <a:t>, Université Paris-Sud</a:t>
            </a:r>
            <a:r>
              <a:rPr lang="en-US" sz="1600" dirty="0">
                <a:latin typeface="Bookman Old Style" panose="02050604050505020204" pitchFamily="18" charset="0"/>
              </a:rPr>
              <a:t>, </a:t>
            </a:r>
            <a:r>
              <a:rPr lang="en-US" sz="1600" dirty="0" err="1">
                <a:latin typeface="Bookman Old Style" panose="02050604050505020204" pitchFamily="18" charset="0"/>
              </a:rPr>
              <a:t>Orsay</a:t>
            </a:r>
            <a:r>
              <a:rPr lang="en-US" sz="1600" dirty="0">
                <a:latin typeface="Bookman Old Style" panose="02050604050505020204" pitchFamily="18" charset="0"/>
              </a:rPr>
              <a:t>, </a:t>
            </a:r>
            <a:r>
              <a:rPr lang="en-US" sz="1600" dirty="0" smtClean="0">
                <a:latin typeface="Bookman Old Style" panose="02050604050505020204" pitchFamily="18" charset="0"/>
              </a:rPr>
              <a:t>France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0" descr="jpg_LPS_logo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9627" y="5461002"/>
            <a:ext cx="1884063" cy="126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549" y="5486856"/>
            <a:ext cx="1202136" cy="12021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264" y="5421008"/>
            <a:ext cx="2169815" cy="12679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16" y="5505613"/>
            <a:ext cx="2088904" cy="85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C33F-BD7F-1B42-B060-A8E214BF6D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  <p:pic>
        <p:nvPicPr>
          <p:cNvPr id="1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12" y="1104378"/>
            <a:ext cx="1998647" cy="2268685"/>
          </a:xfrm>
          <a:prstGeom prst="rect">
            <a:avLst/>
          </a:prstGeom>
        </p:spPr>
      </p:pic>
      <p:pic>
        <p:nvPicPr>
          <p:cNvPr id="1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68" y="1104928"/>
            <a:ext cx="2251117" cy="2268685"/>
          </a:xfrm>
          <a:prstGeom prst="rect">
            <a:avLst/>
          </a:prstGeom>
        </p:spPr>
      </p:pic>
      <p:pic>
        <p:nvPicPr>
          <p:cNvPr id="1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25" y="4312258"/>
            <a:ext cx="1998647" cy="2268685"/>
          </a:xfrm>
          <a:prstGeom prst="rect">
            <a:avLst/>
          </a:prstGeom>
        </p:spPr>
      </p:pic>
      <p:pic>
        <p:nvPicPr>
          <p:cNvPr id="1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6" y="4312179"/>
            <a:ext cx="2251117" cy="2268685"/>
          </a:xfrm>
          <a:prstGeom prst="rect">
            <a:avLst/>
          </a:prstGeom>
        </p:spPr>
      </p:pic>
      <p:pic>
        <p:nvPicPr>
          <p:cNvPr id="1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8" y="1105751"/>
            <a:ext cx="2244280" cy="2277204"/>
          </a:xfrm>
          <a:prstGeom prst="rect">
            <a:avLst/>
          </a:prstGeom>
        </p:spPr>
      </p:pic>
      <p:pic>
        <p:nvPicPr>
          <p:cNvPr id="1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55" y="4312179"/>
            <a:ext cx="2235885" cy="2268685"/>
          </a:xfrm>
          <a:prstGeom prst="rect">
            <a:avLst/>
          </a:prstGeom>
        </p:spPr>
      </p:pic>
      <p:sp>
        <p:nvSpPr>
          <p:cNvPr id="20" name="ZoneTexte 9"/>
          <p:cNvSpPr txBox="1"/>
          <p:nvPr/>
        </p:nvSpPr>
        <p:spPr>
          <a:xfrm>
            <a:off x="4970757" y="5858780"/>
            <a:ext cx="834820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T=260K</a:t>
            </a:r>
            <a:endParaRPr lang="en-US" sz="131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10"/>
          <p:cNvSpPr txBox="1"/>
          <p:nvPr/>
        </p:nvSpPr>
        <p:spPr>
          <a:xfrm>
            <a:off x="3174182" y="5858780"/>
            <a:ext cx="864743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T=110K</a:t>
            </a:r>
          </a:p>
        </p:txBody>
      </p:sp>
      <p:sp>
        <p:nvSpPr>
          <p:cNvPr id="22" name="ZoneTexte 11"/>
          <p:cNvSpPr txBox="1"/>
          <p:nvPr/>
        </p:nvSpPr>
        <p:spPr>
          <a:xfrm>
            <a:off x="1398065" y="5867341"/>
            <a:ext cx="872303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T=40K</a:t>
            </a:r>
            <a:endParaRPr lang="en-US" sz="131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ZoneTexte 12"/>
          <p:cNvSpPr txBox="1"/>
          <p:nvPr/>
        </p:nvSpPr>
        <p:spPr>
          <a:xfrm>
            <a:off x="3131443" y="2662447"/>
            <a:ext cx="864743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T=110K</a:t>
            </a:r>
          </a:p>
        </p:txBody>
      </p:sp>
      <p:sp>
        <p:nvSpPr>
          <p:cNvPr id="24" name="ZoneTexte 13"/>
          <p:cNvSpPr txBox="1"/>
          <p:nvPr/>
        </p:nvSpPr>
        <p:spPr>
          <a:xfrm>
            <a:off x="4935952" y="2674019"/>
            <a:ext cx="770650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T=260K</a:t>
            </a:r>
            <a:endParaRPr lang="en-US" sz="131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14"/>
          <p:cNvSpPr txBox="1"/>
          <p:nvPr/>
        </p:nvSpPr>
        <p:spPr>
          <a:xfrm>
            <a:off x="1353950" y="2674020"/>
            <a:ext cx="872303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1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T=40K</a:t>
            </a:r>
            <a:endParaRPr lang="en-US" sz="131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40" y="3966980"/>
            <a:ext cx="3715765" cy="2837611"/>
          </a:xfrm>
          <a:prstGeom prst="rect">
            <a:avLst/>
          </a:prstGeom>
        </p:spPr>
      </p:pic>
      <p:pic>
        <p:nvPicPr>
          <p:cNvPr id="30" name="Ima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34" y="896530"/>
            <a:ext cx="3755071" cy="2861366"/>
          </a:xfrm>
          <a:prstGeom prst="rect">
            <a:avLst/>
          </a:prstGeom>
        </p:spPr>
      </p:pic>
      <p:cxnSp>
        <p:nvCxnSpPr>
          <p:cNvPr id="31" name="Connecteur droit avec flèche 17"/>
          <p:cNvCxnSpPr/>
          <p:nvPr/>
        </p:nvCxnSpPr>
        <p:spPr>
          <a:xfrm>
            <a:off x="9536278" y="4345637"/>
            <a:ext cx="0" cy="1265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Connecteur droit avec flèche 28"/>
          <p:cNvCxnSpPr/>
          <p:nvPr/>
        </p:nvCxnSpPr>
        <p:spPr>
          <a:xfrm>
            <a:off x="8307166" y="1192871"/>
            <a:ext cx="0" cy="1265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14"/>
              <p:cNvSpPr txBox="1"/>
              <p:nvPr/>
            </p:nvSpPr>
            <p:spPr>
              <a:xfrm>
                <a:off x="-457131" y="592498"/>
                <a:ext cx="9001320" cy="380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5751" indent="-256026" algn="ctr" defTabSz="457189">
                  <a:spcBef>
                    <a:spcPts val="300"/>
                  </a:spcBef>
                  <a:buClr>
                    <a:srgbClr val="A04DA3"/>
                  </a:buClr>
                  <a:buFont typeface="Georgia"/>
                  <a:buChar char="•"/>
                </a:pPr>
                <a:r>
                  <a:rPr lang="en-US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Out-of-plane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𝒅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 band </a:t>
                </a:r>
                <a:r>
                  <a:rPr lang="en-US" dirty="0">
                    <a:solidFill>
                      <a:srgbClr val="5C92B5">
                        <a:lumMod val="50000"/>
                      </a:srgbClr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(spectrum with respect to temperature)</a:t>
                </a:r>
                <a:r>
                  <a:rPr lang="en-US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 </a:t>
                </a:r>
                <a:endParaRPr lang="fr-FR" dirty="0">
                  <a:solidFill>
                    <a:srgbClr val="FF6600"/>
                  </a:solidFill>
                  <a:latin typeface="Bookman Old Style" panose="0205060405050502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131" y="592498"/>
                <a:ext cx="9001320" cy="380938"/>
              </a:xfrm>
              <a:prstGeom prst="rect">
                <a:avLst/>
              </a:prstGeom>
              <a:blipFill>
                <a:blip r:embed="rId10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25"/>
              <p:cNvSpPr txBox="1"/>
              <p:nvPr/>
            </p:nvSpPr>
            <p:spPr>
              <a:xfrm>
                <a:off x="-589993" y="3761651"/>
                <a:ext cx="9001320" cy="416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5751" indent="-256026" algn="ctr" defTabSz="457189">
                  <a:spcBef>
                    <a:spcPts val="300"/>
                  </a:spcBef>
                  <a:buClr>
                    <a:srgbClr val="A04DA3"/>
                  </a:buClr>
                  <a:buFont typeface="Georgia"/>
                  <a:buChar char="•"/>
                </a:pPr>
                <a:r>
                  <a:rPr lang="en-US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In-plane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𝒅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 band </a:t>
                </a:r>
                <a:r>
                  <a:rPr lang="en-US" dirty="0">
                    <a:solidFill>
                      <a:srgbClr val="5C92B5">
                        <a:lumMod val="50000"/>
                      </a:srgbClr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(spectrum with respect to temperature</a:t>
                </a:r>
                <a:r>
                  <a:rPr lang="en-US" dirty="0" smtClean="0">
                    <a:solidFill>
                      <a:srgbClr val="5C92B5">
                        <a:lumMod val="50000"/>
                      </a:srgbClr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rgbClr val="5C92B5">
                      <a:lumMod val="50000"/>
                    </a:srgbClr>
                  </a:solidFill>
                  <a:latin typeface="Bookman Old Style" panose="0205060405050502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9993" y="3761651"/>
                <a:ext cx="9001320" cy="416974"/>
              </a:xfrm>
              <a:prstGeom prst="rect">
                <a:avLst/>
              </a:prstGeom>
              <a:blipFill>
                <a:blip r:embed="rId11"/>
                <a:stretch>
                  <a:fillRect t="-5882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21"/>
              <p:cNvSpPr txBox="1"/>
              <p:nvPr/>
            </p:nvSpPr>
            <p:spPr>
              <a:xfrm>
                <a:off x="2365255" y="1215055"/>
                <a:ext cx="699443" cy="202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13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fr-FR" sz="131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255" y="1215055"/>
                <a:ext cx="699443" cy="202043"/>
              </a:xfrm>
              <a:prstGeom prst="rect">
                <a:avLst/>
              </a:prstGeom>
              <a:blipFill>
                <a:blip r:embed="rId1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22"/>
              <p:cNvSpPr txBox="1"/>
              <p:nvPr/>
            </p:nvSpPr>
            <p:spPr>
              <a:xfrm>
                <a:off x="1372775" y="1244593"/>
                <a:ext cx="458381" cy="202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13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fr-FR" sz="131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775" y="1244593"/>
                <a:ext cx="458381" cy="202043"/>
              </a:xfrm>
              <a:prstGeom prst="rect">
                <a:avLst/>
              </a:prstGeom>
              <a:blipFill>
                <a:blip r:embed="rId1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avec flèche 23"/>
          <p:cNvCxnSpPr/>
          <p:nvPr/>
        </p:nvCxnSpPr>
        <p:spPr>
          <a:xfrm>
            <a:off x="1706092" y="1345615"/>
            <a:ext cx="855057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0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itle 4"/>
              <p:cNvSpPr txBox="1">
                <a:spLocks/>
              </p:cNvSpPr>
              <p:nvPr/>
            </p:nvSpPr>
            <p:spPr>
              <a:xfrm>
                <a:off x="1981200" y="228600"/>
                <a:ext cx="8229600" cy="1143000"/>
              </a:xfrm>
              <a:prstGeom prst="rect">
                <a:avLst/>
              </a:prstGeom>
            </p:spPr>
            <p:txBody>
              <a:bodyPr vert="horz" anchor="ctr"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0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defTabSz="457189"/>
                <a:r>
                  <a:rPr lang="en-US" sz="2800" dirty="0" err="1">
                    <a:solidFill>
                      <a:srgbClr val="424456"/>
                    </a:solidFill>
                    <a:latin typeface="Bookman Old Style" panose="02050604050505020204" pitchFamily="18" charset="0"/>
                  </a:rPr>
                  <a:t>t</a:t>
                </a:r>
                <a:r>
                  <a:rPr lang="en-US" sz="2800" dirty="0" err="1" smtClean="0">
                    <a:solidFill>
                      <a:srgbClr val="424456"/>
                    </a:solidFill>
                    <a:latin typeface="Bookman Old Style" panose="02050604050505020204" pitchFamily="18" charset="0"/>
                  </a:rPr>
                  <a:t>r</a:t>
                </a:r>
                <a:r>
                  <a:rPr lang="en-US" sz="2800" dirty="0" smtClean="0">
                    <a:solidFill>
                      <a:srgbClr val="424456"/>
                    </a:solidFill>
                    <a:latin typeface="Bookman Old Style" panose="02050604050505020204" pitchFamily="18" charset="0"/>
                  </a:rPr>
                  <a:t>-ARPES </a:t>
                </a:r>
                <a:r>
                  <a:rPr lang="en-US" sz="2800" dirty="0">
                    <a:solidFill>
                      <a:srgbClr val="424456"/>
                    </a:solidFill>
                    <a:latin typeface="Bookman Old Style" panose="02050604050505020204" pitchFamily="18" charset="0"/>
                  </a:rPr>
                  <a:t>study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rgbClr val="42445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424456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fr-FR" sz="2800" i="1">
                                <a:solidFill>
                                  <a:srgbClr val="42445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800">
                                <a:solidFill>
                                  <a:srgbClr val="424456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42445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fr-FR" sz="2800" dirty="0">
                    <a:solidFill>
                      <a:srgbClr val="424456"/>
                    </a:solidFill>
                    <a:latin typeface="Bookman Old Style" panose="02050604050505020204" pitchFamily="18" charset="0"/>
                  </a:rPr>
                  <a:t> band</a:t>
                </a:r>
              </a:p>
            </p:txBody>
          </p:sp>
        </mc:Choice>
        <mc:Fallback xmlns="">
          <p:sp>
            <p:nvSpPr>
              <p:cNvPr id="34" name="Tit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28600"/>
                <a:ext cx="8229600" cy="1143000"/>
              </a:xfrm>
              <a:prstGeom prst="rect">
                <a:avLst/>
              </a:prstGeom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524004" y="1066539"/>
                <a:ext cx="9014167" cy="515137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Electron dynamics (T=130k,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𝑝𝑢𝑚𝑝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= 1.5eV, </a:t>
                </a:r>
                <a:r>
                  <a:rPr lang="en-US" sz="1800" dirty="0" smtClean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P=0.2 </a:t>
                </a:r>
                <a:r>
                  <a:rPr lang="en-US" sz="1800" dirty="0" err="1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mJ</a:t>
                </a:r>
                <a:r>
                  <a:rPr lang="en-US" sz="18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/cm</a:t>
                </a:r>
                <a:r>
                  <a:rPr lang="en-US" sz="1800" baseline="300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 ;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𝑝𝑟𝑜𝑏𝑒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= 6.2eV)</a:t>
                </a:r>
              </a:p>
            </p:txBody>
          </p:sp>
        </mc:Choice>
        <mc:Fallback xmlns="">
          <p:sp>
            <p:nvSpPr>
              <p:cNvPr id="35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4" y="1066539"/>
                <a:ext cx="9014167" cy="515137"/>
              </a:xfrm>
              <a:blipFill>
                <a:blip r:embed="rId4"/>
                <a:stretch>
                  <a:fillRect t="-5952"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7FEC33F-BD7F-1B42-B060-A8E214BF6DB8}" type="slidenum">
              <a:rPr lang="en-US">
                <a:latin typeface="Arial"/>
              </a:rPr>
              <a:pPr defTabSz="457189"/>
              <a:t>11</a:t>
            </a:fld>
            <a:endParaRPr lang="en-US" dirty="0">
              <a:latin typeface="Arial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780552" y="1621574"/>
            <a:ext cx="743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FR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t</a:t>
            </a:r>
            <a:r>
              <a:rPr lang="fr-FR" sz="16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r-ARPES </a:t>
            </a:r>
            <a:r>
              <a:rPr lang="fr-FR" sz="16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sequences</a:t>
            </a:r>
            <a:r>
              <a:rPr lang="fr-FR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after photoexcitation with the pump pulse</a:t>
            </a:r>
            <a:endParaRPr lang="fr-FR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637081" y="4204595"/>
            <a:ext cx="92625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</a:rPr>
              <a:t>Difference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tr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</a:rPr>
              <a:t>-ARPES images before and after photoexcitation: Electron(red) and hole(blue) </a:t>
            </a:r>
            <a:endParaRPr lang="fr-FR" sz="15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73" y="2019270"/>
            <a:ext cx="1940773" cy="2120854"/>
          </a:xfrm>
          <a:prstGeom prst="rect">
            <a:avLst/>
          </a:prstGeom>
        </p:spPr>
      </p:pic>
      <p:pic>
        <p:nvPicPr>
          <p:cNvPr id="45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27" y="2019270"/>
            <a:ext cx="1940773" cy="2120854"/>
          </a:xfrm>
          <a:prstGeom prst="rect">
            <a:avLst/>
          </a:prstGeom>
        </p:spPr>
      </p:pic>
      <p:pic>
        <p:nvPicPr>
          <p:cNvPr id="46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19" y="2023983"/>
            <a:ext cx="1940773" cy="2120854"/>
          </a:xfrm>
          <a:prstGeom prst="rect">
            <a:avLst/>
          </a:prstGeom>
        </p:spPr>
      </p:pic>
      <p:sp>
        <p:nvSpPr>
          <p:cNvPr id="49" name="ZoneTexte 22"/>
          <p:cNvSpPr txBox="1"/>
          <p:nvPr/>
        </p:nvSpPr>
        <p:spPr>
          <a:xfrm>
            <a:off x="4929673" y="2131765"/>
            <a:ext cx="856457" cy="27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t= 50 fs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ZoneTexte 23"/>
          <p:cNvSpPr txBox="1"/>
          <p:nvPr/>
        </p:nvSpPr>
        <p:spPr>
          <a:xfrm>
            <a:off x="6687121" y="2131860"/>
            <a:ext cx="867897" cy="276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t= 150 fs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ZoneTexte 24"/>
          <p:cNvSpPr txBox="1"/>
          <p:nvPr/>
        </p:nvSpPr>
        <p:spPr>
          <a:xfrm>
            <a:off x="8431363" y="2131860"/>
            <a:ext cx="867109" cy="276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t= 500 fs</a:t>
            </a:r>
            <a:endParaRPr lang="fr-FR" sz="1200" dirty="0">
              <a:solidFill>
                <a:schemeClr val="bg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965" y="2768132"/>
            <a:ext cx="384982" cy="1078821"/>
          </a:xfrm>
          <a:prstGeom prst="rect">
            <a:avLst/>
          </a:prstGeom>
        </p:spPr>
      </p:pic>
      <p:sp>
        <p:nvSpPr>
          <p:cNvPr id="53" name="ZoneTexte 4"/>
          <p:cNvSpPr txBox="1"/>
          <p:nvPr/>
        </p:nvSpPr>
        <p:spPr>
          <a:xfrm>
            <a:off x="9829509" y="3507115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min</a:t>
            </a:r>
            <a:endParaRPr lang="fr-FR" sz="11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Texte 31"/>
          <p:cNvSpPr txBox="1"/>
          <p:nvPr/>
        </p:nvSpPr>
        <p:spPr>
          <a:xfrm>
            <a:off x="9820274" y="2684343"/>
            <a:ext cx="4780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max</a:t>
            </a:r>
            <a:endParaRPr lang="fr-FR" sz="11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7973" y="2019270"/>
            <a:ext cx="2110954" cy="2139024"/>
          </a:xfrm>
          <a:prstGeom prst="rect">
            <a:avLst/>
          </a:prstGeom>
        </p:spPr>
      </p:pic>
      <p:sp>
        <p:nvSpPr>
          <p:cNvPr id="62" name="ZoneTexte 42"/>
          <p:cNvSpPr txBox="1"/>
          <p:nvPr/>
        </p:nvSpPr>
        <p:spPr>
          <a:xfrm>
            <a:off x="3095177" y="2132634"/>
            <a:ext cx="1485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Negative delay</a:t>
            </a:r>
            <a:endParaRPr lang="fr-FR" sz="1200" dirty="0">
              <a:solidFill>
                <a:schemeClr val="bg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368" y="5019379"/>
            <a:ext cx="236899" cy="122327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9878290" y="4940388"/>
            <a:ext cx="344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+1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897557" y="5981039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-1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83625" y="232367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116880" y="44645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77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631" y="4541948"/>
            <a:ext cx="2202296" cy="2153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2367" y="4550384"/>
            <a:ext cx="1971068" cy="2149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4560216"/>
            <a:ext cx="1971068" cy="2149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0508" y="4565692"/>
            <a:ext cx="1971068" cy="2149881"/>
          </a:xfrm>
          <a:prstGeom prst="rect">
            <a:avLst/>
          </a:prstGeom>
        </p:spPr>
      </p:pic>
      <p:sp>
        <p:nvSpPr>
          <p:cNvPr id="74" name="ZoneTexte 39"/>
          <p:cNvSpPr txBox="1"/>
          <p:nvPr/>
        </p:nvSpPr>
        <p:spPr>
          <a:xfrm>
            <a:off x="3214290" y="4657747"/>
            <a:ext cx="856457" cy="27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t=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ZoneTexte 39"/>
          <p:cNvSpPr txBox="1"/>
          <p:nvPr/>
        </p:nvSpPr>
        <p:spPr>
          <a:xfrm>
            <a:off x="5002983" y="4665841"/>
            <a:ext cx="856457" cy="27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t=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ZoneTexte 39"/>
          <p:cNvSpPr txBox="1"/>
          <p:nvPr/>
        </p:nvSpPr>
        <p:spPr>
          <a:xfrm>
            <a:off x="6698561" y="4675673"/>
            <a:ext cx="856457" cy="27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t=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ZoneTexte 39"/>
          <p:cNvSpPr txBox="1"/>
          <p:nvPr/>
        </p:nvSpPr>
        <p:spPr>
          <a:xfrm>
            <a:off x="8491574" y="4686584"/>
            <a:ext cx="856457" cy="27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t=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3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C33F-BD7F-1B42-B060-A8E214BF6D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5311487" y="2360267"/>
            <a:ext cx="1407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t= -175fs</a:t>
            </a:r>
            <a:endParaRPr lang="fr-FR" sz="1200" dirty="0">
              <a:solidFill>
                <a:prstClr val="white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070" y="1016126"/>
            <a:ext cx="59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18" y="3557744"/>
            <a:ext cx="3318230" cy="297671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454700" y="5033017"/>
            <a:ext cx="344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+1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77045" y="5770714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-1</a:t>
            </a:r>
          </a:p>
        </p:txBody>
      </p:sp>
      <p:pic>
        <p:nvPicPr>
          <p:cNvPr id="34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55" y="1184151"/>
            <a:ext cx="2183608" cy="2185904"/>
          </a:xfrm>
          <a:prstGeom prst="rect">
            <a:avLst/>
          </a:prstGeom>
        </p:spPr>
      </p:pic>
      <p:sp>
        <p:nvSpPr>
          <p:cNvPr id="35" name="ZoneTexte 9"/>
          <p:cNvSpPr txBox="1"/>
          <p:nvPr/>
        </p:nvSpPr>
        <p:spPr>
          <a:xfrm>
            <a:off x="1593131" y="1280333"/>
            <a:ext cx="1407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t= -175fs</a:t>
            </a:r>
            <a:endParaRPr lang="fr-FR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arallélogramme 16"/>
          <p:cNvSpPr/>
          <p:nvPr/>
        </p:nvSpPr>
        <p:spPr>
          <a:xfrm>
            <a:off x="1328822" y="1639386"/>
            <a:ext cx="1381282" cy="644459"/>
          </a:xfrm>
          <a:prstGeom prst="parallelogram">
            <a:avLst>
              <a:gd name="adj" fmla="val 101355"/>
            </a:avLst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395" y="3553551"/>
            <a:ext cx="3662951" cy="293093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482" y="3553551"/>
            <a:ext cx="3662951" cy="2930935"/>
          </a:xfrm>
          <a:prstGeom prst="rect">
            <a:avLst/>
          </a:prstGeom>
        </p:spPr>
      </p:pic>
      <p:cxnSp>
        <p:nvCxnSpPr>
          <p:cNvPr id="40" name="Connecteur droit 24"/>
          <p:cNvCxnSpPr/>
          <p:nvPr/>
        </p:nvCxnSpPr>
        <p:spPr>
          <a:xfrm>
            <a:off x="2724207" y="3734975"/>
            <a:ext cx="0" cy="2310434"/>
          </a:xfrm>
          <a:prstGeom prst="line">
            <a:avLst/>
          </a:prstGeom>
          <a:ln w="28575">
            <a:solidFill>
              <a:srgbClr val="00FF0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1193" y="35706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22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17"/>
              <p:cNvSpPr txBox="1"/>
              <p:nvPr/>
            </p:nvSpPr>
            <p:spPr>
              <a:xfrm>
                <a:off x="1515763" y="653678"/>
                <a:ext cx="9001320" cy="380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5751" indent="-256026" algn="ctr" defTabSz="457189">
                  <a:spcBef>
                    <a:spcPts val="300"/>
                  </a:spcBef>
                  <a:buClr>
                    <a:srgbClr val="A04DA3"/>
                  </a:buClr>
                  <a:buFont typeface="Georgia"/>
                  <a:buChar char="•"/>
                </a:pPr>
                <a:r>
                  <a:rPr lang="en-US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The dynamics of the </a:t>
                </a:r>
                <a:r>
                  <a:rPr lang="en-US" dirty="0" smtClean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out-of-plane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𝒅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 band</a:t>
                </a:r>
              </a:p>
            </p:txBody>
          </p:sp>
        </mc:Choice>
        <mc:Fallback xmlns="">
          <p:sp>
            <p:nvSpPr>
              <p:cNvPr id="24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763" y="653678"/>
                <a:ext cx="9001320" cy="380938"/>
              </a:xfrm>
              <a:prstGeom prst="rect">
                <a:avLst/>
              </a:prstGeom>
              <a:blipFill>
                <a:blip r:embed="rId6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029739" y="350633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9123" y="3385930"/>
            <a:ext cx="2157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K-integrated spectrum</a:t>
            </a:r>
          </a:p>
        </p:txBody>
      </p:sp>
    </p:spTree>
    <p:extLst>
      <p:ext uri="{BB962C8B-B14F-4D97-AF65-F5344CB8AC3E}">
        <p14:creationId xmlns:p14="http://schemas.microsoft.com/office/powerpoint/2010/main" val="27760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C33F-BD7F-1B42-B060-A8E214BF6D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5311487" y="1249219"/>
            <a:ext cx="1407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t= -175fs</a:t>
            </a:r>
            <a:endParaRPr lang="fr-FR" sz="1200" dirty="0">
              <a:solidFill>
                <a:prstClr val="white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ZoneTexte 9"/>
          <p:cNvSpPr txBox="1"/>
          <p:nvPr/>
        </p:nvSpPr>
        <p:spPr>
          <a:xfrm>
            <a:off x="1154279" y="1425609"/>
            <a:ext cx="1407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t= -175fs</a:t>
            </a:r>
            <a:endParaRPr lang="fr-FR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698" y="3585480"/>
            <a:ext cx="4097293" cy="2936565"/>
          </a:xfrm>
          <a:prstGeom prst="rect">
            <a:avLst/>
          </a:prstGeom>
        </p:spPr>
      </p:pic>
      <p:sp>
        <p:nvSpPr>
          <p:cNvPr id="22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79602" y="348451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070" y="1016126"/>
            <a:ext cx="59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pic>
        <p:nvPicPr>
          <p:cNvPr id="31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55" y="1184151"/>
            <a:ext cx="2183608" cy="2185904"/>
          </a:xfrm>
          <a:prstGeom prst="rect">
            <a:avLst/>
          </a:prstGeom>
        </p:spPr>
      </p:pic>
      <p:sp>
        <p:nvSpPr>
          <p:cNvPr id="33" name="ZoneTexte 9"/>
          <p:cNvSpPr txBox="1"/>
          <p:nvPr/>
        </p:nvSpPr>
        <p:spPr>
          <a:xfrm>
            <a:off x="1593131" y="1280333"/>
            <a:ext cx="1407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t= -175fs</a:t>
            </a:r>
            <a:endParaRPr lang="fr-FR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Parallélogramme 16"/>
          <p:cNvSpPr/>
          <p:nvPr/>
        </p:nvSpPr>
        <p:spPr>
          <a:xfrm>
            <a:off x="1328822" y="1639386"/>
            <a:ext cx="1381282" cy="644459"/>
          </a:xfrm>
          <a:prstGeom prst="parallelogram">
            <a:avLst>
              <a:gd name="adj" fmla="val 101355"/>
            </a:avLst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18" y="3557744"/>
            <a:ext cx="3318230" cy="297671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454700" y="5033017"/>
            <a:ext cx="344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+1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77045" y="5770714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-1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1193" y="35706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  <p:cxnSp>
        <p:nvCxnSpPr>
          <p:cNvPr id="51" name="Connecteur droit 24"/>
          <p:cNvCxnSpPr/>
          <p:nvPr/>
        </p:nvCxnSpPr>
        <p:spPr>
          <a:xfrm flipH="1" flipV="1">
            <a:off x="1333899" y="4662619"/>
            <a:ext cx="2309566" cy="1463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17"/>
              <p:cNvSpPr txBox="1"/>
              <p:nvPr/>
            </p:nvSpPr>
            <p:spPr>
              <a:xfrm>
                <a:off x="1515763" y="653678"/>
                <a:ext cx="9001320" cy="380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5751" indent="-256026" algn="ctr" defTabSz="457189">
                  <a:spcBef>
                    <a:spcPts val="300"/>
                  </a:spcBef>
                  <a:buClr>
                    <a:srgbClr val="A04DA3"/>
                  </a:buClr>
                  <a:buFont typeface="Georgia"/>
                  <a:buChar char="•"/>
                </a:pPr>
                <a:r>
                  <a:rPr lang="en-US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The dynamics of the out-of-plane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𝒅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 band</a:t>
                </a:r>
              </a:p>
            </p:txBody>
          </p:sp>
        </mc:Choice>
        <mc:Fallback xmlns="">
          <p:sp>
            <p:nvSpPr>
              <p:cNvPr id="52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763" y="653678"/>
                <a:ext cx="9001320" cy="380938"/>
              </a:xfrm>
              <a:prstGeom prst="rect">
                <a:avLst/>
              </a:prstGeom>
              <a:blipFill>
                <a:blip r:embed="rId5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1469123" y="3385930"/>
            <a:ext cx="2157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K-integrated spectrum</a:t>
            </a:r>
          </a:p>
        </p:txBody>
      </p:sp>
    </p:spTree>
    <p:extLst>
      <p:ext uri="{BB962C8B-B14F-4D97-AF65-F5344CB8AC3E}">
        <p14:creationId xmlns:p14="http://schemas.microsoft.com/office/powerpoint/2010/main" val="5528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C33F-BD7F-1B42-B060-A8E214BF6D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5311487" y="1249219"/>
            <a:ext cx="1407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t= -175fs</a:t>
            </a:r>
            <a:endParaRPr lang="fr-FR" sz="1200" dirty="0">
              <a:solidFill>
                <a:prstClr val="white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ZoneTexte 9"/>
          <p:cNvSpPr txBox="1"/>
          <p:nvPr/>
        </p:nvSpPr>
        <p:spPr>
          <a:xfrm>
            <a:off x="1154279" y="1425609"/>
            <a:ext cx="1407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t= -175fs</a:t>
            </a:r>
            <a:endParaRPr lang="fr-FR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698" y="3585480"/>
            <a:ext cx="4097293" cy="2936565"/>
          </a:xfrm>
          <a:prstGeom prst="rect">
            <a:avLst/>
          </a:prstGeom>
        </p:spPr>
      </p:pic>
      <p:sp>
        <p:nvSpPr>
          <p:cNvPr id="22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507" y="3545328"/>
            <a:ext cx="4296495" cy="297671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79602" y="348451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070" y="1016126"/>
            <a:ext cx="59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pic>
        <p:nvPicPr>
          <p:cNvPr id="31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55" y="1184151"/>
            <a:ext cx="2183608" cy="2185904"/>
          </a:xfrm>
          <a:prstGeom prst="rect">
            <a:avLst/>
          </a:prstGeom>
        </p:spPr>
      </p:pic>
      <p:sp>
        <p:nvSpPr>
          <p:cNvPr id="33" name="ZoneTexte 9"/>
          <p:cNvSpPr txBox="1"/>
          <p:nvPr/>
        </p:nvSpPr>
        <p:spPr>
          <a:xfrm>
            <a:off x="1593131" y="1280333"/>
            <a:ext cx="1407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t= -175fs</a:t>
            </a:r>
            <a:endParaRPr lang="fr-FR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Parallélogramme 16"/>
          <p:cNvSpPr/>
          <p:nvPr/>
        </p:nvSpPr>
        <p:spPr>
          <a:xfrm>
            <a:off x="1328822" y="1639386"/>
            <a:ext cx="1381282" cy="644459"/>
          </a:xfrm>
          <a:prstGeom prst="parallelogram">
            <a:avLst>
              <a:gd name="adj" fmla="val 101355"/>
            </a:avLst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18" y="3557744"/>
            <a:ext cx="3318230" cy="297671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454700" y="5033017"/>
            <a:ext cx="344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+1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77045" y="5770714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-1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1193" y="35706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5396" y="351812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1086" y="3804660"/>
            <a:ext cx="1373685" cy="2178475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17"/>
              <p:cNvSpPr txBox="1"/>
              <p:nvPr/>
            </p:nvSpPr>
            <p:spPr>
              <a:xfrm>
                <a:off x="1515763" y="653678"/>
                <a:ext cx="9001320" cy="380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65751" indent="-256026" algn="ctr" defTabSz="457189">
                  <a:spcBef>
                    <a:spcPts val="300"/>
                  </a:spcBef>
                  <a:buClr>
                    <a:srgbClr val="A04DA3"/>
                  </a:buClr>
                  <a:buFont typeface="Georgia"/>
                  <a:buChar char="•"/>
                </a:pPr>
                <a:r>
                  <a:rPr lang="en-US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The dynamics of the out-of-plane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𝒅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 band</a:t>
                </a:r>
              </a:p>
            </p:txBody>
          </p:sp>
        </mc:Choice>
        <mc:Fallback xmlns="">
          <p:sp>
            <p:nvSpPr>
              <p:cNvPr id="27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763" y="653678"/>
                <a:ext cx="9001320" cy="380938"/>
              </a:xfrm>
              <a:prstGeom prst="rect">
                <a:avLst/>
              </a:prstGeom>
              <a:blipFill>
                <a:blip r:embed="rId6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469123" y="3385930"/>
            <a:ext cx="2157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K-integrated spectrum</a:t>
            </a:r>
          </a:p>
        </p:txBody>
      </p:sp>
    </p:spTree>
    <p:extLst>
      <p:ext uri="{BB962C8B-B14F-4D97-AF65-F5344CB8AC3E}">
        <p14:creationId xmlns:p14="http://schemas.microsoft.com/office/powerpoint/2010/main" val="34007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21" y="1989707"/>
            <a:ext cx="1974327" cy="215752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67" y="1993759"/>
            <a:ext cx="1974327" cy="21575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40" y="1993758"/>
            <a:ext cx="1974327" cy="215752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16" y="2007475"/>
            <a:ext cx="2123823" cy="213009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874038" y="2105997"/>
            <a:ext cx="85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200" dirty="0">
                <a:solidFill>
                  <a:prstClr val="white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t= 100 fs</a:t>
            </a:r>
            <a:endParaRPr lang="fr-FR" sz="1200" dirty="0">
              <a:solidFill>
                <a:prstClr val="white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492939" y="2106092"/>
            <a:ext cx="86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200" dirty="0">
                <a:solidFill>
                  <a:prstClr val="white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t= 250 fs</a:t>
            </a:r>
            <a:endParaRPr lang="fr-FR" sz="1200" dirty="0">
              <a:solidFill>
                <a:prstClr val="white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200234" y="2106092"/>
            <a:ext cx="867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200" dirty="0">
                <a:solidFill>
                  <a:prstClr val="white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t= 500 fs</a:t>
            </a:r>
            <a:endParaRPr lang="fr-FR" sz="1200" dirty="0">
              <a:solidFill>
                <a:prstClr val="white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4"/>
              <p:cNvSpPr txBox="1">
                <a:spLocks/>
              </p:cNvSpPr>
              <p:nvPr/>
            </p:nvSpPr>
            <p:spPr>
              <a:xfrm>
                <a:off x="1981200" y="228600"/>
                <a:ext cx="8229600" cy="1143000"/>
              </a:xfrm>
              <a:prstGeom prst="rect">
                <a:avLst/>
              </a:prstGeom>
            </p:spPr>
            <p:txBody>
              <a:bodyPr vert="horz" anchor="ctr"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0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defTabSz="457189"/>
                <a:r>
                  <a:rPr lang="en-US" sz="2800" dirty="0" err="1">
                    <a:solidFill>
                      <a:srgbClr val="424456"/>
                    </a:solidFill>
                    <a:latin typeface="Bookman Old Style" panose="02050604050505020204" pitchFamily="18" charset="0"/>
                  </a:rPr>
                  <a:t>t</a:t>
                </a:r>
                <a:r>
                  <a:rPr lang="en-US" sz="2800" dirty="0" err="1" smtClean="0">
                    <a:solidFill>
                      <a:srgbClr val="424456"/>
                    </a:solidFill>
                    <a:latin typeface="Bookman Old Style" panose="02050604050505020204" pitchFamily="18" charset="0"/>
                  </a:rPr>
                  <a:t>r</a:t>
                </a:r>
                <a:r>
                  <a:rPr lang="en-US" sz="2800" dirty="0" smtClean="0">
                    <a:solidFill>
                      <a:srgbClr val="424456"/>
                    </a:solidFill>
                    <a:latin typeface="Bookman Old Style" panose="02050604050505020204" pitchFamily="18" charset="0"/>
                  </a:rPr>
                  <a:t>-ARPES </a:t>
                </a:r>
                <a:r>
                  <a:rPr lang="en-US" sz="2800" dirty="0">
                    <a:solidFill>
                      <a:srgbClr val="424456"/>
                    </a:solidFill>
                    <a:latin typeface="Bookman Old Style" panose="02050604050505020204" pitchFamily="18" charset="0"/>
                  </a:rPr>
                  <a:t>study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rgbClr val="42445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424456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fr-FR" sz="2800" i="1">
                                <a:solidFill>
                                  <a:srgbClr val="42445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424456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42445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srgbClr val="42445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42445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424456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42445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fr-FR" sz="2800" dirty="0">
                    <a:solidFill>
                      <a:srgbClr val="424456"/>
                    </a:solidFill>
                    <a:latin typeface="Bookman Old Style" panose="02050604050505020204" pitchFamily="18" charset="0"/>
                  </a:rPr>
                  <a:t> band</a:t>
                </a:r>
              </a:p>
            </p:txBody>
          </p:sp>
        </mc:Choice>
        <mc:Fallback xmlns="">
          <p:sp>
            <p:nvSpPr>
              <p:cNvPr id="26" name="Tit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28600"/>
                <a:ext cx="8229600" cy="1143000"/>
              </a:xfrm>
              <a:prstGeom prst="rect">
                <a:avLst/>
              </a:prstGeom>
              <a:blipFill>
                <a:blip r:embed="rId6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524004" y="1066539"/>
                <a:ext cx="9014167" cy="515137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Electron dynamics (T=130k,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𝑝𝑢𝑚𝑝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= 1.5eV, </a:t>
                </a:r>
                <a:r>
                  <a:rPr lang="en-US" sz="1800" dirty="0" smtClean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P=0.2 </a:t>
                </a:r>
                <a:r>
                  <a:rPr lang="en-US" sz="1800" dirty="0" err="1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mJ</a:t>
                </a:r>
                <a:r>
                  <a:rPr lang="en-US" sz="18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/cm</a:t>
                </a:r>
                <a:r>
                  <a:rPr lang="en-US" sz="1800" baseline="300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 ;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𝑝𝑟𝑜𝑏𝑒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= 6.2eV)</a:t>
                </a:r>
              </a:p>
            </p:txBody>
          </p:sp>
        </mc:Choice>
        <mc:Fallback xmlns="">
          <p:sp>
            <p:nvSpPr>
              <p:cNvPr id="27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4" y="1066539"/>
                <a:ext cx="9014167" cy="515137"/>
              </a:xfrm>
              <a:blipFill>
                <a:blip r:embed="rId7"/>
                <a:stretch>
                  <a:fillRect t="-5952"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7FEC33F-BD7F-1B42-B060-A8E214BF6DB8}" type="slidenum">
              <a:rPr lang="en-US">
                <a:latin typeface="Arial"/>
              </a:rPr>
              <a:pPr defTabSz="457189"/>
              <a:t>15</a:t>
            </a:fld>
            <a:endParaRPr lang="en-US">
              <a:latin typeface="Arial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780552" y="1621574"/>
            <a:ext cx="743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FR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t</a:t>
            </a:r>
            <a:r>
              <a:rPr lang="fr-FR" sz="16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r-ARPES </a:t>
            </a:r>
            <a:r>
              <a:rPr lang="fr-FR" sz="16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sequences</a:t>
            </a:r>
            <a:r>
              <a:rPr lang="fr-FR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after photoexcitation with the pump pulse</a:t>
            </a:r>
            <a:endParaRPr lang="fr-FR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352" y="2525935"/>
            <a:ext cx="337888" cy="946852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9621685" y="3195792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min</a:t>
            </a:r>
            <a:endParaRPr lang="fr-FR" sz="12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611046" y="2456619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max</a:t>
            </a:r>
            <a:endParaRPr lang="fr-FR" sz="12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640963" y="4283883"/>
            <a:ext cx="92625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</a:rPr>
              <a:t>Difference </a:t>
            </a:r>
            <a:r>
              <a:rPr lang="en-US" sz="15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tr</a:t>
            </a:r>
            <a:r>
              <a:rPr lang="en-US" sz="1500" dirty="0">
                <a:solidFill>
                  <a:prstClr val="black"/>
                </a:solidFill>
                <a:latin typeface="Bookman Old Style" panose="02050604050505020204" pitchFamily="18" charset="0"/>
              </a:rPr>
              <a:t>-ARPES images before and after photoexcitation: Electron(red) and hole(blue) </a:t>
            </a:r>
            <a:endParaRPr lang="fr-FR" sz="15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040588" y="2106139"/>
            <a:ext cx="1485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200" dirty="0">
                <a:solidFill>
                  <a:prstClr val="white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Negative delay</a:t>
            </a:r>
            <a:endParaRPr lang="fr-FR" sz="1200" dirty="0">
              <a:solidFill>
                <a:prstClr val="white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3554" y="4950555"/>
            <a:ext cx="236899" cy="122327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9691476" y="4871564"/>
            <a:ext cx="344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+1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710743" y="5912215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-1</a:t>
            </a:r>
          </a:p>
        </p:txBody>
      </p:sp>
      <p:sp>
        <p:nvSpPr>
          <p:cNvPr id="55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s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8833" y="4511252"/>
            <a:ext cx="2222366" cy="2224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1197" y="4526582"/>
            <a:ext cx="1978768" cy="2224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7335" y="4534604"/>
            <a:ext cx="1978768" cy="2224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44404" y="4517316"/>
            <a:ext cx="1978768" cy="2224703"/>
          </a:xfrm>
          <a:prstGeom prst="rect">
            <a:avLst/>
          </a:prstGeom>
        </p:spPr>
      </p:pic>
      <p:sp>
        <p:nvSpPr>
          <p:cNvPr id="37" name="ZoneTexte 39"/>
          <p:cNvSpPr txBox="1"/>
          <p:nvPr/>
        </p:nvSpPr>
        <p:spPr>
          <a:xfrm>
            <a:off x="3214290" y="4638083"/>
            <a:ext cx="856457" cy="27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t=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ZoneTexte 39"/>
          <p:cNvSpPr txBox="1"/>
          <p:nvPr/>
        </p:nvSpPr>
        <p:spPr>
          <a:xfrm>
            <a:off x="4874038" y="4638083"/>
            <a:ext cx="856457" cy="27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t=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9"/>
          <p:cNvSpPr txBox="1"/>
          <p:nvPr/>
        </p:nvSpPr>
        <p:spPr>
          <a:xfrm>
            <a:off x="6538108" y="4645110"/>
            <a:ext cx="856457" cy="27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t=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8238504" y="4638083"/>
            <a:ext cx="856457" cy="27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t=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700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C33F-BD7F-1B42-B060-A8E214BF6D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83" y="1446648"/>
            <a:ext cx="2155907" cy="2098777"/>
          </a:xfrm>
          <a:prstGeom prst="rect">
            <a:avLst/>
          </a:prstGeom>
        </p:spPr>
      </p:pic>
      <p:sp>
        <p:nvSpPr>
          <p:cNvPr id="4" name="Parallélogramme 3"/>
          <p:cNvSpPr/>
          <p:nvPr/>
        </p:nvSpPr>
        <p:spPr>
          <a:xfrm flipH="1">
            <a:off x="1000068" y="1761355"/>
            <a:ext cx="1166949" cy="698677"/>
          </a:xfrm>
          <a:prstGeom prst="parallelogram">
            <a:avLst>
              <a:gd name="adj" fmla="val 61765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122" y="1347741"/>
            <a:ext cx="2568249" cy="2266370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4194669" y="1478683"/>
            <a:ext cx="16329" cy="1788717"/>
          </a:xfrm>
          <a:prstGeom prst="line">
            <a:avLst/>
          </a:prstGeom>
          <a:ln w="28575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849" y="1067222"/>
            <a:ext cx="3369019" cy="29357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088" y="1077316"/>
            <a:ext cx="49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84191" y="1039909"/>
            <a:ext cx="47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7193" y="1009991"/>
            <a:ext cx="47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</a:p>
        </p:txBody>
      </p:sp>
      <p:pic>
        <p:nvPicPr>
          <p:cNvPr id="19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88" y="3741175"/>
            <a:ext cx="3924040" cy="3000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5908" y="1070032"/>
            <a:ext cx="3361679" cy="2930667"/>
          </a:xfrm>
          <a:prstGeom prst="rect">
            <a:avLst/>
          </a:prstGeom>
        </p:spPr>
      </p:pic>
      <p:cxnSp>
        <p:nvCxnSpPr>
          <p:cNvPr id="23" name="Connecteur droit 24"/>
          <p:cNvCxnSpPr/>
          <p:nvPr/>
        </p:nvCxnSpPr>
        <p:spPr>
          <a:xfrm flipH="1">
            <a:off x="3175821" y="1761355"/>
            <a:ext cx="1779639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17"/>
              <p:cNvSpPr txBox="1"/>
              <p:nvPr/>
            </p:nvSpPr>
            <p:spPr>
              <a:xfrm>
                <a:off x="1403644" y="581302"/>
                <a:ext cx="9001320" cy="403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95478" indent="-285750" algn="ctr">
                  <a:spcBef>
                    <a:spcPts val="300"/>
                  </a:spcBef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Arial" panose="020B0604020202020204" pitchFamily="34" charset="0"/>
                  </a:rPr>
                  <a:t>The dynamics of the in-plane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Arial" panose="020B0604020202020204" pitchFamily="34" charset="0"/>
                  </a:rPr>
                  <a:t> band</a:t>
                </a:r>
              </a:p>
            </p:txBody>
          </p:sp>
        </mc:Choice>
        <mc:Fallback xmlns="">
          <p:sp>
            <p:nvSpPr>
              <p:cNvPr id="25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4" y="581302"/>
                <a:ext cx="9001320" cy="403700"/>
              </a:xfrm>
              <a:prstGeom prst="rect">
                <a:avLst/>
              </a:prstGeom>
              <a:blipFill>
                <a:blip r:embed="rId8"/>
                <a:stretch>
                  <a:fillRect t="-5970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004943" y="1105436"/>
            <a:ext cx="2157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man Old Style" panose="02050604050505020204" pitchFamily="18" charset="0"/>
              </a:rPr>
              <a:t>K-integrated spectrum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4088" y="3686280"/>
            <a:ext cx="47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29855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39AB-2C65-45EC-9AC3-E9F7F4A06AF8}" type="slidenum">
              <a:rPr lang="fr-FR" smtClean="0"/>
              <a:t>17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56741" y="560691"/>
            <a:ext cx="799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Temperature-dependent measurements vs. time resolved experiments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297" y="4926526"/>
            <a:ext cx="1150374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Bookman Old Style" panose="02050604050505020204" pitchFamily="18" charset="0"/>
              </a:rPr>
              <a:t>Solid-line curves: the k-integrated spectrum at 40 K subtracted from its counterpart at different temperatures.</a:t>
            </a:r>
          </a:p>
          <a:p>
            <a:pPr algn="just"/>
            <a:endParaRPr lang="en-US" sz="500" dirty="0">
              <a:latin typeface="Bookman Old Style" panose="02050604050505020204" pitchFamily="18" charset="0"/>
            </a:endParaRPr>
          </a:p>
          <a:p>
            <a:pPr algn="just"/>
            <a:r>
              <a:rPr lang="en-US" sz="1600" dirty="0">
                <a:latin typeface="Bookman Old Style" panose="02050604050505020204" pitchFamily="18" charset="0"/>
              </a:rPr>
              <a:t>Dashed-line curves: The k-integrated spectral weights for different time delays subtracted from the negative delay ones. </a:t>
            </a:r>
          </a:p>
          <a:p>
            <a:pPr algn="just"/>
            <a:endParaRPr lang="en-US" sz="1600" dirty="0">
              <a:latin typeface="Bookman Old Style" panose="02050604050505020204" pitchFamily="18" charset="0"/>
            </a:endParaRPr>
          </a:p>
          <a:p>
            <a:pPr algn="just"/>
            <a:r>
              <a:rPr lang="en-US" sz="1600" dirty="0">
                <a:latin typeface="Bookman Old Style" panose="02050604050505020204" pitchFamily="18" charset="0"/>
              </a:rPr>
              <a:t>We observe that none of the curves belonging to the time evolution of the system correspond to a temperature difference </a:t>
            </a:r>
            <a:r>
              <a:rPr lang="en-US" sz="1600" dirty="0" smtClean="0">
                <a:latin typeface="Bookman Old Style" panose="02050604050505020204" pitchFamily="18" charset="0"/>
              </a:rPr>
              <a:t>spectrum</a:t>
            </a:r>
            <a:r>
              <a:rPr lang="en-US" sz="16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2660" y="12388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72029" y="91238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3430" y="96169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63" y="851944"/>
            <a:ext cx="5422305" cy="40289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336" y="843761"/>
            <a:ext cx="5422305" cy="40289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02660" y="986485"/>
                <a:ext cx="603819" cy="402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60" y="986485"/>
                <a:ext cx="603819" cy="4024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21456" y="979950"/>
                <a:ext cx="953018" cy="442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456" y="979950"/>
                <a:ext cx="953018" cy="442429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13634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C33F-BD7F-1B42-B060-A8E214BF6D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351" y="3867814"/>
            <a:ext cx="4080862" cy="2887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37" y="999878"/>
            <a:ext cx="3350428" cy="2917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5188" y="1702757"/>
            <a:ext cx="1231122" cy="1070469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37" y="3917553"/>
            <a:ext cx="3350428" cy="291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981" y="3917555"/>
            <a:ext cx="3350428" cy="2917675"/>
          </a:xfrm>
          <a:prstGeom prst="rect">
            <a:avLst/>
          </a:prstGeom>
        </p:spPr>
      </p:pic>
      <p:sp>
        <p:nvSpPr>
          <p:cNvPr id="10" name="ZoneTexte 16"/>
          <p:cNvSpPr txBox="1"/>
          <p:nvPr/>
        </p:nvSpPr>
        <p:spPr>
          <a:xfrm>
            <a:off x="2069463" y="4138545"/>
            <a:ext cx="6864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125fs</a:t>
            </a:r>
            <a:endParaRPr lang="fr-FR" sz="1600" dirty="0"/>
          </a:p>
        </p:txBody>
      </p:sp>
      <p:sp>
        <p:nvSpPr>
          <p:cNvPr id="11" name="Arc 10"/>
          <p:cNvSpPr/>
          <p:nvPr/>
        </p:nvSpPr>
        <p:spPr>
          <a:xfrm rot="8691564">
            <a:off x="1816498" y="826041"/>
            <a:ext cx="3031599" cy="5792797"/>
          </a:xfrm>
          <a:prstGeom prst="arc">
            <a:avLst>
              <a:gd name="adj1" fmla="val 18530647"/>
              <a:gd name="adj2" fmla="val 0"/>
            </a:avLst>
          </a:prstGeom>
          <a:ln w="12700">
            <a:solidFill>
              <a:srgbClr val="00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2611438">
            <a:off x="-826646" y="1905679"/>
            <a:ext cx="3031599" cy="5792797"/>
          </a:xfrm>
          <a:prstGeom prst="arc">
            <a:avLst>
              <a:gd name="adj1" fmla="val 18530647"/>
              <a:gd name="adj2" fmla="val 0"/>
            </a:avLst>
          </a:prstGeom>
          <a:ln w="12700">
            <a:solidFill>
              <a:srgbClr val="00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5400000">
            <a:off x="3605083" y="2277364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max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3633627" y="3059551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min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3431504" y="5264795"/>
            <a:ext cx="779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Log(max)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3446912" y="6107387"/>
            <a:ext cx="740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Log(min)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8258" y="5180604"/>
            <a:ext cx="344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+1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68258" y="6022307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-1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4305" y="10990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5809" y="397829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7120" y="397455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60289" y="393849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5"/>
              <p:cNvSpPr txBox="1">
                <a:spLocks/>
              </p:cNvSpPr>
              <p:nvPr/>
            </p:nvSpPr>
            <p:spPr>
              <a:xfrm>
                <a:off x="722474" y="598996"/>
                <a:ext cx="10773696" cy="5151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latin typeface="Bookman Old Style" panose="02050604050505020204" pitchFamily="18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latin typeface="Bookman Old Style" panose="02050604050505020204" pitchFamily="18" charset="0"/>
                    <a:cs typeface="Arial" panose="020B0604020202020204" pitchFamily="34" charset="0"/>
                  </a:rPr>
                  <a:t> band (T=130k,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𝑝𝑢𝑚𝑝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latin typeface="Bookman Old Style" panose="02050604050505020204" pitchFamily="18" charset="0"/>
                    <a:cs typeface="Arial" panose="020B0604020202020204" pitchFamily="34" charset="0"/>
                  </a:rPr>
                  <a:t>= 1.5eV, </a:t>
                </a:r>
                <a:r>
                  <a:rPr lang="en-US" sz="2000" dirty="0" err="1">
                    <a:solidFill>
                      <a:schemeClr val="accent2"/>
                    </a:solidFill>
                    <a:latin typeface="Bookman Old Style" panose="02050604050505020204" pitchFamily="18" charset="0"/>
                    <a:cs typeface="Arial" panose="020B0604020202020204" pitchFamily="34" charset="0"/>
                  </a:rPr>
                  <a:t>fluence</a:t>
                </a:r>
                <a:r>
                  <a:rPr lang="en-US" sz="2000" dirty="0">
                    <a:solidFill>
                      <a:schemeClr val="accent2"/>
                    </a:solidFill>
                    <a:latin typeface="Bookman Old Style" panose="02050604050505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Bookman Old Style" panose="02050604050505020204" pitchFamily="18" charset="0"/>
                    <a:cs typeface="Arial" panose="020B0604020202020204" pitchFamily="34" charset="0"/>
                  </a:rPr>
                  <a:t>0.2 </a:t>
                </a:r>
                <a:r>
                  <a:rPr lang="en-US" sz="2000" dirty="0" err="1">
                    <a:solidFill>
                      <a:schemeClr val="accent2"/>
                    </a:solidFill>
                    <a:latin typeface="Bookman Old Style" panose="02050604050505020204" pitchFamily="18" charset="0"/>
                    <a:cs typeface="Arial" panose="020B0604020202020204" pitchFamily="34" charset="0"/>
                  </a:rPr>
                  <a:t>mJ</a:t>
                </a:r>
                <a:r>
                  <a:rPr lang="en-US" sz="2000" dirty="0">
                    <a:solidFill>
                      <a:schemeClr val="accent2"/>
                    </a:solidFill>
                    <a:latin typeface="Bookman Old Style" panose="02050604050505020204" pitchFamily="18" charset="0"/>
                    <a:cs typeface="Arial" panose="020B0604020202020204" pitchFamily="34" charset="0"/>
                  </a:rPr>
                  <a:t>/cm</a:t>
                </a:r>
                <a:r>
                  <a:rPr lang="en-US" sz="2000" baseline="30000" dirty="0">
                    <a:solidFill>
                      <a:schemeClr val="accent2"/>
                    </a:solidFill>
                    <a:latin typeface="Bookman Old Style" panose="0205060405050502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solidFill>
                      <a:schemeClr val="accent2"/>
                    </a:solidFill>
                    <a:latin typeface="Bookman Old Style" panose="020506040505050202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74" y="598996"/>
                <a:ext cx="10773696" cy="515137"/>
              </a:xfrm>
              <a:prstGeom prst="rect">
                <a:avLst/>
              </a:prstGeom>
              <a:blipFill>
                <a:blip r:embed="rId6"/>
                <a:stretch>
                  <a:fillRect t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lide Number Placeholder 1"/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BF39AB-2C65-45EC-9AC3-E9F7F4A06AF8}" type="slidenum">
              <a:rPr lang="fr-FR"/>
              <a:pPr/>
              <a:t>18</a:t>
            </a:fld>
            <a:endParaRPr lang="fr-FR"/>
          </a:p>
        </p:txBody>
      </p:sp>
      <p:sp>
        <p:nvSpPr>
          <p:cNvPr id="26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56538" y="3722437"/>
            <a:ext cx="3146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Difference </a:t>
            </a:r>
            <a:r>
              <a:rPr lang="en-US" sz="16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tr</a:t>
            </a:r>
            <a:r>
              <a:rPr lang="en-US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-ARPES images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795878" y="3602667"/>
            <a:ext cx="4153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The dynamics of the excited electrons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04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39AB-2C65-45EC-9AC3-E9F7F4A06AF8}" type="slidenum">
              <a:rPr lang="fr-FR" smtClean="0"/>
              <a:t>19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769145" y="1543656"/>
            <a:ext cx="106385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70C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ARPES measurements:</a:t>
            </a:r>
          </a:p>
          <a:p>
            <a:pPr algn="just"/>
            <a:endParaRPr lang="en-US" sz="1600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285744" indent="-285744" algn="just" defTabSz="457189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Spectral weight transfer from the QP towards the Hubbard band with respect to the temperature</a:t>
            </a:r>
          </a:p>
          <a:p>
            <a:pPr marL="285744" indent="-285744" algn="just" defTabSz="457189"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44" indent="-285744" algn="just" defTabSz="457189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A full map of the Brillouin zone and the band </a:t>
            </a:r>
            <a:r>
              <a:rPr lang="en-US" sz="16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dispersion</a:t>
            </a:r>
          </a:p>
          <a:p>
            <a:pPr algn="just"/>
            <a:endParaRPr lang="en-US" sz="1600" dirty="0" smtClean="0">
              <a:solidFill>
                <a:srgbClr val="0070C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just"/>
            <a:endParaRPr lang="en-US" sz="1600" dirty="0" smtClean="0">
              <a:solidFill>
                <a:srgbClr val="0070C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tr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-ARPES measurements</a:t>
            </a:r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2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The relaxation time scale of the excited electrons above the Fermi level is about 600 fs for the d_(z^2 ) and d_(x^2−y^2 ) band along the GM direction. </a:t>
            </a:r>
          </a:p>
          <a:p>
            <a:pPr marL="285750" indent="-285750" algn="just">
              <a:buClr>
                <a:schemeClr val="accent2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2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2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Unoccupied states of the linearly dispersing bands along GM. </a:t>
            </a:r>
          </a:p>
          <a:p>
            <a:pPr marL="285750" indent="-285750" algn="just">
              <a:buClr>
                <a:schemeClr val="accent2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2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2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 comparison between the time-resolved data and the T-dependent evolution of the bands.</a:t>
            </a:r>
          </a:p>
          <a:p>
            <a:pPr marL="285744" indent="-285744" algn="just" defTabSz="457189"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31188" y="63578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883B"/>
                </a:solidFill>
                <a:latin typeface="Bookman Old Style" panose="02050604050505020204" pitchFamily="18" charset="0"/>
                <a:cs typeface="Times New Roman" pitchFamily="18" charset="0"/>
              </a:rPr>
              <a:t>Conclusion</a:t>
            </a:r>
            <a:endParaRPr lang="en-US" sz="2800" baseline="-25000" dirty="0">
              <a:solidFill>
                <a:srgbClr val="FF883B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3274" y="1425679"/>
            <a:ext cx="10294374" cy="47922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BaNiS</a:t>
            </a:r>
            <a:r>
              <a:rPr lang="en-US" sz="2200" baseline="-25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a correlated metal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Electronic band structure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Temperature-dependence </a:t>
            </a:r>
            <a:r>
              <a:rPr lang="en-US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of the electronic structure</a:t>
            </a:r>
            <a:endParaRPr lang="en-US" sz="2200" baseline="-25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Out-of-equilibrium electron </a:t>
            </a:r>
            <a:r>
              <a:rPr lang="en-US" sz="22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dynamics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2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and Perspective</a:t>
            </a:r>
          </a:p>
          <a:p>
            <a:pPr marL="0" indent="0">
              <a:buNone/>
            </a:pPr>
            <a:endParaRPr lang="en-US" sz="22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7FEC33F-BD7F-1B42-B060-A8E214BF6DB8}" type="slidenum">
              <a:rPr lang="en-US">
                <a:latin typeface="Arial"/>
              </a:rPr>
              <a:pPr defTabSz="457189"/>
              <a:t>2</a:t>
            </a:fld>
            <a:endParaRPr lang="en-US" dirty="0">
              <a:latin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875368" y="618204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883B"/>
                </a:solidFill>
                <a:latin typeface="Bookman Old Style" panose="02050604050505020204" pitchFamily="18" charset="0"/>
                <a:cs typeface="Times New Roman" pitchFamily="18" charset="0"/>
              </a:rPr>
              <a:t>Outline</a:t>
            </a:r>
            <a:endParaRPr lang="en-US" sz="3200" baseline="-25000" dirty="0">
              <a:solidFill>
                <a:srgbClr val="FF883B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3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39AB-2C65-45EC-9AC3-E9F7F4A06AF8}" type="slidenum">
              <a:rPr lang="fr-FR" smtClean="0"/>
              <a:t>20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9145" y="1543656"/>
                <a:ext cx="10638503" cy="382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Bookman Old Style" panose="02050604050505020204" pitchFamily="18" charset="0"/>
                    <a:cs typeface="Arial" panose="020B0604020202020204" pitchFamily="34" charset="0"/>
                  </a:rPr>
                  <a:t>ARPES measurements:</a:t>
                </a:r>
              </a:p>
              <a:p>
                <a:pPr algn="just"/>
                <a:endPara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Bookman Old Style" panose="02050604050505020204" pitchFamily="18" charset="0"/>
                  <a:cs typeface="Arial" panose="020B0604020202020204" pitchFamily="34" charset="0"/>
                </a:endParaRPr>
              </a:p>
              <a:p>
                <a:pPr marL="285744" indent="-285744" algn="just" defTabSz="457189">
                  <a:buClr>
                    <a:schemeClr val="accent2">
                      <a:lumMod val="40000"/>
                      <a:lumOff val="6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bg2"/>
                    </a:solidFill>
                    <a:latin typeface="Bookman Old Style" panose="02050604050505020204" pitchFamily="18" charset="0"/>
                  </a:rPr>
                  <a:t>Spectral weight transfer from the QP towards the Hubbard band with respect to the temperature</a:t>
                </a:r>
              </a:p>
              <a:p>
                <a:pPr marL="285744" indent="-285744" algn="just" defTabSz="457189">
                  <a:buClr>
                    <a:srgbClr val="FF6600"/>
                  </a:buClr>
                  <a:buFont typeface="Wingdings" panose="05000000000000000000" pitchFamily="2" charset="2"/>
                  <a:buChar char="§"/>
                </a:pPr>
                <a:endParaRPr lang="en-US" sz="1600" dirty="0">
                  <a:solidFill>
                    <a:schemeClr val="bg2"/>
                  </a:solidFill>
                  <a:latin typeface="Bookman Old Style" panose="02050604050505020204" pitchFamily="18" charset="0"/>
                </a:endParaRPr>
              </a:p>
              <a:p>
                <a:pPr marL="285744" indent="-285744" algn="just" defTabSz="457189">
                  <a:buClr>
                    <a:schemeClr val="accent2">
                      <a:lumMod val="40000"/>
                      <a:lumOff val="6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bg2"/>
                    </a:solidFill>
                    <a:latin typeface="Bookman Old Style" panose="02050604050505020204" pitchFamily="18" charset="0"/>
                  </a:rPr>
                  <a:t>A full map of the Brillouin zone and the band </a:t>
                </a:r>
                <a:r>
                  <a:rPr lang="en-US" sz="1600" dirty="0" smtClean="0">
                    <a:solidFill>
                      <a:schemeClr val="bg2"/>
                    </a:solidFill>
                    <a:latin typeface="Bookman Old Style" panose="02050604050505020204" pitchFamily="18" charset="0"/>
                  </a:rPr>
                  <a:t>dispersion</a:t>
                </a:r>
              </a:p>
              <a:p>
                <a:pPr algn="just" defTabSz="457189">
                  <a:buClr>
                    <a:srgbClr val="FF6600"/>
                  </a:buClr>
                </a:pPr>
                <a:endParaRPr lang="en-US" sz="1600" dirty="0" smtClean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algn="just" defTabSz="457189">
                  <a:buClr>
                    <a:srgbClr val="FF6600"/>
                  </a:buClr>
                </a:pPr>
                <a:endParaRPr lang="en-US" sz="1600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algn="just"/>
                <a:r>
                  <a:rPr lang="en-US" sz="1600" dirty="0" err="1">
                    <a:solidFill>
                      <a:srgbClr val="0070C0"/>
                    </a:solidFill>
                    <a:latin typeface="Bookman Old Style" panose="02050604050505020204" pitchFamily="18" charset="0"/>
                    <a:cs typeface="Arial" panose="020B0604020202020204" pitchFamily="34" charset="0"/>
                  </a:rPr>
                  <a:t>t</a:t>
                </a:r>
                <a:r>
                  <a:rPr lang="en-US" sz="1600" dirty="0" err="1" smtClean="0">
                    <a:solidFill>
                      <a:srgbClr val="0070C0"/>
                    </a:solidFill>
                    <a:latin typeface="Bookman Old Style" panose="02050604050505020204" pitchFamily="18" charset="0"/>
                    <a:cs typeface="Arial" panose="020B0604020202020204" pitchFamily="34" charset="0"/>
                  </a:rPr>
                  <a:t>r</a:t>
                </a:r>
                <a:r>
                  <a:rPr lang="en-US" sz="16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  <a:cs typeface="Arial" panose="020B0604020202020204" pitchFamily="34" charset="0"/>
                  </a:rPr>
                  <a:t>-ARPES measurements:</a:t>
                </a:r>
                <a:endParaRPr lang="en-US" sz="1600" dirty="0">
                  <a:latin typeface="Bookman Old Style" panose="02050604050505020204" pitchFamily="18" charset="0"/>
                  <a:cs typeface="Arial" panose="020B0604020202020204" pitchFamily="34" charset="0"/>
                </a:endParaRPr>
              </a:p>
              <a:p>
                <a:pPr algn="just">
                  <a:buClr>
                    <a:srgbClr val="FF0000"/>
                  </a:buClr>
                </a:pPr>
                <a:endParaRPr lang="en-US" sz="1600" dirty="0">
                  <a:latin typeface="Bookman Old Style" panose="02050604050505020204" pitchFamily="18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The relaxation time scale of the excited electrons above the Fermi level is about 600 fs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 band along the GM direction. </a:t>
                </a:r>
              </a:p>
              <a:p>
                <a:pPr marL="285750" indent="-285750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US" sz="1600" dirty="0">
                  <a:latin typeface="Bookman Old Style" panose="02050604050505020204" pitchFamily="18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 smtClean="0">
                    <a:latin typeface="Bookman Old Style" panose="02050604050505020204" pitchFamily="18" charset="0"/>
                    <a:cs typeface="Arial" panose="020B0604020202020204" pitchFamily="34" charset="0"/>
                  </a:rPr>
                  <a:t>Unoccupied </a:t>
                </a:r>
                <a:r>
                  <a:rPr lang="en-US" sz="1600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states </a:t>
                </a:r>
                <a:r>
                  <a:rPr lang="en-US" sz="1600" dirty="0" smtClean="0">
                    <a:latin typeface="Bookman Old Style" panose="02050604050505020204" pitchFamily="18" charset="0"/>
                    <a:cs typeface="Arial" panose="020B0604020202020204" pitchFamily="34" charset="0"/>
                  </a:rPr>
                  <a:t>of </a:t>
                </a:r>
                <a:r>
                  <a:rPr lang="en-US" sz="1600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the linearly dispersing bands along GM. </a:t>
                </a:r>
              </a:p>
              <a:p>
                <a:pPr marL="285750" indent="-285750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US" sz="1600" dirty="0">
                  <a:latin typeface="Bookman Old Style" panose="02050604050505020204" pitchFamily="18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 smtClean="0">
                    <a:latin typeface="Bookman Old Style" panose="02050604050505020204" pitchFamily="18" charset="0"/>
                    <a:cs typeface="Arial" panose="020B0604020202020204" pitchFamily="34" charset="0"/>
                  </a:rPr>
                  <a:t>A comparison between the </a:t>
                </a:r>
                <a:r>
                  <a:rPr lang="en-US" sz="1600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time-resolved data and the T-dependent evolution of the </a:t>
                </a:r>
                <a:r>
                  <a:rPr lang="en-US" sz="1600" dirty="0" smtClean="0">
                    <a:latin typeface="Bookman Old Style" panose="02050604050505020204" pitchFamily="18" charset="0"/>
                    <a:cs typeface="Arial" panose="020B0604020202020204" pitchFamily="34" charset="0"/>
                  </a:rPr>
                  <a:t>bands.</a:t>
                </a:r>
                <a:endParaRPr lang="en-US" sz="1600" dirty="0">
                  <a:latin typeface="Bookman Old Style" panose="02050604050505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45" y="1543656"/>
                <a:ext cx="10638503" cy="3821111"/>
              </a:xfrm>
              <a:prstGeom prst="rect">
                <a:avLst/>
              </a:prstGeom>
              <a:blipFill>
                <a:blip r:embed="rId2"/>
                <a:stretch>
                  <a:fillRect l="-287" t="-478" r="-344" b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31188" y="63578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883B"/>
                </a:solidFill>
                <a:latin typeface="Bookman Old Style" panose="02050604050505020204" pitchFamily="18" charset="0"/>
                <a:cs typeface="Times New Roman" pitchFamily="18" charset="0"/>
              </a:rPr>
              <a:t>Conclusion</a:t>
            </a:r>
            <a:endParaRPr lang="en-US" sz="2800" baseline="-25000" dirty="0">
              <a:solidFill>
                <a:srgbClr val="FF883B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C33F-BD7F-1B42-B060-A8E214BF6DB8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1355" y="1020012"/>
                <a:ext cx="11139948" cy="2876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pPr marL="285750" indent="-285750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A detailed time-resolved study of BaNiS2  with XUV probe pulses at </a:t>
                </a:r>
                <a:r>
                  <a:rPr lang="en-US" dirty="0" err="1">
                    <a:latin typeface="Bookman Old Style" panose="02050604050505020204" pitchFamily="18" charset="0"/>
                    <a:cs typeface="Arial" panose="020B0604020202020204" pitchFamily="34" charset="0"/>
                  </a:rPr>
                  <a:t>Attolab</a:t>
                </a:r>
                <a:r>
                  <a:rPr lang="en-US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: due to some geometric restrictions on the </a:t>
                </a:r>
                <a:r>
                  <a:rPr lang="en-US" dirty="0" err="1">
                    <a:latin typeface="Bookman Old Style" panose="02050604050505020204" pitchFamily="18" charset="0"/>
                    <a:cs typeface="Arial" panose="020B0604020202020204" pitchFamily="34" charset="0"/>
                  </a:rPr>
                  <a:t>FemtoARPES</a:t>
                </a:r>
                <a:r>
                  <a:rPr lang="en-US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 setup, we cannot reach the </a:t>
                </a:r>
                <a:r>
                  <a:rPr lang="en-US" dirty="0" err="1">
                    <a:latin typeface="Bookman Old Style" panose="02050604050505020204" pitchFamily="18" charset="0"/>
                    <a:cs typeface="Arial" panose="020B0604020202020204" pitchFamily="34" charset="0"/>
                  </a:rPr>
                  <a:t>Rashba</a:t>
                </a:r>
                <a:r>
                  <a:rPr lang="en-US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 split bands at 0.7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Å</m:t>
                    </m:r>
                  </m:oMath>
                </a14:m>
                <a:r>
                  <a:rPr lang="en-US" baseline="30000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-1</a:t>
                </a:r>
                <a:r>
                  <a:rPr lang="en-US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 by 6.3 eV photon energy. </a:t>
                </a:r>
              </a:p>
              <a:p>
                <a:pPr marL="285750" indent="-285750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US" dirty="0">
                  <a:latin typeface="Bookman Old Style" panose="02050604050505020204" pitchFamily="18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XUV probe energy and 1.5 eV pump pulse:</a:t>
                </a:r>
              </a:p>
              <a:p>
                <a:pPr algn="just">
                  <a:buClr>
                    <a:srgbClr val="FF0000"/>
                  </a:buClr>
                </a:pPr>
                <a:r>
                  <a:rPr lang="en-US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	Reach the X point in the k-space.</a:t>
                </a:r>
              </a:p>
              <a:p>
                <a:pPr algn="just">
                  <a:buClr>
                    <a:srgbClr val="FF0000"/>
                  </a:buClr>
                </a:pPr>
                <a:r>
                  <a:rPr lang="en-US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	Observe the dispersion of the predicted </a:t>
                </a:r>
                <a:r>
                  <a:rPr lang="en-US" dirty="0" err="1">
                    <a:latin typeface="Bookman Old Style" panose="02050604050505020204" pitchFamily="18" charset="0"/>
                    <a:cs typeface="Arial" panose="020B0604020202020204" pitchFamily="34" charset="0"/>
                  </a:rPr>
                  <a:t>Rashba</a:t>
                </a:r>
                <a:r>
                  <a:rPr lang="en-US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 split bands above the Fermi level.</a:t>
                </a:r>
              </a:p>
              <a:p>
                <a:pPr marL="285750" indent="-285750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en-US" dirty="0">
                  <a:latin typeface="Bookman Old Style" panose="02050604050505020204" pitchFamily="18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Bookman Old Style" panose="02050604050505020204" pitchFamily="18" charset="0"/>
                    <a:cs typeface="Arial" panose="020B0604020202020204" pitchFamily="34" charset="0"/>
                  </a:rPr>
                  <a:t>Pump with circularly polarized light: act on the spin degeneracy in these bands.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55" y="1020012"/>
                <a:ext cx="11139948" cy="2876108"/>
              </a:xfrm>
              <a:prstGeom prst="rect">
                <a:avLst/>
              </a:prstGeom>
              <a:blipFill>
                <a:blip r:embed="rId2"/>
                <a:stretch>
                  <a:fillRect l="-328" r="-438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21355" y="200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883B"/>
                </a:solidFill>
                <a:latin typeface="Bookman Old Style" panose="02050604050505020204" pitchFamily="18" charset="0"/>
                <a:cs typeface="Times New Roman" pitchFamily="18" charset="0"/>
              </a:rPr>
              <a:t>Perspective</a:t>
            </a:r>
            <a:endParaRPr lang="en-US" sz="2800" baseline="-25000" dirty="0">
              <a:solidFill>
                <a:srgbClr val="FF883B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798" y="3994444"/>
            <a:ext cx="3906085" cy="27825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11297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7495" y="730029"/>
            <a:ext cx="8881739" cy="1066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ookman Old Style" panose="02050604050505020204" pitchFamily="18" charset="0"/>
              </a:rPr>
              <a:t>Acknowledgements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7FEC33F-BD7F-1B42-B060-A8E214BF6DB8}" type="slidenum">
              <a:rPr lang="en-US">
                <a:latin typeface="Arial"/>
              </a:rPr>
              <a:pPr defTabSz="457189"/>
              <a:t>22</a:t>
            </a:fld>
            <a:endParaRPr lang="en-US">
              <a:latin typeface="Arial"/>
            </a:endParaRPr>
          </a:p>
        </p:txBody>
      </p:sp>
      <p:pic>
        <p:nvPicPr>
          <p:cNvPr id="5" name="Picture 20" descr="jpg_LPS_logo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563" y="2148484"/>
            <a:ext cx="2148083" cy="144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512631" y="2426263"/>
            <a:ext cx="2619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Marino </a:t>
            </a:r>
            <a:r>
              <a:rPr lang="en-US" sz="1400" b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Marsi</a:t>
            </a:r>
            <a:r>
              <a:rPr lang="en-US" sz="1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(PhD advisor)</a:t>
            </a:r>
          </a:p>
          <a:p>
            <a:pPr defTabSz="457189"/>
            <a:r>
              <a:rPr lang="en-US" sz="1400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Evangelos</a:t>
            </a:r>
            <a:r>
              <a:rPr lang="en-US" sz="1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Papalazarou</a:t>
            </a:r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</a:rPr>
              <a:t>, Marco Caputo, Lama Khalil, </a:t>
            </a:r>
            <a:r>
              <a:rPr lang="en-US" sz="1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Zhesheng</a:t>
            </a:r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</a:rPr>
              <a:t> Chen</a:t>
            </a:r>
          </a:p>
        </p:txBody>
      </p:sp>
      <p:pic>
        <p:nvPicPr>
          <p:cNvPr id="27" name="Image 26" descr="logo-impm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707" y="2203739"/>
            <a:ext cx="1606681" cy="1144761"/>
          </a:xfrm>
          <a:prstGeom prst="rect">
            <a:avLst/>
          </a:prstGeom>
        </p:spPr>
      </p:pic>
      <p:pic>
        <p:nvPicPr>
          <p:cNvPr id="25" name="Image 24" descr="Elettra_logo(trasparent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490" y="4401232"/>
            <a:ext cx="2322503" cy="1287933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3596084" y="4581020"/>
            <a:ext cx="2260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Alexei </a:t>
            </a:r>
            <a:r>
              <a:rPr lang="en-US" sz="14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Victorovich</a:t>
            </a:r>
            <a:r>
              <a:rPr lang="en-US" sz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Barinov</a:t>
            </a:r>
            <a:r>
              <a:rPr lang="en-US" sz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fr-FR" sz="1400" dirty="0">
                <a:solidFill>
                  <a:prstClr val="black"/>
                </a:solidFill>
                <a:latin typeface="Bookman Old Style" panose="02050604050505020204" pitchFamily="18" charset="0"/>
              </a:rPr>
              <a:t>Ivana </a:t>
            </a:r>
            <a:r>
              <a:rPr lang="fr-FR" sz="1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Vobornik</a:t>
            </a:r>
            <a:r>
              <a:rPr lang="fr-FR" sz="1400" dirty="0">
                <a:solidFill>
                  <a:prstClr val="black"/>
                </a:solidFill>
                <a:latin typeface="Bookman Old Style" panose="02050604050505020204" pitchFamily="18" charset="0"/>
              </a:rPr>
              <a:t>, Jun </a:t>
            </a:r>
            <a:r>
              <a:rPr lang="fr-FR" sz="1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Fujii</a:t>
            </a:r>
            <a:r>
              <a:rPr lang="fr-FR" sz="1400" dirty="0">
                <a:solidFill>
                  <a:prstClr val="black"/>
                </a:solidFill>
                <a:latin typeface="Bookman Old Style" panose="02050604050505020204" pitchFamily="18" charset="0"/>
              </a:rPr>
              <a:t>, </a:t>
            </a:r>
            <a:r>
              <a:rPr lang="fr-FR" sz="1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Pranab</a:t>
            </a:r>
            <a:r>
              <a:rPr lang="fr-FR" sz="1400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Das</a:t>
            </a:r>
            <a:r>
              <a:rPr lang="fr-FR" sz="1400" dirty="0">
                <a:solidFill>
                  <a:prstClr val="black"/>
                </a:solidFill>
                <a:latin typeface="Bookman Old Style" panose="02050604050505020204" pitchFamily="18" charset="0"/>
              </a:rPr>
              <a:t> Kumar</a:t>
            </a:r>
            <a:endParaRPr lang="en-US" sz="14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191195" y="2369103"/>
            <a:ext cx="2252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FR" sz="1400" dirty="0">
                <a:solidFill>
                  <a:prstClr val="black"/>
                </a:solidFill>
                <a:latin typeface="Bookman Old Style" panose="02050604050505020204" pitchFamily="18" charset="0"/>
              </a:rPr>
              <a:t>David Santos-Cottin, </a:t>
            </a:r>
            <a:r>
              <a:rPr lang="fr-FR" sz="1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Michele</a:t>
            </a:r>
            <a:r>
              <a:rPr lang="fr-FR" sz="1400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fr-FR" sz="1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Casula</a:t>
            </a:r>
            <a:r>
              <a:rPr lang="fr-FR" sz="1400" dirty="0">
                <a:solidFill>
                  <a:prstClr val="black"/>
                </a:solidFill>
                <a:latin typeface="Bookman Old Style" panose="02050604050505020204" pitchFamily="18" charset="0"/>
              </a:rPr>
              <a:t>, Yannick Klein, Andrea </a:t>
            </a:r>
            <a:r>
              <a:rPr lang="fr-FR" sz="1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Gauzzi</a:t>
            </a:r>
            <a:endParaRPr lang="en-US" sz="11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1" name="Image 30" descr="polytechniqu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1812" y="4344178"/>
            <a:ext cx="1569383" cy="128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ZoneTexte 31"/>
          <p:cNvSpPr txBox="1"/>
          <p:nvPr/>
        </p:nvSpPr>
        <p:spPr>
          <a:xfrm>
            <a:off x="8175353" y="4675532"/>
            <a:ext cx="248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</a:rPr>
              <a:t>Luca </a:t>
            </a:r>
            <a:r>
              <a:rPr lang="en-US" sz="1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Perfetti</a:t>
            </a:r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</a:rPr>
              <a:t>, Christian </a:t>
            </a:r>
            <a:r>
              <a:rPr lang="en-US" sz="14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Piovera</a:t>
            </a:r>
            <a:endParaRPr lang="en-US" sz="1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35617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7FEC33F-BD7F-1B42-B060-A8E214BF6DB8}" type="slidenum">
              <a:rPr lang="en-US">
                <a:latin typeface="Arial"/>
              </a:rPr>
              <a:pPr defTabSz="457189"/>
              <a:t>23</a:t>
            </a:fld>
            <a:endParaRPr lang="en-US">
              <a:latin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44763" y="2669647"/>
            <a:ext cx="432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3600" dirty="0">
                <a:solidFill>
                  <a:srgbClr val="5C92B5">
                    <a:lumMod val="50000"/>
                  </a:srgbClr>
                </a:solidFill>
                <a:latin typeface="Bookman Old Style" panose="02050604050505020204" pitchFamily="18" charset="0"/>
              </a:rPr>
              <a:t>Thank you!</a:t>
            </a:r>
            <a:endParaRPr lang="fr-FR" sz="3600" dirty="0">
              <a:solidFill>
                <a:srgbClr val="5C92B5">
                  <a:lumMod val="5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5" y="2558657"/>
            <a:ext cx="5716804" cy="5567039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3" name="ZoneTexte 2"/>
          <p:cNvSpPr txBox="1"/>
          <p:nvPr/>
        </p:nvSpPr>
        <p:spPr>
          <a:xfrm>
            <a:off x="7361072" y="6464598"/>
            <a:ext cx="3126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1400" dirty="0" err="1">
                <a:solidFill>
                  <a:srgbClr val="8B5D3D">
                    <a:lumMod val="60000"/>
                    <a:lumOff val="40000"/>
                  </a:srgbClr>
                </a:solidFill>
                <a:latin typeface="Bookman Old Style" panose="02050604050505020204" pitchFamily="18" charset="0"/>
              </a:rPr>
              <a:t>Iso</a:t>
            </a:r>
            <a:r>
              <a:rPr lang="en-US" sz="1400" dirty="0">
                <a:solidFill>
                  <a:srgbClr val="8B5D3D">
                    <a:lumMod val="60000"/>
                    <a:lumOff val="40000"/>
                  </a:srgbClr>
                </a:solidFill>
                <a:latin typeface="Bookman Old Style" panose="02050604050505020204" pitchFamily="18" charset="0"/>
              </a:rPr>
              <a:t>-E surface of BaNiS2 at -0.2eV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42361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739934" y="268896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883B"/>
                </a:solidFill>
                <a:latin typeface="Bookman Old Style" panose="02050604050505020204" pitchFamily="18" charset="0"/>
                <a:cs typeface="Times New Roman" pitchFamily="18" charset="0"/>
              </a:rPr>
              <a:t>BaCo</a:t>
            </a:r>
            <a:r>
              <a:rPr lang="en-US" sz="2400" b="1" baseline="-25000" dirty="0">
                <a:solidFill>
                  <a:srgbClr val="FF883B"/>
                </a:solidFill>
                <a:latin typeface="Bookman Old Style" panose="02050604050505020204" pitchFamily="18" charset="0"/>
                <a:cs typeface="Times New Roman" pitchFamily="18" charset="0"/>
              </a:rPr>
              <a:t>1-x</a:t>
            </a:r>
            <a:r>
              <a:rPr lang="en-US" sz="2400" b="1" dirty="0">
                <a:solidFill>
                  <a:srgbClr val="FF883B"/>
                </a:solidFill>
                <a:latin typeface="Bookman Old Style" panose="02050604050505020204" pitchFamily="18" charset="0"/>
                <a:cs typeface="Times New Roman" pitchFamily="18" charset="0"/>
              </a:rPr>
              <a:t>Ni</a:t>
            </a:r>
            <a:r>
              <a:rPr lang="en-US" sz="2400" b="1" baseline="-25000" dirty="0">
                <a:solidFill>
                  <a:srgbClr val="FF883B"/>
                </a:solidFill>
                <a:latin typeface="Bookman Old Style" panose="02050604050505020204" pitchFamily="18" charset="0"/>
                <a:cs typeface="Times New Roman" pitchFamily="18" charset="0"/>
              </a:rPr>
              <a:t>x</a:t>
            </a:r>
            <a:r>
              <a:rPr lang="en-US" sz="2400" b="1" dirty="0">
                <a:solidFill>
                  <a:srgbClr val="FF883B"/>
                </a:solidFill>
                <a:latin typeface="Bookman Old Style" panose="02050604050505020204" pitchFamily="18" charset="0"/>
                <a:cs typeface="Times New Roman" pitchFamily="18" charset="0"/>
              </a:rPr>
              <a:t>S</a:t>
            </a:r>
            <a:r>
              <a:rPr lang="en-US" sz="2400" b="1" baseline="-25000" dirty="0">
                <a:solidFill>
                  <a:srgbClr val="FF883B"/>
                </a:solidFill>
                <a:latin typeface="Bookman Old Style" panose="02050604050505020204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883B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7FEC33F-BD7F-1B42-B060-A8E214BF6DB8}" type="slidenum">
              <a:rPr lang="en-US">
                <a:latin typeface="Arial"/>
              </a:rPr>
              <a:pPr defTabSz="457189"/>
              <a:t>3</a:t>
            </a:fld>
            <a:endParaRPr lang="en-US" dirty="0">
              <a:latin typeface="Arial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39" y="3912496"/>
            <a:ext cx="2242515" cy="248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6"/>
              <p:cNvSpPr txBox="1"/>
              <p:nvPr/>
            </p:nvSpPr>
            <p:spPr>
              <a:xfrm>
                <a:off x="334297" y="4156254"/>
                <a:ext cx="4506040" cy="210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/>
                <a:r>
                  <a:rPr lang="en-US" b="1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We are interested in: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𝐁𝐚𝐍𝐢</m:t>
                    </m:r>
                    <m:sSub>
                      <m:sSubPr>
                        <m:ctrlPr>
                          <a:rPr lang="en-US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defTabSz="457189"/>
                <a:endParaRPr lang="en-US" sz="500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marL="285744" indent="-285744" defTabSz="457189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Metallic precursor of Mott transition</a:t>
                </a:r>
              </a:p>
              <a:p>
                <a:pPr marL="285744" indent="-285744" defTabSz="457189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multi-3d-orbital compound</a:t>
                </a:r>
              </a:p>
              <a:p>
                <a:pPr marL="285744" indent="-285744" defTabSz="457189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Several Dirac-like bands</a:t>
                </a:r>
              </a:p>
              <a:p>
                <a:pPr marL="285744" indent="-285744" defTabSz="457189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large </a:t>
                </a:r>
                <a:r>
                  <a:rPr lang="en-US" dirty="0" err="1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Rashba</a:t>
                </a:r>
                <a:r>
                  <a:rPr lang="en-US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 splitting of the bands</a:t>
                </a:r>
              </a:p>
              <a:p>
                <a:pPr algn="ctr" defTabSz="457189"/>
                <a:endParaRPr lang="en-US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2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97" y="4156254"/>
                <a:ext cx="4506040" cy="2108269"/>
              </a:xfrm>
              <a:prstGeom prst="rect">
                <a:avLst/>
              </a:prstGeom>
              <a:blipFill>
                <a:blip r:embed="rId3"/>
                <a:stretch>
                  <a:fillRect l="-1218" t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37" y="1708014"/>
            <a:ext cx="2066823" cy="169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256" y="3912496"/>
            <a:ext cx="1001251" cy="2468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8286512" y="4359266"/>
                <a:ext cx="1444707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1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1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fr-FR" sz="1600" dirty="0">
                  <a:solidFill>
                    <a:srgbClr val="FF0007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512" y="4359266"/>
                <a:ext cx="1444707" cy="372281"/>
              </a:xfrm>
              <a:prstGeom prst="rect">
                <a:avLst/>
              </a:prstGeom>
              <a:blipFill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298919" y="5384398"/>
                <a:ext cx="1444707" cy="340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fr-FR" sz="1600" dirty="0">
                  <a:solidFill>
                    <a:srgbClr val="FF0007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919" y="5384398"/>
                <a:ext cx="1444707" cy="340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8326487" y="4871511"/>
                <a:ext cx="1444707" cy="357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𝑥𝑧</m:t>
                        </m:r>
                      </m:sub>
                    </m:sSub>
                  </m:oMath>
                </a14:m>
                <a:r>
                  <a:rPr lang="fr-FR" sz="1600" dirty="0">
                    <a:solidFill>
                      <a:srgbClr val="FF0007"/>
                    </a:solidFill>
                    <a:latin typeface="Arial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𝑦𝑧</m:t>
                        </m:r>
                      </m:sub>
                    </m:sSub>
                  </m:oMath>
                </a14:m>
                <a:endParaRPr lang="fr-FR" sz="1600" dirty="0">
                  <a:solidFill>
                    <a:srgbClr val="FF0007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487" y="4871511"/>
                <a:ext cx="1444707" cy="357983"/>
              </a:xfrm>
              <a:prstGeom prst="rect">
                <a:avLst/>
              </a:prstGeom>
              <a:blipFill>
                <a:blip r:embed="rId8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33312" y="5892360"/>
                <a:ext cx="551113" cy="357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18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fr-FR" sz="1600" dirty="0">
                  <a:solidFill>
                    <a:prstClr val="black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312" y="5892360"/>
                <a:ext cx="551113" cy="357983"/>
              </a:xfrm>
              <a:prstGeom prst="rect">
                <a:avLst/>
              </a:prstGeom>
              <a:blipFill>
                <a:blip r:embed="rId9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6"/>
              <p:cNvSpPr txBox="1"/>
              <p:nvPr/>
            </p:nvSpPr>
            <p:spPr>
              <a:xfrm>
                <a:off x="2545893" y="1031232"/>
                <a:ext cx="691243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189"/>
                <a:endParaRPr lang="en-US" sz="1000" dirty="0">
                  <a:solidFill>
                    <a:srgbClr val="00B0F0"/>
                  </a:solidFill>
                  <a:latin typeface="Bookman Old Style" panose="02050604050505020204" pitchFamily="18" charset="0"/>
                </a:endParaRPr>
              </a:p>
              <a:p>
                <a:pPr algn="ctr" defTabSz="457189"/>
                <a:r>
                  <a:rPr lang="en-US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Specific example of Mott material: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Ba</m:t>
                    </m:r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algn="ctr" defTabSz="457189"/>
                <a:endParaRPr lang="en-US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893" y="1031232"/>
                <a:ext cx="6912435" cy="8002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s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9115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54" y="1597900"/>
            <a:ext cx="5727779" cy="39872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929" y="2199839"/>
            <a:ext cx="3236603" cy="2730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374608" y="4661413"/>
                <a:ext cx="262182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457189"/>
                <a:r>
                  <a:rPr lang="fr-FR" sz="1600" dirty="0">
                    <a:solidFill>
                      <a:prstClr val="black"/>
                    </a:solidFill>
                    <a:latin typeface="Arial"/>
                    <a:ea typeface="Cambria Math" panose="02040503050406030204" pitchFamily="18" charset="0"/>
                  </a:rPr>
                  <a:t>M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fr-FR" sz="1600" dirty="0">
                    <a:solidFill>
                      <a:prstClr val="black"/>
                    </a:solidFill>
                    <a:latin typeface="Arial"/>
                  </a:rPr>
                  <a:t>                   M</a:t>
                </a: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08" y="4661413"/>
                <a:ext cx="2621823" cy="338554"/>
              </a:xfrm>
              <a:prstGeom prst="rect">
                <a:avLst/>
              </a:prstGeom>
              <a:blipFill>
                <a:blip r:embed="rId4"/>
                <a:stretch>
                  <a:fillRect l="-139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885213" y="4132556"/>
                <a:ext cx="1722231" cy="407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fr-F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fr-FR" sz="16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band</a:t>
                </a: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13" y="4132556"/>
                <a:ext cx="1722231" cy="407291"/>
              </a:xfrm>
              <a:prstGeom prst="rect">
                <a:avLst/>
              </a:prstGeom>
              <a:blipFill>
                <a:blip r:embed="rId5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604507" y="2316337"/>
            <a:ext cx="264577" cy="22528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fr-FR" sz="1351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4" name="Connecteur droit avec flèche 13"/>
          <p:cNvCxnSpPr>
            <a:stCxn id="17" idx="0"/>
          </p:cNvCxnSpPr>
          <p:nvPr/>
        </p:nvCxnSpPr>
        <p:spPr>
          <a:xfrm flipV="1">
            <a:off x="8577529" y="3797355"/>
            <a:ext cx="290947" cy="404935"/>
          </a:xfrm>
          <a:prstGeom prst="straightConnector1">
            <a:avLst/>
          </a:prstGeom>
          <a:ln w="12700">
            <a:solidFill>
              <a:srgbClr val="FF00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8978963" y="2033741"/>
            <a:ext cx="511644" cy="332199"/>
          </a:xfrm>
          <a:prstGeom prst="straightConnector1">
            <a:avLst/>
          </a:prstGeom>
          <a:ln w="12700">
            <a:solidFill>
              <a:srgbClr val="FF00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577527" y="1758164"/>
            <a:ext cx="474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black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QP</a:t>
            </a:r>
            <a:endParaRPr lang="fr-FR" sz="1600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43780" y="4202291"/>
            <a:ext cx="1467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black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Hubbard band</a:t>
            </a:r>
            <a:endParaRPr lang="fr-FR" sz="1600" dirty="0">
              <a:solidFill>
                <a:prstClr val="black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981201" y="5706399"/>
            <a:ext cx="8310548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189"/>
            <a:r>
              <a:rPr lang="en-US" sz="1651" i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The coherent part of the spectrum transfers to the incoherent part as T increases.</a:t>
            </a:r>
            <a:endParaRPr lang="fr-FR" sz="1651" i="1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26143" y="708917"/>
                <a:ext cx="11689505" cy="1031091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ARPES – BaNiS</a:t>
                </a:r>
                <a:r>
                  <a:rPr lang="en-US" sz="1800" baseline="-250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, correlated metal 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(temperature dependent spectra measured with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1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𝜗</m:t>
                    </m:r>
                  </m:oMath>
                </a14:m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= 74eV at SPM beamline - synchrotron 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Elettra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143" y="708917"/>
                <a:ext cx="11689505" cy="1031091"/>
              </a:xfrm>
              <a:blipFill>
                <a:blip r:embed="rId6"/>
                <a:stretch>
                  <a:fillRect t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7FEC33F-BD7F-1B42-B060-A8E214BF6DB8}" type="slidenum">
              <a:rPr lang="en-US">
                <a:latin typeface="Arial"/>
              </a:rPr>
              <a:pPr defTabSz="457189"/>
              <a:t>4</a:t>
            </a:fld>
            <a:endParaRPr lang="en-US" dirty="0">
              <a:latin typeface="Arial"/>
            </a:endParaRPr>
          </a:p>
        </p:txBody>
      </p:sp>
      <p:sp>
        <p:nvSpPr>
          <p:cNvPr id="21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20855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7FEC33F-BD7F-1B42-B060-A8E214BF6DB8}" type="slidenum">
              <a:rPr lang="en-US">
                <a:latin typeface="Arial"/>
              </a:rPr>
              <a:pPr defTabSz="457189"/>
              <a:t>5</a:t>
            </a:fld>
            <a:endParaRPr lang="en-US" dirty="0">
              <a:latin typeface="Arial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0907" y="4940750"/>
            <a:ext cx="239631" cy="1451099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2023322" y="5713066"/>
            <a:ext cx="541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fr-FR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365379" y="5722945"/>
            <a:ext cx="541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fr-FR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011" y="1326630"/>
            <a:ext cx="3369031" cy="3229777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917" y="2701884"/>
            <a:ext cx="2076656" cy="3293623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2633" y="2660952"/>
            <a:ext cx="2045735" cy="3300549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354" y="2699401"/>
            <a:ext cx="2854557" cy="2776379"/>
          </a:xfrm>
          <a:prstGeom prst="rect">
            <a:avLst/>
          </a:prstGeom>
        </p:spPr>
      </p:pic>
      <p:cxnSp>
        <p:nvCxnSpPr>
          <p:cNvPr id="56" name="Connecteur droit avec flèche 55"/>
          <p:cNvCxnSpPr/>
          <p:nvPr/>
        </p:nvCxnSpPr>
        <p:spPr>
          <a:xfrm flipV="1">
            <a:off x="5085147" y="4944231"/>
            <a:ext cx="925056" cy="53434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/>
              <p:cNvSpPr txBox="1"/>
              <p:nvPr/>
            </p:nvSpPr>
            <p:spPr>
              <a:xfrm>
                <a:off x="3646069" y="4740231"/>
                <a:ext cx="699443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18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𝚪</m:t>
                      </m:r>
                    </m:oMath>
                  </m:oMathPara>
                </a14:m>
                <a:endParaRPr lang="fr-FR" sz="1500" b="1" dirty="0">
                  <a:solidFill>
                    <a:prstClr val="white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58" name="ZoneText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069" y="4740231"/>
                <a:ext cx="699443" cy="230832"/>
              </a:xfrm>
              <a:prstGeom prst="rect">
                <a:avLst/>
              </a:prstGeom>
              <a:blipFill>
                <a:blip r:embed="rId8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/>
              <p:cNvSpPr txBox="1"/>
              <p:nvPr/>
            </p:nvSpPr>
            <p:spPr>
              <a:xfrm>
                <a:off x="5655858" y="4717561"/>
                <a:ext cx="458381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18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</m:oMath>
                  </m:oMathPara>
                </a14:m>
                <a:endParaRPr lang="fr-FR" sz="1500" b="1" dirty="0">
                  <a:solidFill>
                    <a:prstClr val="white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58" y="4717561"/>
                <a:ext cx="458381" cy="230832"/>
              </a:xfrm>
              <a:prstGeom prst="rect">
                <a:avLst/>
              </a:prstGeom>
              <a:blipFill>
                <a:blip r:embed="rId9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ZoneTexte 59"/>
          <p:cNvSpPr txBox="1"/>
          <p:nvPr/>
        </p:nvSpPr>
        <p:spPr>
          <a:xfrm>
            <a:off x="4919049" y="5134135"/>
            <a:ext cx="71001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189"/>
            <a:r>
              <a:rPr lang="en-US" sz="1500" b="1" dirty="0">
                <a:solidFill>
                  <a:prstClr val="white"/>
                </a:solidFill>
                <a:latin typeface="Arial"/>
              </a:rPr>
              <a:t>X</a:t>
            </a:r>
            <a:endParaRPr lang="fr-FR" sz="15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Arc 60"/>
          <p:cNvSpPr/>
          <p:nvPr/>
        </p:nvSpPr>
        <p:spPr>
          <a:xfrm>
            <a:off x="3892255" y="2699397"/>
            <a:ext cx="487795" cy="412112"/>
          </a:xfrm>
          <a:prstGeom prst="arc">
            <a:avLst>
              <a:gd name="adj1" fmla="val 11877908"/>
              <a:gd name="adj2" fmla="val 569310"/>
            </a:avLst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fr-FR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4135576" y="4952439"/>
            <a:ext cx="931048" cy="52613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/>
              <p:cNvSpPr txBox="1"/>
              <p:nvPr/>
            </p:nvSpPr>
            <p:spPr>
              <a:xfrm>
                <a:off x="3992515" y="2490716"/>
                <a:ext cx="69944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18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lang="fr-FR" sz="1600" b="1" dirty="0">
                  <a:solidFill>
                    <a:prstClr val="white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3" name="ZoneText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515" y="2490716"/>
                <a:ext cx="699443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Ellipse 63"/>
          <p:cNvSpPr/>
          <p:nvPr/>
        </p:nvSpPr>
        <p:spPr>
          <a:xfrm>
            <a:off x="3743423" y="2083736"/>
            <a:ext cx="574764" cy="211293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fr-FR">
              <a:solidFill>
                <a:prstClr val="white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/>
              <p:cNvSpPr txBox="1"/>
              <p:nvPr/>
            </p:nvSpPr>
            <p:spPr>
              <a:xfrm>
                <a:off x="3738469" y="1826384"/>
                <a:ext cx="69944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18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fr-FR" sz="1600" b="1" dirty="0">
                  <a:solidFill>
                    <a:prstClr val="white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5" name="ZoneText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469" y="1826384"/>
                <a:ext cx="699443" cy="246221"/>
              </a:xfrm>
              <a:prstGeom prst="rect">
                <a:avLst/>
              </a:prstGeom>
              <a:blipFill>
                <a:blip r:embed="rId11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/>
              <p:cNvSpPr txBox="1"/>
              <p:nvPr/>
            </p:nvSpPr>
            <p:spPr>
              <a:xfrm>
                <a:off x="2155674" y="4740020"/>
                <a:ext cx="458381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18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</m:oMath>
                  </m:oMathPara>
                </a14:m>
                <a:endParaRPr lang="fr-FR" sz="1500" b="1" dirty="0">
                  <a:solidFill>
                    <a:prstClr val="white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6" name="ZoneText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74" y="4740020"/>
                <a:ext cx="458381" cy="230832"/>
              </a:xfrm>
              <a:prstGeom prst="rect">
                <a:avLst/>
              </a:prstGeom>
              <a:blipFill>
                <a:blip r:embed="rId1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s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5"/>
              <p:cNvSpPr txBox="1">
                <a:spLocks/>
              </p:cNvSpPr>
              <p:nvPr/>
            </p:nvSpPr>
            <p:spPr>
              <a:xfrm>
                <a:off x="226143" y="708918"/>
                <a:ext cx="11493909" cy="42914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51" indent="-256026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52" indent="-246882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21" indent="-219451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47" indent="-201163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53" indent="-182875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04" indent="-182875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754" indent="-182875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17" indent="-182875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24" indent="-182875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ARPES – BaNiS</a:t>
                </a:r>
                <a:r>
                  <a:rPr lang="en-US" sz="1800" baseline="-250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solidFill>
                      <a:srgbClr val="FF6600"/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 Band structure 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1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𝜗</m:t>
                    </m:r>
                  </m:oMath>
                </a14:m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= 70eV @ APE beamline - synchrotron 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Elettra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latin typeface="Bookman Old Style" panose="02050604050505020204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3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43" y="708918"/>
                <a:ext cx="11493909" cy="429148"/>
              </a:xfrm>
              <a:prstGeom prst="rect">
                <a:avLst/>
              </a:prstGeom>
              <a:blipFill>
                <a:blip r:embed="rId13"/>
                <a:stretch>
                  <a:fillRect t="-5634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avec flèche 61"/>
          <p:cNvCxnSpPr/>
          <p:nvPr/>
        </p:nvCxnSpPr>
        <p:spPr>
          <a:xfrm flipH="1">
            <a:off x="2490177" y="4890927"/>
            <a:ext cx="1400996" cy="1358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0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539" y="4001040"/>
            <a:ext cx="2589036" cy="2204269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356" y="3159749"/>
            <a:ext cx="2525823" cy="222183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696" y="2256740"/>
            <a:ext cx="2609663" cy="222183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042" y="1348009"/>
            <a:ext cx="2614387" cy="222183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9309723" y="4729131"/>
                <a:ext cx="1118763" cy="42024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algn="ctr" defTabSz="457189"/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1400" baseline="-25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=0.0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fr-FR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723" y="4729131"/>
                <a:ext cx="1118763" cy="420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9292791" y="3913780"/>
                <a:ext cx="1121996" cy="420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189"/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1400" baseline="-25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=0.2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fr-FR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791" y="3913780"/>
                <a:ext cx="1121996" cy="420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9272036" y="2977008"/>
                <a:ext cx="1112973" cy="42024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wrap="square" rtlCol="0">
                <a:spAutoFit/>
                <a:scene3d>
                  <a:camera prst="isometricRightUp"/>
                  <a:lightRig rig="threePt" dir="t"/>
                </a:scene3d>
              </a:bodyPr>
              <a:lstStyle/>
              <a:p>
                <a:pPr algn="ctr" defTabSz="457189"/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1400" baseline="-25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=0.6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7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fr-FR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036" y="2977008"/>
                <a:ext cx="1112973" cy="4202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9248829" y="2064180"/>
                <a:ext cx="1141541" cy="42024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wrap="square" rtlCol="0">
                <a:spAutoFit/>
                <a:scene3d>
                  <a:camera prst="isometricRightUp"/>
                  <a:lightRig rig="threePt" dir="t"/>
                </a:scene3d>
              </a:bodyPr>
              <a:lstStyle/>
              <a:p>
                <a:pPr algn="ctr" defTabSz="457189"/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1400" baseline="-25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=0.8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fr-FR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829" y="2064180"/>
                <a:ext cx="1141541" cy="420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Connecteur droit 50"/>
          <p:cNvCxnSpPr/>
          <p:nvPr/>
        </p:nvCxnSpPr>
        <p:spPr>
          <a:xfrm flipH="1">
            <a:off x="8251059" y="2926257"/>
            <a:ext cx="21267" cy="2638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9362335" y="2286064"/>
            <a:ext cx="0" cy="26615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7164939" y="2286064"/>
            <a:ext cx="0" cy="2661567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0907" y="4940750"/>
            <a:ext cx="239631" cy="1451099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023322" y="5713066"/>
            <a:ext cx="541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fr-FR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365379" y="5722945"/>
            <a:ext cx="541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fr-FR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011" y="1326630"/>
            <a:ext cx="3369031" cy="3229777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5917" y="2701884"/>
            <a:ext cx="2076656" cy="3293623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2633" y="2660952"/>
            <a:ext cx="2045735" cy="3300549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83354" y="2699401"/>
            <a:ext cx="2854557" cy="2776379"/>
          </a:xfrm>
          <a:prstGeom prst="rect">
            <a:avLst/>
          </a:prstGeom>
        </p:spPr>
      </p:pic>
      <p:cxnSp>
        <p:nvCxnSpPr>
          <p:cNvPr id="57" name="Connecteur droit avec flèche 56"/>
          <p:cNvCxnSpPr/>
          <p:nvPr/>
        </p:nvCxnSpPr>
        <p:spPr>
          <a:xfrm flipV="1">
            <a:off x="5085147" y="4944231"/>
            <a:ext cx="925056" cy="53434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/>
              <p:cNvSpPr txBox="1"/>
              <p:nvPr/>
            </p:nvSpPr>
            <p:spPr>
              <a:xfrm>
                <a:off x="3646069" y="4740231"/>
                <a:ext cx="699443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18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𝚪</m:t>
                      </m:r>
                    </m:oMath>
                  </m:oMathPara>
                </a14:m>
                <a:endParaRPr lang="fr-FR" sz="1500" b="1" dirty="0">
                  <a:solidFill>
                    <a:prstClr val="white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069" y="4740231"/>
                <a:ext cx="699443" cy="230832"/>
              </a:xfrm>
              <a:prstGeom prst="rect">
                <a:avLst/>
              </a:prstGeom>
              <a:blipFill>
                <a:blip r:embed="rId16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/>
              <p:cNvSpPr txBox="1"/>
              <p:nvPr/>
            </p:nvSpPr>
            <p:spPr>
              <a:xfrm>
                <a:off x="5655858" y="4717561"/>
                <a:ext cx="458381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18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</m:oMath>
                  </m:oMathPara>
                </a14:m>
                <a:endParaRPr lang="fr-FR" sz="1500" b="1" dirty="0">
                  <a:solidFill>
                    <a:prstClr val="white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58" y="4717561"/>
                <a:ext cx="458381" cy="230832"/>
              </a:xfrm>
              <a:prstGeom prst="rect">
                <a:avLst/>
              </a:prstGeom>
              <a:blipFill>
                <a:blip r:embed="rId1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ZoneTexte 68"/>
          <p:cNvSpPr txBox="1"/>
          <p:nvPr/>
        </p:nvSpPr>
        <p:spPr>
          <a:xfrm>
            <a:off x="4919049" y="5134135"/>
            <a:ext cx="71001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189"/>
            <a:r>
              <a:rPr lang="en-US" sz="1500" b="1" dirty="0">
                <a:solidFill>
                  <a:prstClr val="white"/>
                </a:solidFill>
                <a:latin typeface="Arial"/>
              </a:rPr>
              <a:t>X</a:t>
            </a:r>
            <a:endParaRPr lang="fr-FR" sz="15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0" name="Arc 69"/>
          <p:cNvSpPr/>
          <p:nvPr/>
        </p:nvSpPr>
        <p:spPr>
          <a:xfrm>
            <a:off x="3892255" y="2699397"/>
            <a:ext cx="487795" cy="412112"/>
          </a:xfrm>
          <a:prstGeom prst="arc">
            <a:avLst>
              <a:gd name="adj1" fmla="val 11877908"/>
              <a:gd name="adj2" fmla="val 569310"/>
            </a:avLst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fr-FR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>
            <a:off x="4135576" y="4952439"/>
            <a:ext cx="931048" cy="52613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/>
              <p:cNvSpPr txBox="1"/>
              <p:nvPr/>
            </p:nvSpPr>
            <p:spPr>
              <a:xfrm>
                <a:off x="3992515" y="2490716"/>
                <a:ext cx="69944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18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lang="fr-FR" sz="1600" b="1" dirty="0">
                  <a:solidFill>
                    <a:prstClr val="white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2" name="ZoneText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515" y="2490716"/>
                <a:ext cx="699443" cy="2462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Ellipse 72"/>
          <p:cNvSpPr/>
          <p:nvPr/>
        </p:nvSpPr>
        <p:spPr>
          <a:xfrm>
            <a:off x="3743423" y="2083736"/>
            <a:ext cx="574764" cy="211293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fr-FR">
              <a:solidFill>
                <a:prstClr val="white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/>
              <p:cNvSpPr txBox="1"/>
              <p:nvPr/>
            </p:nvSpPr>
            <p:spPr>
              <a:xfrm>
                <a:off x="3738469" y="1826384"/>
                <a:ext cx="69944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18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fr-FR" sz="1600" b="1" dirty="0">
                  <a:solidFill>
                    <a:prstClr val="white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4" name="ZoneText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469" y="1826384"/>
                <a:ext cx="699443" cy="246221"/>
              </a:xfrm>
              <a:prstGeom prst="rect">
                <a:avLst/>
              </a:prstGeom>
              <a:blipFill>
                <a:blip r:embed="rId19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/>
              <p:cNvSpPr txBox="1"/>
              <p:nvPr/>
            </p:nvSpPr>
            <p:spPr>
              <a:xfrm>
                <a:off x="2185170" y="4730188"/>
                <a:ext cx="458381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18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</m:oMath>
                  </m:oMathPara>
                </a14:m>
                <a:endParaRPr lang="fr-FR" sz="1500" b="1" dirty="0">
                  <a:solidFill>
                    <a:prstClr val="white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170" y="4730188"/>
                <a:ext cx="458381" cy="230832"/>
              </a:xfrm>
              <a:prstGeom prst="rect">
                <a:avLst/>
              </a:prstGeom>
              <a:blipFill>
                <a:blip r:embed="rId20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7FEC33F-BD7F-1B42-B060-A8E214BF6DB8}" type="slidenum">
              <a:rPr lang="en-US">
                <a:latin typeface="Arial"/>
              </a:rPr>
              <a:pPr defTabSz="457189"/>
              <a:t>6</a:t>
            </a:fld>
            <a:endParaRPr lang="en-US" dirty="0">
              <a:latin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72256" y="1352326"/>
            <a:ext cx="155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400" dirty="0">
                <a:solidFill>
                  <a:prstClr val="black"/>
                </a:solidFill>
                <a:latin typeface="Bookman Old Style" panose="02050604050505020204" pitchFamily="18" charset="0"/>
              </a:rPr>
              <a:t>Fermi Surfaces</a:t>
            </a:r>
          </a:p>
        </p:txBody>
      </p:sp>
      <p:sp>
        <p:nvSpPr>
          <p:cNvPr id="38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226143" y="708917"/>
            <a:ext cx="11493909" cy="10310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51" indent="-256026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52" indent="-24688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21" indent="-219451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47" indent="-201163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53" indent="-182875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04" indent="-182875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17" indent="-182875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24" indent="-182875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F6600"/>
                </a:solidFill>
                <a:latin typeface="Bookman Old Style" panose="02050604050505020204" pitchFamily="18" charset="0"/>
                <a:cs typeface="Times New Roman" pitchFamily="18" charset="0"/>
              </a:rPr>
              <a:t>ARPES – BaNiS</a:t>
            </a:r>
            <a:r>
              <a:rPr lang="en-US" sz="1800" baseline="-25000" dirty="0">
                <a:solidFill>
                  <a:srgbClr val="FF6600"/>
                </a:solidFill>
                <a:latin typeface="Bookman Old Style" panose="02050604050505020204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rgbClr val="FF6600"/>
                </a:solidFill>
                <a:latin typeface="Bookman Old Style" panose="02050604050505020204" pitchFamily="18" charset="0"/>
                <a:cs typeface="Times New Roman" pitchFamily="18" charset="0"/>
              </a:rPr>
              <a:t> Band structure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(different photon energies @ APE beamline - synchrotron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Elettra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543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C33F-BD7F-1B42-B060-A8E214BF6D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6647" y="1820591"/>
            <a:ext cx="515874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Bookman Old Style" panose="02050604050505020204" pitchFamily="18" charset="0"/>
              </a:rPr>
              <a:t>Hidden spin polarization </a:t>
            </a:r>
            <a:r>
              <a:rPr lang="en-US" sz="1600" dirty="0">
                <a:latin typeface="Bookman Old Style" panose="02050604050505020204" pitchFamily="18" charset="0"/>
              </a:rPr>
              <a:t>in centrosymmetric crystals with specific atomic site asymmetries.</a:t>
            </a:r>
          </a:p>
          <a:p>
            <a:pPr algn="just"/>
            <a:endParaRPr lang="en-US" sz="1600" dirty="0">
              <a:latin typeface="Bookman Old Style" panose="02050604050505020204" pitchFamily="18" charset="0"/>
            </a:endParaRPr>
          </a:p>
          <a:p>
            <a:pPr algn="just"/>
            <a:r>
              <a:rPr lang="en-US" sz="1600" b="1" dirty="0">
                <a:latin typeface="Bookman Old Style" panose="02050604050505020204" pitchFamily="18" charset="0"/>
              </a:rPr>
              <a:t>Doubly degenerate bands</a:t>
            </a:r>
            <a:r>
              <a:rPr lang="en-US" sz="1600" dirty="0">
                <a:latin typeface="Bookman Old Style" panose="02050604050505020204" pitchFamily="18" charset="0"/>
              </a:rPr>
              <a:t>: the two components could have opposite polarizations, each spatially localized on one of the two separate sectors forming the inversion partners.</a:t>
            </a:r>
          </a:p>
          <a:p>
            <a:pPr algn="just"/>
            <a:endParaRPr lang="fr-FR" sz="500" dirty="0">
              <a:latin typeface="Bookman Old Style" panose="02050604050505020204" pitchFamily="18" charset="0"/>
            </a:endParaRPr>
          </a:p>
          <a:p>
            <a:pPr algn="just"/>
            <a:r>
              <a:rPr lang="fr-FR" sz="1300" dirty="0">
                <a:latin typeface="Bookman Old Style" panose="02050604050505020204" pitchFamily="18" charset="0"/>
              </a:rPr>
              <a:t>X. Zhang </a:t>
            </a:r>
            <a:r>
              <a:rPr lang="fr-FR" sz="1300" i="1" dirty="0">
                <a:latin typeface="Bookman Old Style" panose="02050604050505020204" pitchFamily="18" charset="0"/>
              </a:rPr>
              <a:t>et al</a:t>
            </a:r>
            <a:r>
              <a:rPr lang="fr-FR" sz="1300" dirty="0">
                <a:latin typeface="Bookman Old Style" panose="02050604050505020204" pitchFamily="18" charset="0"/>
              </a:rPr>
              <a:t>., Nature </a:t>
            </a:r>
            <a:r>
              <a:rPr lang="fr-FR" sz="1300" dirty="0" err="1">
                <a:latin typeface="Bookman Old Style" panose="02050604050505020204" pitchFamily="18" charset="0"/>
              </a:rPr>
              <a:t>Physics</a:t>
            </a:r>
            <a:r>
              <a:rPr lang="fr-FR" sz="1300" dirty="0">
                <a:latin typeface="Bookman Old Style" panose="02050604050505020204" pitchFamily="18" charset="0"/>
              </a:rPr>
              <a:t> 10, 387–393 (2014)</a:t>
            </a:r>
          </a:p>
          <a:p>
            <a:pPr algn="just"/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1" name="Content Placeholder 5"/>
          <p:cNvSpPr txBox="1">
            <a:spLocks/>
          </p:cNvSpPr>
          <p:nvPr/>
        </p:nvSpPr>
        <p:spPr>
          <a:xfrm>
            <a:off x="226143" y="708917"/>
            <a:ext cx="11493909" cy="10310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51" indent="-256026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52" indent="-24688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21" indent="-219451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47" indent="-201163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53" indent="-182875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04" indent="-182875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17" indent="-182875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24" indent="-182875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Rashba</a:t>
            </a:r>
            <a:r>
              <a:rPr lang="en-US" sz="18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 spin-orbit coupling in asymmetric potentials: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386" y="4205859"/>
            <a:ext cx="2521607" cy="18350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509" y="1195686"/>
            <a:ext cx="5595382" cy="398591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302477" y="4680150"/>
            <a:ext cx="546945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M(A)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53855" y="4680156"/>
            <a:ext cx="527709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X(R)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17171" y="4680149"/>
            <a:ext cx="546945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M(A)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83593" y="5211099"/>
            <a:ext cx="46824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Rashba</a:t>
            </a:r>
            <a:r>
              <a:rPr lang="en-US" sz="1600" dirty="0">
                <a:solidFill>
                  <a:srgbClr val="FF0000"/>
                </a:solidFill>
                <a:latin typeface="Bookman Old Style" panose="02050604050505020204" pitchFamily="18" charset="0"/>
              </a:rPr>
              <a:t> coupling of 0.25 </a:t>
            </a:r>
            <a:r>
              <a:rPr lang="en-US" sz="16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eVÅ</a:t>
            </a:r>
            <a:endParaRPr lang="en-US" sz="16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Bookman Old Style" panose="02050604050505020204" pitchFamily="18" charset="0"/>
              </a:rPr>
              <a:t>band splitting up to 0.15 eV</a:t>
            </a:r>
          </a:p>
          <a:p>
            <a:pPr algn="ctr"/>
            <a:endParaRPr lang="en-US" sz="1600" dirty="0">
              <a:latin typeface="Bookman Old Style" panose="02050604050505020204" pitchFamily="18" charset="0"/>
            </a:endParaRPr>
          </a:p>
          <a:p>
            <a:pPr algn="ctr"/>
            <a:r>
              <a:rPr lang="en-US" sz="1300" dirty="0">
                <a:latin typeface="Bookman Old Style" panose="02050604050505020204" pitchFamily="18" charset="0"/>
              </a:rPr>
              <a:t>D. Santos-</a:t>
            </a:r>
            <a:r>
              <a:rPr lang="en-US" sz="1300" dirty="0" err="1">
                <a:latin typeface="Bookman Old Style" panose="02050604050505020204" pitchFamily="18" charset="0"/>
              </a:rPr>
              <a:t>Cottin</a:t>
            </a:r>
            <a:r>
              <a:rPr lang="en-US" sz="1300" dirty="0">
                <a:latin typeface="Bookman Old Style" panose="02050604050505020204" pitchFamily="18" charset="0"/>
              </a:rPr>
              <a:t> </a:t>
            </a:r>
            <a:r>
              <a:rPr lang="en-US" sz="1300" i="1" dirty="0">
                <a:latin typeface="Bookman Old Style" panose="02050604050505020204" pitchFamily="18" charset="0"/>
              </a:rPr>
              <a:t>et al</a:t>
            </a:r>
            <a:r>
              <a:rPr lang="en-US" sz="1300" dirty="0">
                <a:latin typeface="Bookman Old Style" panose="02050604050505020204" pitchFamily="18" charset="0"/>
              </a:rPr>
              <a:t>., Nat. </a:t>
            </a:r>
            <a:r>
              <a:rPr lang="en-US" sz="1300" dirty="0" err="1">
                <a:latin typeface="Bookman Old Style" panose="02050604050505020204" pitchFamily="18" charset="0"/>
              </a:rPr>
              <a:t>Commun</a:t>
            </a:r>
            <a:r>
              <a:rPr lang="en-US" sz="1300" dirty="0">
                <a:latin typeface="Bookman Old Style" panose="02050604050505020204" pitchFamily="18" charset="0"/>
              </a:rPr>
              <a:t>. 7, 11258 (2016)</a:t>
            </a:r>
          </a:p>
          <a:p>
            <a:pPr algn="ctr"/>
            <a:endParaRPr lang="en-US" sz="1600" dirty="0"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75" y="4205859"/>
            <a:ext cx="3112663" cy="22136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121" y="3933551"/>
            <a:ext cx="481781" cy="383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42860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75" y="1016860"/>
            <a:ext cx="5469940" cy="415195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7FEC33F-BD7F-1B42-B060-A8E214BF6DB8}" type="slidenum">
              <a:rPr lang="en-US">
                <a:latin typeface="Arial"/>
              </a:rPr>
              <a:pPr defTabSz="457189"/>
              <a:t>8</a:t>
            </a:fld>
            <a:endParaRPr lang="en-US" dirty="0">
              <a:latin typeface="Arial"/>
            </a:endParaRPr>
          </a:p>
        </p:txBody>
      </p:sp>
      <p:sp>
        <p:nvSpPr>
          <p:cNvPr id="12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39934" y="268896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883B"/>
                </a:solidFill>
                <a:latin typeface="Bookman Old Style" panose="02050604050505020204" pitchFamily="18" charset="0"/>
                <a:cs typeface="Times New Roman" pitchFamily="18" charset="0"/>
              </a:rPr>
              <a:t>Theory vs. experiment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924" y="6478328"/>
            <a:ext cx="106864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Bookman Old Style" panose="02050604050505020204" pitchFamily="18" charset="0"/>
              </a:rPr>
              <a:t>D. Santos-</a:t>
            </a:r>
            <a:r>
              <a:rPr lang="en-US" sz="1300" dirty="0" err="1">
                <a:latin typeface="Bookman Old Style" panose="02050604050505020204" pitchFamily="18" charset="0"/>
              </a:rPr>
              <a:t>Cottin</a:t>
            </a:r>
            <a:r>
              <a:rPr lang="en-US" sz="1300" dirty="0">
                <a:latin typeface="Bookman Old Style" panose="02050604050505020204" pitchFamily="18" charset="0"/>
              </a:rPr>
              <a:t> </a:t>
            </a:r>
            <a:r>
              <a:rPr lang="en-US" sz="1300" i="1" dirty="0">
                <a:latin typeface="Bookman Old Style" panose="02050604050505020204" pitchFamily="18" charset="0"/>
              </a:rPr>
              <a:t>et al</a:t>
            </a:r>
            <a:r>
              <a:rPr lang="en-US" sz="1300" dirty="0">
                <a:latin typeface="Bookman Old Style" panose="02050604050505020204" pitchFamily="18" charset="0"/>
              </a:rPr>
              <a:t>., Nat. </a:t>
            </a:r>
            <a:r>
              <a:rPr lang="en-US" sz="1300" dirty="0" err="1">
                <a:latin typeface="Bookman Old Style" panose="02050604050505020204" pitchFamily="18" charset="0"/>
              </a:rPr>
              <a:t>Commun</a:t>
            </a:r>
            <a:r>
              <a:rPr lang="en-US" sz="1300" dirty="0">
                <a:latin typeface="Bookman Old Style" panose="02050604050505020204" pitchFamily="18" charset="0"/>
              </a:rPr>
              <a:t>. 7, 11258 (2016)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439" y="5644786"/>
            <a:ext cx="11641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How does the electronic structure </a:t>
            </a:r>
            <a:r>
              <a:rPr lang="en-U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react </a:t>
            </a:r>
            <a:r>
              <a:rPr lang="en-U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with respect to the temperature or </a:t>
            </a:r>
            <a:r>
              <a:rPr lang="en-U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 photo-excitation</a:t>
            </a:r>
            <a:r>
              <a:rPr lang="en-U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30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7FEC33F-BD7F-1B42-B060-A8E214BF6DB8}" type="slidenum">
              <a:rPr lang="en-US">
                <a:latin typeface="Arial"/>
              </a:rPr>
              <a:pPr defTabSz="457189"/>
              <a:t>9</a:t>
            </a:fld>
            <a:endParaRPr lang="en-US" dirty="0">
              <a:latin typeface="Arial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24466" y="587780"/>
            <a:ext cx="1089423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189"/>
            <a:r>
              <a:rPr lang="en-US" sz="20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Probe pulse = 6.2eV on the </a:t>
            </a:r>
            <a:r>
              <a:rPr lang="en-US" sz="2000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FemtoARPES</a:t>
            </a:r>
            <a:r>
              <a:rPr lang="en-US" sz="20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 setup</a:t>
            </a:r>
          </a:p>
          <a:p>
            <a:pPr algn="just" defTabSz="457189"/>
            <a:r>
              <a:rPr lang="en-US" sz="1300" dirty="0">
                <a:latin typeface="Bookman Old Style" panose="02050604050505020204" pitchFamily="18" charset="0"/>
              </a:rPr>
              <a:t>J. Faure </a:t>
            </a:r>
            <a:r>
              <a:rPr lang="en-US" sz="1300" i="1" dirty="0">
                <a:latin typeface="Bookman Old Style" panose="02050604050505020204" pitchFamily="18" charset="0"/>
              </a:rPr>
              <a:t>et al</a:t>
            </a:r>
            <a:r>
              <a:rPr lang="en-US" sz="1300" dirty="0">
                <a:latin typeface="Bookman Old Style" panose="02050604050505020204" pitchFamily="18" charset="0"/>
              </a:rPr>
              <a:t>., Rev. Sci. </a:t>
            </a:r>
            <a:r>
              <a:rPr lang="en-US" sz="1300" dirty="0" err="1">
                <a:latin typeface="Bookman Old Style" panose="02050604050505020204" pitchFamily="18" charset="0"/>
              </a:rPr>
              <a:t>Instrum</a:t>
            </a:r>
            <a:r>
              <a:rPr lang="en-US" sz="1300" dirty="0">
                <a:latin typeface="Bookman Old Style" panose="02050604050505020204" pitchFamily="18" charset="0"/>
              </a:rPr>
              <a:t>. </a:t>
            </a:r>
            <a:r>
              <a:rPr lang="en-US" sz="1300" b="1" dirty="0">
                <a:latin typeface="Bookman Old Style" panose="02050604050505020204" pitchFamily="18" charset="0"/>
              </a:rPr>
              <a:t>83</a:t>
            </a:r>
            <a:r>
              <a:rPr lang="en-US" sz="1300" dirty="0">
                <a:latin typeface="Bookman Old Style" panose="02050604050505020204" pitchFamily="18" charset="0"/>
              </a:rPr>
              <a:t>, 043109 (2012)</a:t>
            </a:r>
          </a:p>
          <a:p>
            <a:pPr algn="just" defTabSz="457189"/>
            <a:endParaRPr lang="fr-FR" sz="2000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1"/>
              <p:cNvSpPr txBox="1"/>
              <p:nvPr/>
            </p:nvSpPr>
            <p:spPr>
              <a:xfrm>
                <a:off x="1522646" y="1313335"/>
                <a:ext cx="4404173" cy="879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latin typeface="Bookman Old Style" panose="02050604050505020204" pitchFamily="18" charset="0"/>
                  </a:rPr>
                  <a:t>P polarization in order to observe the </a:t>
                </a:r>
                <a:r>
                  <a:rPr lang="en-US" sz="1700" dirty="0" smtClean="0">
                    <a:latin typeface="Bookman Old Style" panose="02050604050505020204" pitchFamily="18" charset="0"/>
                  </a:rPr>
                  <a:t>out-of-plane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>
                            <a:solidFill>
                              <a:srgbClr val="FF000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700">
                            <a:solidFill>
                              <a:srgbClr val="FF0007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fr-FR" sz="1700" i="1">
                                <a:solidFill>
                                  <a:srgbClr val="FF00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>
                                <a:solidFill>
                                  <a:srgbClr val="FF0007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sz="1700">
                                <a:solidFill>
                                  <a:srgbClr val="FF000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fr-FR" sz="1700" dirty="0">
                    <a:solidFill>
                      <a:srgbClr val="FF0007"/>
                    </a:solidFill>
                    <a:latin typeface="Bookman Old Style" panose="02050604050505020204" pitchFamily="18" charset="0"/>
                  </a:rPr>
                  <a:t> band</a:t>
                </a:r>
                <a:r>
                  <a:rPr lang="en-US" sz="1700" dirty="0">
                    <a:latin typeface="Bookman Old Style" panose="02050604050505020204" pitchFamily="18" charset="0"/>
                  </a:rPr>
                  <a:t>:</a:t>
                </a:r>
              </a:p>
              <a:p>
                <a:endParaRPr lang="fr-FR" sz="1700" dirty="0"/>
              </a:p>
            </p:txBody>
          </p:sp>
        </mc:Choice>
        <mc:Fallback xmlns="">
          <p:sp>
            <p:nvSpPr>
              <p:cNvPr id="28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46" y="1313335"/>
                <a:ext cx="4404173" cy="879087"/>
              </a:xfrm>
              <a:prstGeom prst="rect">
                <a:avLst/>
              </a:prstGeom>
              <a:blipFill>
                <a:blip r:embed="rId2"/>
                <a:stretch>
                  <a:fillRect t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4"/>
              <p:cNvSpPr txBox="1"/>
              <p:nvPr/>
            </p:nvSpPr>
            <p:spPr>
              <a:xfrm>
                <a:off x="6063877" y="1309523"/>
                <a:ext cx="4325861" cy="651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latin typeface="Bookman Old Style" panose="02050604050505020204" pitchFamily="18" charset="0"/>
                  </a:rPr>
                  <a:t>S polarization to observe the</a:t>
                </a:r>
              </a:p>
              <a:p>
                <a:pPr algn="ctr"/>
                <a:r>
                  <a:rPr lang="en-US" sz="1700" dirty="0" smtClean="0">
                    <a:latin typeface="Bookman Old Style" panose="02050604050505020204" pitchFamily="18" charset="0"/>
                  </a:rPr>
                  <a:t>in-plane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>
                            <a:solidFill>
                              <a:srgbClr val="FF000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700">
                            <a:solidFill>
                              <a:srgbClr val="FF0007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fr-FR" sz="1700" i="1">
                                <a:solidFill>
                                  <a:srgbClr val="FF00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>
                                <a:solidFill>
                                  <a:srgbClr val="FF0007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1700">
                                <a:solidFill>
                                  <a:srgbClr val="FF000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700">
                            <a:solidFill>
                              <a:srgbClr val="FF0007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FF00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>
                                <a:solidFill>
                                  <a:srgbClr val="FF0007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1700">
                                <a:solidFill>
                                  <a:srgbClr val="FF000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fr-FR" sz="1700" dirty="0">
                    <a:solidFill>
                      <a:srgbClr val="FF0007"/>
                    </a:solidFill>
                    <a:latin typeface="Bookman Old Style" panose="02050604050505020204" pitchFamily="18" charset="0"/>
                  </a:rPr>
                  <a:t> band</a:t>
                </a:r>
                <a:r>
                  <a:rPr lang="en-US" sz="1700" dirty="0">
                    <a:latin typeface="Bookman Old Style" panose="020506040505050202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9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877" y="1309523"/>
                <a:ext cx="4325861" cy="651525"/>
              </a:xfrm>
              <a:prstGeom prst="rect">
                <a:avLst/>
              </a:prstGeom>
              <a:blipFill>
                <a:blip r:embed="rId3"/>
                <a:stretch>
                  <a:fillRect t="-2804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37" y="4086759"/>
            <a:ext cx="1589877" cy="2002841"/>
          </a:xfrm>
          <a:prstGeom prst="rect">
            <a:avLst/>
          </a:prstGeom>
        </p:spPr>
      </p:pic>
      <p:pic>
        <p:nvPicPr>
          <p:cNvPr id="31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41" y="3969087"/>
            <a:ext cx="2239972" cy="2521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15"/>
              <p:cNvSpPr txBox="1"/>
              <p:nvPr/>
            </p:nvSpPr>
            <p:spPr>
              <a:xfrm>
                <a:off x="5336231" y="4023055"/>
                <a:ext cx="699443" cy="202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13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fr-FR" sz="131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231" y="4023055"/>
                <a:ext cx="699443" cy="202043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5811" y="4059257"/>
            <a:ext cx="1614368" cy="2007178"/>
          </a:xfrm>
          <a:prstGeom prst="rect">
            <a:avLst/>
          </a:prstGeom>
        </p:spPr>
      </p:pic>
      <p:pic>
        <p:nvPicPr>
          <p:cNvPr id="34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3231" y="3950986"/>
            <a:ext cx="2269999" cy="2528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23"/>
              <p:cNvSpPr txBox="1"/>
              <p:nvPr/>
            </p:nvSpPr>
            <p:spPr>
              <a:xfrm>
                <a:off x="9253761" y="4098316"/>
                <a:ext cx="699443" cy="202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13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fr-FR" sz="131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761" y="4098316"/>
                <a:ext cx="699443" cy="202043"/>
              </a:xfrm>
              <a:prstGeom prst="rect">
                <a:avLst/>
              </a:prstGeom>
              <a:blipFill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24"/>
              <p:cNvSpPr txBox="1"/>
              <p:nvPr/>
            </p:nvSpPr>
            <p:spPr>
              <a:xfrm>
                <a:off x="8095361" y="4080194"/>
                <a:ext cx="458381" cy="202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13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fr-FR" sz="131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361" y="4080194"/>
                <a:ext cx="458381" cy="202043"/>
              </a:xfrm>
              <a:prstGeom prst="rect">
                <a:avLst/>
              </a:prstGeom>
              <a:blipFill>
                <a:blip r:embed="rId10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15"/>
              <p:cNvSpPr txBox="1"/>
              <p:nvPr/>
            </p:nvSpPr>
            <p:spPr>
              <a:xfrm>
                <a:off x="4731037" y="4100680"/>
                <a:ext cx="699443" cy="202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13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fr-FR" sz="131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37" y="4100680"/>
                <a:ext cx="699443" cy="202043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16"/>
              <p:cNvSpPr txBox="1"/>
              <p:nvPr/>
            </p:nvSpPr>
            <p:spPr>
              <a:xfrm>
                <a:off x="3543157" y="4107559"/>
                <a:ext cx="458381" cy="202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13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fr-FR" sz="131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157" y="4107559"/>
                <a:ext cx="458381" cy="202043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avec flèche 17"/>
          <p:cNvCxnSpPr/>
          <p:nvPr/>
        </p:nvCxnSpPr>
        <p:spPr>
          <a:xfrm>
            <a:off x="3889499" y="4208578"/>
            <a:ext cx="1049412" cy="3952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17"/>
          <p:cNvCxnSpPr/>
          <p:nvPr/>
        </p:nvCxnSpPr>
        <p:spPr>
          <a:xfrm>
            <a:off x="8431644" y="4199662"/>
            <a:ext cx="1049412" cy="3952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15"/>
              <p:cNvSpPr txBox="1"/>
              <p:nvPr/>
            </p:nvSpPr>
            <p:spPr>
              <a:xfrm>
                <a:off x="2951966" y="4095923"/>
                <a:ext cx="699443" cy="202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13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fr-FR" sz="1313" dirty="0"/>
              </a:p>
            </p:txBody>
          </p:sp>
        </mc:Choice>
        <mc:Fallback xmlns="">
          <p:sp>
            <p:nvSpPr>
              <p:cNvPr id="43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966" y="4095923"/>
                <a:ext cx="699443" cy="202043"/>
              </a:xfrm>
              <a:prstGeom prst="rect">
                <a:avLst/>
              </a:prstGeom>
              <a:blipFill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16"/>
              <p:cNvSpPr txBox="1"/>
              <p:nvPr/>
            </p:nvSpPr>
            <p:spPr>
              <a:xfrm>
                <a:off x="1819502" y="4102802"/>
                <a:ext cx="458381" cy="202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13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fr-FR" sz="1313" dirty="0"/>
              </a:p>
            </p:txBody>
          </p:sp>
        </mc:Choice>
        <mc:Fallback xmlns="">
          <p:sp>
            <p:nvSpPr>
              <p:cNvPr id="44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502" y="4102802"/>
                <a:ext cx="458381" cy="202043"/>
              </a:xfrm>
              <a:prstGeom prst="rect">
                <a:avLst/>
              </a:prstGeom>
              <a:blipFill>
                <a:blip r:embed="rId1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eur droit avec flèche 17"/>
          <p:cNvCxnSpPr/>
          <p:nvPr/>
        </p:nvCxnSpPr>
        <p:spPr>
          <a:xfrm>
            <a:off x="2147372" y="4213057"/>
            <a:ext cx="1049412" cy="395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15"/>
              <p:cNvSpPr txBox="1"/>
              <p:nvPr/>
            </p:nvSpPr>
            <p:spPr>
              <a:xfrm>
                <a:off x="7547668" y="4080033"/>
                <a:ext cx="699443" cy="202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13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fr-FR" sz="1313" dirty="0"/>
              </a:p>
            </p:txBody>
          </p:sp>
        </mc:Choice>
        <mc:Fallback xmlns="">
          <p:sp>
            <p:nvSpPr>
              <p:cNvPr id="4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668" y="4080033"/>
                <a:ext cx="699443" cy="202043"/>
              </a:xfrm>
              <a:prstGeom prst="rect">
                <a:avLst/>
              </a:prstGeom>
              <a:blipFill>
                <a:blip r:embed="rId1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16"/>
              <p:cNvSpPr txBox="1"/>
              <p:nvPr/>
            </p:nvSpPr>
            <p:spPr>
              <a:xfrm>
                <a:off x="6415204" y="4086912"/>
                <a:ext cx="458381" cy="202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13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fr-FR" sz="1313" dirty="0"/>
              </a:p>
            </p:txBody>
          </p:sp>
        </mc:Choice>
        <mc:Fallback xmlns="">
          <p:sp>
            <p:nvSpPr>
              <p:cNvPr id="4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204" y="4086912"/>
                <a:ext cx="458381" cy="202043"/>
              </a:xfrm>
              <a:prstGeom prst="rect">
                <a:avLst/>
              </a:prstGeom>
              <a:blipFill>
                <a:blip r:embed="rId1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necteur droit avec flèche 17"/>
          <p:cNvCxnSpPr/>
          <p:nvPr/>
        </p:nvCxnSpPr>
        <p:spPr>
          <a:xfrm>
            <a:off x="6743074" y="4197167"/>
            <a:ext cx="1049412" cy="395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7"/>
          <p:cNvSpPr txBox="1"/>
          <p:nvPr/>
        </p:nvSpPr>
        <p:spPr>
          <a:xfrm>
            <a:off x="1524004" y="2274"/>
            <a:ext cx="800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Nov 8</a:t>
            </a:r>
            <a:r>
              <a:rPr lang="en-US" sz="1600" baseline="30000" dirty="0">
                <a:solidFill>
                  <a:prstClr val="white"/>
                </a:solidFill>
                <a:latin typeface="Bookman Old Style" panose="02050604050505020204" pitchFamily="18" charset="0"/>
              </a:rPr>
              <a:t>th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, 2017			                   ATTOLAB </a:t>
            </a:r>
            <a:r>
              <a:rPr lang="en-US" sz="16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users </a:t>
            </a:r>
            <a:r>
              <a:rPr lang="en-US" sz="1600" dirty="0">
                <a:solidFill>
                  <a:prstClr val="white"/>
                </a:solidFill>
                <a:latin typeface="Bookman Old Style" panose="02050604050505020204" pitchFamily="18" charset="0"/>
              </a:rPr>
              <a:t>meeting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65" y="1968172"/>
            <a:ext cx="3241803" cy="205487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72" y="1993986"/>
            <a:ext cx="3189875" cy="20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rbain">
  <a:themeElements>
    <a:clrScheme name="niloufar'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FF66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638</TotalTime>
  <Words>1048</Words>
  <Application>Microsoft Office PowerPoint</Application>
  <PresentationFormat>Widescreen</PresentationFormat>
  <Paragraphs>285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Book Antiqua</vt:lpstr>
      <vt:lpstr>Bookman Old Style</vt:lpstr>
      <vt:lpstr>Calibri</vt:lpstr>
      <vt:lpstr>Calibri Light</vt:lpstr>
      <vt:lpstr>Cambria Math</vt:lpstr>
      <vt:lpstr>Georgia</vt:lpstr>
      <vt:lpstr>Times New Roman</vt:lpstr>
      <vt:lpstr>Wingdings</vt:lpstr>
      <vt:lpstr>Wingdings 2</vt:lpstr>
      <vt:lpstr>Office Theme</vt:lpstr>
      <vt:lpstr>Urbain</vt:lpstr>
      <vt:lpstr>Electronic structure and out-of-equilibrium electron dynamics of the quasi-two dimensional correlated metal BaNiS2 </vt:lpstr>
      <vt:lpstr>PowerPoint Presentation</vt:lpstr>
      <vt:lpstr>BaCo1-xNixS2</vt:lpstr>
      <vt:lpstr>PowerPoint Presentation</vt:lpstr>
      <vt:lpstr>PowerPoint Presentation</vt:lpstr>
      <vt:lpstr>PowerPoint Presentation</vt:lpstr>
      <vt:lpstr>PowerPoint Presentation</vt:lpstr>
      <vt:lpstr>Theory vs.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Conclusion</vt:lpstr>
      <vt:lpstr>Perspective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structure and out-of-equilibrium electron dynamics of the quasi-two dimensional correlated metal BaNiS2</dc:title>
  <dc:creator>Niloufar NILFOROUSHAN</dc:creator>
  <cp:lastModifiedBy>Niloufar NILFOROUSHAN</cp:lastModifiedBy>
  <cp:revision>70</cp:revision>
  <dcterms:created xsi:type="dcterms:W3CDTF">2017-11-05T12:04:39Z</dcterms:created>
  <dcterms:modified xsi:type="dcterms:W3CDTF">2017-11-12T21:49:53Z</dcterms:modified>
</cp:coreProperties>
</file>