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7" autoAdjust="0"/>
    <p:restoredTop sz="94667" autoAdjust="0"/>
  </p:normalViewPr>
  <p:slideViewPr>
    <p:cSldViewPr>
      <p:cViewPr varScale="1">
        <p:scale>
          <a:sx n="82" d="100"/>
          <a:sy n="82" d="100"/>
        </p:scale>
        <p:origin x="-84" y="-7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EF11D-B7B3-4B30-9FDF-667C2F805B2B}" type="datetimeFigureOut">
              <a:rPr lang="fr-FR" smtClean="0"/>
              <a:t>18/11/2015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FD7B-A296-41D7-A735-9C2227E63B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1531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EF11D-B7B3-4B30-9FDF-667C2F805B2B}" type="datetimeFigureOut">
              <a:rPr lang="fr-FR" smtClean="0"/>
              <a:t>18/11/2015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FD7B-A296-41D7-A735-9C2227E63B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5809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EF11D-B7B3-4B30-9FDF-667C2F805B2B}" type="datetimeFigureOut">
              <a:rPr lang="fr-FR" smtClean="0"/>
              <a:t>18/11/2015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FD7B-A296-41D7-A735-9C2227E63B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33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EF11D-B7B3-4B30-9FDF-667C2F805B2B}" type="datetimeFigureOut">
              <a:rPr lang="fr-FR" smtClean="0"/>
              <a:t>18/11/2015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FD7B-A296-41D7-A735-9C2227E63B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378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EF11D-B7B3-4B30-9FDF-667C2F805B2B}" type="datetimeFigureOut">
              <a:rPr lang="fr-FR" smtClean="0"/>
              <a:t>18/11/2015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FD7B-A296-41D7-A735-9C2227E63B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2945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EF11D-B7B3-4B30-9FDF-667C2F805B2B}" type="datetimeFigureOut">
              <a:rPr lang="fr-FR" smtClean="0"/>
              <a:t>18/11/2015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FD7B-A296-41D7-A735-9C2227E63B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598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EF11D-B7B3-4B30-9FDF-667C2F805B2B}" type="datetimeFigureOut">
              <a:rPr lang="fr-FR" smtClean="0"/>
              <a:t>18/11/2015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FD7B-A296-41D7-A735-9C2227E63B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7131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EF11D-B7B3-4B30-9FDF-667C2F805B2B}" type="datetimeFigureOut">
              <a:rPr lang="fr-FR" smtClean="0"/>
              <a:t>18/11/2015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FD7B-A296-41D7-A735-9C2227E63B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2135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EF11D-B7B3-4B30-9FDF-667C2F805B2B}" type="datetimeFigureOut">
              <a:rPr lang="fr-FR" smtClean="0"/>
              <a:t>18/11/2015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FD7B-A296-41D7-A735-9C2227E63B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9765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EF11D-B7B3-4B30-9FDF-667C2F805B2B}" type="datetimeFigureOut">
              <a:rPr lang="fr-FR" smtClean="0"/>
              <a:t>18/11/2015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FD7B-A296-41D7-A735-9C2227E63B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2457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EF11D-B7B3-4B30-9FDF-667C2F805B2B}" type="datetimeFigureOut">
              <a:rPr lang="fr-FR" smtClean="0"/>
              <a:t>18/11/2015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FD7B-A296-41D7-A735-9C2227E63B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15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EF11D-B7B3-4B30-9FDF-667C2F805B2B}" type="datetimeFigureOut">
              <a:rPr lang="fr-FR" smtClean="0"/>
              <a:t>18/11/2015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2FD7B-A296-41D7-A735-9C2227E63B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279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6712"/>
            <a:ext cx="9144000" cy="3334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691680" y="4797151"/>
            <a:ext cx="5976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19 – 20 novembre 2015</a:t>
            </a:r>
          </a:p>
          <a:p>
            <a:pPr algn="ctr"/>
            <a:r>
              <a:rPr lang="fr-FR" sz="2400" dirty="0" smtClean="0"/>
              <a:t>Amphi Bloch, Orme-des-Merisiers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5701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383228" y="980728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- Une démarche des utilisateurs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816869" y="476672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70C0"/>
                </a:solidFill>
              </a:rPr>
              <a:t>La 1ière rencontre des utilisateurs d’ATTOLAB, c’est :</a:t>
            </a:r>
            <a:endParaRPr lang="fr-FR" sz="2400" dirty="0">
              <a:solidFill>
                <a:srgbClr val="0070C0"/>
              </a:solidFill>
            </a:endParaRPr>
          </a:p>
        </p:txBody>
      </p:sp>
      <p:sp>
        <p:nvSpPr>
          <p:cNvPr id="7" name="AutoShape 10" descr="Résultat de recherche d'images pour &quot;stefan haessler&quot;"/>
          <p:cNvSpPr>
            <a:spLocks noChangeAspect="1" noChangeArrowheads="1"/>
          </p:cNvSpPr>
          <p:nvPr/>
        </p:nvSpPr>
        <p:spPr bwMode="auto">
          <a:xfrm>
            <a:off x="155575" y="-411163"/>
            <a:ext cx="85725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2" descr="Résultat de recherche d'images pour &quot;stefan haessler&quot;"/>
          <p:cNvSpPr>
            <a:spLocks noChangeAspect="1" noChangeArrowheads="1"/>
          </p:cNvSpPr>
          <p:nvPr/>
        </p:nvSpPr>
        <p:spPr bwMode="auto">
          <a:xfrm>
            <a:off x="307975" y="-258763"/>
            <a:ext cx="85725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14" descr="Résultat de recherche d'images pour &quot;stefan haessler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13" name="Groupe 12"/>
          <p:cNvGrpSpPr/>
          <p:nvPr/>
        </p:nvGrpSpPr>
        <p:grpSpPr>
          <a:xfrm>
            <a:off x="848028" y="1754607"/>
            <a:ext cx="7286470" cy="1602385"/>
            <a:chOff x="848028" y="2644368"/>
            <a:chExt cx="7286470" cy="1602385"/>
          </a:xfrm>
        </p:grpSpPr>
        <p:sp>
          <p:nvSpPr>
            <p:cNvPr id="8" name="ZoneTexte 7"/>
            <p:cNvSpPr txBox="1"/>
            <p:nvPr/>
          </p:nvSpPr>
          <p:spPr>
            <a:xfrm>
              <a:off x="1385004" y="2644368"/>
              <a:ext cx="5328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dirty="0" smtClean="0"/>
                <a:t>- Un comité d’organisation</a:t>
              </a:r>
              <a:endParaRPr lang="fr-FR" sz="2400" dirty="0"/>
            </a:p>
          </p:txBody>
        </p:sp>
        <p:grpSp>
          <p:nvGrpSpPr>
            <p:cNvPr id="11" name="Groupe 10"/>
            <p:cNvGrpSpPr/>
            <p:nvPr/>
          </p:nvGrpSpPr>
          <p:grpSpPr>
            <a:xfrm>
              <a:off x="848028" y="3019945"/>
              <a:ext cx="7286470" cy="1226808"/>
              <a:chOff x="848028" y="3019945"/>
              <a:chExt cx="7286470" cy="1226808"/>
            </a:xfrm>
          </p:grpSpPr>
          <p:pic>
            <p:nvPicPr>
              <p:cNvPr id="2050" name="Picture 2" descr="http://iramis-i.cea.fr/Images/Trombinoscope/clebe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48028" y="3140968"/>
                <a:ext cx="699603" cy="108063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52" name="Picture 4" descr="http://iramis-i.cea.fr/Images/Trombinoscope/jubera.jp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02466" y="3140968"/>
                <a:ext cx="905035" cy="108063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54" name="Picture 6" descr="http://iramis-i.cea.fr/Images/Trombinoscope/truchon.jpg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1137" t="-7397" r="7692" b="28612"/>
              <a:stretch/>
            </p:blipFill>
            <p:spPr bwMode="auto">
              <a:xfrm>
                <a:off x="2924556" y="3019945"/>
                <a:ext cx="928557" cy="12016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56" name="Picture 8" descr="http://iramis-i.cea.fr/Images/Trombinoscope/cmathieu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94251" y="3111977"/>
                <a:ext cx="805981" cy="113477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64" name="Picture 16" descr="Stefan Haessler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57746" y="3120008"/>
                <a:ext cx="1101599" cy="110159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66" name="Picture 18" descr="http://iramis-i.cea.fr/Images/Trombinoscope/lionel.jpg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74113" y="3111976"/>
                <a:ext cx="860385" cy="11243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68" name="Picture 20" descr="http://iramis-i.cea.fr/Images/Trombinoscope/mgeleoc.jpg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20072" y="3111976"/>
                <a:ext cx="863324" cy="11243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15" name="Groupe 14"/>
          <p:cNvGrpSpPr/>
          <p:nvPr/>
        </p:nvGrpSpPr>
        <p:grpSpPr>
          <a:xfrm>
            <a:off x="6857885" y="3570882"/>
            <a:ext cx="1986976" cy="1154262"/>
            <a:chOff x="6857885" y="3180114"/>
            <a:chExt cx="1986976" cy="1154262"/>
          </a:xfrm>
        </p:grpSpPr>
        <p:pic>
          <p:nvPicPr>
            <p:cNvPr id="2070" name="Picture 22" descr="http://iramis-i.cea.fr/Images/Trombinoscope/vgereczy.jp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7885" y="3182248"/>
              <a:ext cx="900100" cy="11521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2" name="Picture 24" descr="http://iramis-i.cea.fr/Images/Trombinoscope/vigneron.jp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4368" y="3180114"/>
              <a:ext cx="960493" cy="11542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8" name="Groupe 17"/>
          <p:cNvGrpSpPr/>
          <p:nvPr/>
        </p:nvGrpSpPr>
        <p:grpSpPr>
          <a:xfrm>
            <a:off x="1240514" y="3917180"/>
            <a:ext cx="3839741" cy="1153155"/>
            <a:chOff x="1240514" y="3917180"/>
            <a:chExt cx="3839741" cy="1153155"/>
          </a:xfrm>
        </p:grpSpPr>
        <p:sp>
          <p:nvSpPr>
            <p:cNvPr id="16" name="Rectangle 15"/>
            <p:cNvSpPr/>
            <p:nvPr/>
          </p:nvSpPr>
          <p:spPr>
            <a:xfrm>
              <a:off x="1584132" y="3917180"/>
              <a:ext cx="199080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2400" dirty="0" smtClean="0"/>
                <a:t>- Des sponsors</a:t>
              </a:r>
              <a:endParaRPr lang="fr-FR" sz="2400" dirty="0"/>
            </a:p>
          </p:txBody>
        </p:sp>
        <p:pic>
          <p:nvPicPr>
            <p:cNvPr id="28" name="Picture 2" descr="http://iramis.cea.fr/meetings/Attolab-users-meeting-2015/untitled.jpg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0514" y="4379953"/>
              <a:ext cx="1813819" cy="6903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ZoneTexte 16"/>
            <p:cNvSpPr txBox="1"/>
            <p:nvPr/>
          </p:nvSpPr>
          <p:spPr>
            <a:xfrm>
              <a:off x="3459490" y="4525089"/>
              <a:ext cx="16207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 smtClean="0"/>
                <a:t>LIDEX OPT2X</a:t>
              </a:r>
              <a:endParaRPr lang="fr-FR" sz="2000" dirty="0"/>
            </a:p>
          </p:txBody>
        </p:sp>
      </p:grpSp>
      <p:grpSp>
        <p:nvGrpSpPr>
          <p:cNvPr id="19" name="Groupe 18"/>
          <p:cNvGrpSpPr/>
          <p:nvPr/>
        </p:nvGrpSpPr>
        <p:grpSpPr>
          <a:xfrm>
            <a:off x="1580016" y="5229200"/>
            <a:ext cx="5384644" cy="1384548"/>
            <a:chOff x="1580016" y="5229200"/>
            <a:chExt cx="5384644" cy="1384548"/>
          </a:xfrm>
        </p:grpSpPr>
        <p:sp>
          <p:nvSpPr>
            <p:cNvPr id="27" name="Rectangle 26"/>
            <p:cNvSpPr/>
            <p:nvPr/>
          </p:nvSpPr>
          <p:spPr>
            <a:xfrm>
              <a:off x="1580016" y="5229200"/>
              <a:ext cx="234147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2400" dirty="0" smtClean="0"/>
                <a:t>- Des parrainages</a:t>
              </a:r>
              <a:endParaRPr lang="fr-FR" sz="2400" dirty="0"/>
            </a:p>
          </p:txBody>
        </p:sp>
        <p:pic>
          <p:nvPicPr>
            <p:cNvPr id="2074" name="Picture 26" descr="http://iramis.cea.fr/meetings/Attolab-users-meeting-2015/logo_SFO.jpg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5104" y="5733256"/>
              <a:ext cx="1128647" cy="8239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6" name="Picture 28" descr="http://iramis.cea.fr/meetings/Attolab-users-meeting-2015/logo_SFP.jpg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2622" y="5805264"/>
              <a:ext cx="857250" cy="7048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8" name="Picture 30" descr="http://iramis.cea.fr/meetings/Attolab-users-meeting-2015/logoSCF_centre_numeriqueRVB.png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3273" y="5805264"/>
              <a:ext cx="1532277" cy="7048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80" name="Picture 32" descr="http://iramis.cea.fr/meetings/Attolab-users-meeting-2015/logo_DCP.jpg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60" y="5661248"/>
              <a:ext cx="952500" cy="952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08888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62258" y="4521114"/>
            <a:ext cx="1699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- 82 Inscrits </a:t>
            </a:r>
            <a:endParaRPr lang="fr-FR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2901811" y="4509120"/>
            <a:ext cx="51018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(dont une vingtaine après la deadline)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816869" y="476672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70C0"/>
                </a:solidFill>
              </a:rPr>
              <a:t>La 1ière rencontre des utilisateurs d’ATTOLAB, c’est :</a:t>
            </a:r>
            <a:endParaRPr lang="fr-FR" sz="2400" dirty="0">
              <a:solidFill>
                <a:srgbClr val="0070C0"/>
              </a:solidFill>
            </a:endParaRPr>
          </a:p>
        </p:txBody>
      </p:sp>
      <p:sp>
        <p:nvSpPr>
          <p:cNvPr id="7" name="AutoShape 10" descr="Résultat de recherche d'images pour &quot;stefan haessler&quot;"/>
          <p:cNvSpPr>
            <a:spLocks noChangeAspect="1" noChangeArrowheads="1"/>
          </p:cNvSpPr>
          <p:nvPr/>
        </p:nvSpPr>
        <p:spPr bwMode="auto">
          <a:xfrm>
            <a:off x="155575" y="-411163"/>
            <a:ext cx="85725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2" descr="Résultat de recherche d'images pour &quot;stefan haessler&quot;"/>
          <p:cNvSpPr>
            <a:spLocks noChangeAspect="1" noChangeArrowheads="1"/>
          </p:cNvSpPr>
          <p:nvPr/>
        </p:nvSpPr>
        <p:spPr bwMode="auto">
          <a:xfrm>
            <a:off x="307975" y="-258763"/>
            <a:ext cx="85725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14" descr="Résultat de recherche d'images pour &quot;stefan haessler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1380067" y="1124744"/>
            <a:ext cx="57201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fr-FR" sz="2400" dirty="0" smtClean="0"/>
              <a:t>Un programme</a:t>
            </a:r>
          </a:p>
          <a:p>
            <a:pPr marL="800100" lvl="1" indent="-342900">
              <a:buFontTx/>
              <a:buChar char="-"/>
            </a:pPr>
            <a:r>
              <a:rPr lang="fr-FR" sz="2400" dirty="0" smtClean="0"/>
              <a:t>½ journée technique</a:t>
            </a:r>
          </a:p>
          <a:p>
            <a:pPr marL="800100" lvl="1" indent="-342900">
              <a:buFontTx/>
              <a:buChar char="-"/>
            </a:pPr>
            <a:r>
              <a:rPr lang="fr-FR" sz="2400" dirty="0" smtClean="0"/>
              <a:t>Apéro ce soir avec les posters</a:t>
            </a:r>
            <a:endParaRPr lang="fr-FR" sz="2400" dirty="0" smtClean="0"/>
          </a:p>
          <a:p>
            <a:pPr marL="800100" lvl="1" indent="-342900">
              <a:buFontTx/>
              <a:buChar char="-"/>
            </a:pPr>
            <a:r>
              <a:rPr lang="fr-FR" sz="2400" dirty="0" smtClean="0"/>
              <a:t>1 journée scientifique</a:t>
            </a:r>
          </a:p>
          <a:p>
            <a:pPr marL="800100" lvl="1" indent="-342900">
              <a:buFontTx/>
              <a:buChar char="-"/>
            </a:pPr>
            <a:r>
              <a:rPr lang="fr-FR" sz="2400" dirty="0" smtClean="0"/>
              <a:t>Visite de l’installation </a:t>
            </a:r>
          </a:p>
          <a:p>
            <a:pPr marL="800100" lvl="1" indent="-342900">
              <a:buFontTx/>
              <a:buChar char="-"/>
            </a:pPr>
            <a:r>
              <a:rPr lang="fr-FR" sz="2400" dirty="0" smtClean="0"/>
              <a:t>Buffet</a:t>
            </a:r>
          </a:p>
          <a:p>
            <a:pPr marL="800100" lvl="1" indent="-342900">
              <a:buFontTx/>
              <a:buChar char="-"/>
            </a:pPr>
            <a:r>
              <a:rPr lang="fr-FR" sz="2400" dirty="0" smtClean="0"/>
              <a:t>Table ronde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33288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5877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69545">
              <a:lnSpc>
                <a:spcPct val="107000"/>
              </a:lnSpc>
              <a:spcBef>
                <a:spcPts val="200"/>
              </a:spcBef>
            </a:pPr>
            <a:r>
              <a:rPr lang="fr-FR" sz="2800" b="1" i="1" dirty="0" smtClean="0">
                <a:solidFill>
                  <a:srgbClr val="5195D3"/>
                </a:solidFill>
                <a:effectLst/>
                <a:latin typeface="Calibri Light"/>
                <a:ea typeface="Times New Roman"/>
                <a:cs typeface="Times New Roman"/>
              </a:rPr>
              <a:t>Jeudi 19 novembre 2015</a:t>
            </a:r>
          </a:p>
          <a:p>
            <a:pPr indent="169545">
              <a:lnSpc>
                <a:spcPct val="107000"/>
              </a:lnSpc>
              <a:spcBef>
                <a:spcPts val="200"/>
              </a:spcBef>
            </a:pPr>
            <a:endParaRPr lang="fr-FR" sz="2800" b="1" dirty="0" smtClean="0">
              <a:solidFill>
                <a:srgbClr val="1F4D78"/>
              </a:solidFill>
              <a:effectLst/>
              <a:latin typeface="Calibri Light"/>
              <a:ea typeface="Times New Roman"/>
              <a:cs typeface="Times New Roman"/>
            </a:endParaRPr>
          </a:p>
          <a:p>
            <a:pPr marL="349885"/>
            <a:r>
              <a:rPr lang="fr-FR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13h30 - 14h00 : Accueil / Inscriptions / Café </a:t>
            </a:r>
            <a:br>
              <a:rPr lang="fr-FR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</a:br>
            <a:r>
              <a:rPr lang="fr-FR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14h00 - 14h15 : Ouverture</a:t>
            </a:r>
            <a:endParaRPr lang="fr-FR" sz="2800" dirty="0" smtClean="0">
              <a:effectLst/>
              <a:latin typeface="Times New Roman"/>
              <a:ea typeface="Times New Roman"/>
            </a:endParaRPr>
          </a:p>
          <a:p>
            <a:pPr marL="349885"/>
            <a:r>
              <a:rPr lang="fr-FR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/>
            </a:r>
            <a:br>
              <a:rPr lang="fr-FR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</a:br>
            <a:r>
              <a:rPr lang="fr-FR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14h15 - 15h00 : </a:t>
            </a:r>
            <a:r>
              <a:rPr lang="fr-FR" b="1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Paysage des sources en France et en Europe / ATTOLAB et OPT2X - </a:t>
            </a:r>
            <a:r>
              <a:rPr lang="fr-FR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Bertrand CARRE  et Danielle DOWEK</a:t>
            </a:r>
            <a:br>
              <a:rPr lang="fr-FR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</a:br>
            <a:r>
              <a:rPr lang="fr-FR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15h00 - 15h20 : </a:t>
            </a:r>
            <a:r>
              <a:rPr lang="fr-FR" b="1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La source ATTOLAB FABP : interactions laser-plasma ultrarapide</a:t>
            </a:r>
            <a:r>
              <a:rPr lang="fr-FR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 - Stefan HAESSLER</a:t>
            </a:r>
            <a:br>
              <a:rPr lang="fr-FR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</a:br>
            <a:r>
              <a:rPr lang="fr-FR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15h25 - 16h10 : </a:t>
            </a:r>
            <a:r>
              <a:rPr lang="fr-FR" b="1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Le laser ATTOLAB FAB1-10 et les procédures d'accès au temps de faisceau </a:t>
            </a:r>
            <a:r>
              <a:rPr lang="fr-FR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 -  Pascal D’OLIVEIRA</a:t>
            </a:r>
            <a:endParaRPr lang="fr-FR" sz="2800" dirty="0" smtClean="0">
              <a:effectLst/>
              <a:latin typeface="Times New Roman"/>
              <a:ea typeface="Times New Roman"/>
            </a:endParaRPr>
          </a:p>
          <a:p>
            <a:pPr marL="349885" indent="169545">
              <a:spcAft>
                <a:spcPts val="450"/>
              </a:spcAft>
            </a:pPr>
            <a:r>
              <a:rPr lang="fr-FR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/>
            </a:r>
            <a:br>
              <a:rPr lang="fr-FR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</a:br>
            <a:r>
              <a:rPr lang="fr-FR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16h15 - 16h45 : Pause café</a:t>
            </a:r>
            <a:endParaRPr lang="fr-FR" sz="2800" dirty="0" smtClean="0">
              <a:effectLst/>
              <a:latin typeface="Times New Roman"/>
              <a:ea typeface="Times New Roman"/>
            </a:endParaRPr>
          </a:p>
          <a:p>
            <a:pPr marL="349885" indent="169545">
              <a:spcAft>
                <a:spcPts val="450"/>
              </a:spcAft>
            </a:pPr>
            <a:r>
              <a:rPr lang="fr-FR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/>
            </a:r>
            <a:br>
              <a:rPr lang="fr-FR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</a:br>
            <a:r>
              <a:rPr lang="fr-FR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16h45 - 17h05 : </a:t>
            </a:r>
            <a:r>
              <a:rPr lang="fr-FR" b="1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Ligne de lumière SE1 </a:t>
            </a:r>
            <a:r>
              <a:rPr lang="fr-FR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- Pascal SALIERES</a:t>
            </a:r>
            <a:br>
              <a:rPr lang="fr-FR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</a:br>
            <a:r>
              <a:rPr lang="fr-FR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17h10 - 17h30 : </a:t>
            </a:r>
            <a:r>
              <a:rPr lang="fr-FR" b="1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Ligne de lumière SE10 </a:t>
            </a:r>
            <a:r>
              <a:rPr lang="fr-FR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- Thierry RUCHON</a:t>
            </a:r>
            <a:br>
              <a:rPr lang="fr-FR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</a:br>
            <a:r>
              <a:rPr lang="fr-FR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17h35 - 17h55 : </a:t>
            </a:r>
            <a:r>
              <a:rPr lang="fr-FR" b="1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Optiques XUV </a:t>
            </a:r>
            <a:r>
              <a:rPr lang="fr-FR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- Sebastien de ROSSI</a:t>
            </a:r>
            <a:endParaRPr lang="fr-FR" sz="2800" dirty="0" smtClean="0">
              <a:effectLst/>
              <a:latin typeface="Times New Roman"/>
              <a:ea typeface="Times New Roman"/>
            </a:endParaRPr>
          </a:p>
          <a:p>
            <a:pPr marL="349885" indent="169545">
              <a:spcAft>
                <a:spcPts val="450"/>
              </a:spcAft>
            </a:pPr>
            <a:r>
              <a:rPr lang="fr-FR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/>
            </a:r>
            <a:br>
              <a:rPr lang="fr-FR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</a:br>
            <a:r>
              <a:rPr lang="fr-FR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18h00 - 19h00 : Poster buffet apéritif</a:t>
            </a:r>
            <a:endParaRPr lang="fr-FR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83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9144000" cy="6681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9885" indent="169545">
              <a:spcAft>
                <a:spcPts val="450"/>
              </a:spcAft>
            </a:pPr>
            <a:r>
              <a:rPr lang="fr-FR" sz="2800" b="1" i="1" dirty="0" smtClean="0">
                <a:solidFill>
                  <a:srgbClr val="5195D3"/>
                </a:solidFill>
                <a:effectLst/>
                <a:latin typeface="Calibri Light"/>
                <a:ea typeface="Times New Roman"/>
                <a:cs typeface="Times New Roman"/>
              </a:rPr>
              <a:t>Vendredi 20 novembre 2015</a:t>
            </a:r>
            <a:endParaRPr lang="fr-FR" sz="2800" b="1" dirty="0" smtClean="0">
              <a:solidFill>
                <a:srgbClr val="1F4D78"/>
              </a:solidFill>
              <a:effectLst/>
              <a:latin typeface="Calibri Light"/>
              <a:ea typeface="Times New Roman"/>
              <a:cs typeface="Times New Roman"/>
            </a:endParaRPr>
          </a:p>
          <a:p>
            <a:pPr marL="349885"/>
            <a:r>
              <a:rPr lang="fr-FR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09h00 - 09h30 : Accueil Café </a:t>
            </a:r>
            <a:endParaRPr lang="fr-FR" sz="2800" dirty="0" smtClean="0">
              <a:effectLst/>
              <a:latin typeface="Times New Roman"/>
              <a:ea typeface="Times New Roman"/>
            </a:endParaRPr>
          </a:p>
          <a:p>
            <a:pPr marL="349885"/>
            <a:r>
              <a:rPr lang="fr-FR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/>
            </a:r>
            <a:br>
              <a:rPr lang="fr-FR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</a:br>
            <a:r>
              <a:rPr lang="fr-FR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09h30 - 09h50 : </a:t>
            </a:r>
            <a:r>
              <a:rPr lang="fr-FR" b="1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Dynamique quantique du transfert de proton intramoléculaire de l'état excité du </a:t>
            </a:r>
            <a:r>
              <a:rPr lang="fr-FR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  </a:t>
            </a:r>
            <a:r>
              <a:rPr lang="fr-FR" b="1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3-Hydroxychromone</a:t>
            </a:r>
            <a:r>
              <a:rPr lang="fr-FR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 </a:t>
            </a:r>
            <a:endParaRPr lang="fr-FR" sz="2800" dirty="0" smtClean="0">
              <a:effectLst/>
              <a:latin typeface="Times New Roman"/>
              <a:ea typeface="Times New Roman"/>
            </a:endParaRPr>
          </a:p>
          <a:p>
            <a:pPr marL="349885"/>
            <a:r>
              <a:rPr lang="fr-FR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                          - David LAUVERGNAT</a:t>
            </a:r>
            <a:br>
              <a:rPr lang="fr-FR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</a:br>
            <a:r>
              <a:rPr lang="fr-FR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09h55 - 10h15 : </a:t>
            </a:r>
            <a:r>
              <a:rPr lang="fr-FR" b="1" i="1" dirty="0" err="1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Multielements</a:t>
            </a:r>
            <a:r>
              <a:rPr lang="fr-FR" b="1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 </a:t>
            </a:r>
            <a:r>
              <a:rPr lang="fr-FR" b="1" i="1" dirty="0" err="1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probing</a:t>
            </a:r>
            <a:r>
              <a:rPr lang="fr-FR" b="1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 of </a:t>
            </a:r>
            <a:r>
              <a:rPr lang="fr-FR" b="1" i="1" dirty="0" err="1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ultrafast</a:t>
            </a:r>
            <a:r>
              <a:rPr lang="fr-FR" b="1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 </a:t>
            </a:r>
            <a:r>
              <a:rPr lang="fr-FR" b="1" i="1" dirty="0" err="1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demagnetization</a:t>
            </a:r>
            <a:r>
              <a:rPr lang="fr-FR" b="1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 </a:t>
            </a:r>
            <a:r>
              <a:rPr lang="fr-FR" b="1" i="1" dirty="0" err="1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with</a:t>
            </a:r>
            <a:r>
              <a:rPr lang="fr-FR" b="1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 high </a:t>
            </a:r>
            <a:r>
              <a:rPr lang="fr-FR" b="1" i="1" dirty="0" err="1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harmoncis</a:t>
            </a:r>
            <a:r>
              <a:rPr lang="fr-FR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  - Boris VODUNGBO</a:t>
            </a:r>
            <a:br>
              <a:rPr lang="fr-FR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</a:br>
            <a:r>
              <a:rPr lang="fr-FR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10h20 - 10h40 : </a:t>
            </a:r>
            <a:r>
              <a:rPr lang="fr-FR" b="1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Le phare </a:t>
            </a:r>
            <a:r>
              <a:rPr lang="fr-FR" b="1" i="1" dirty="0" err="1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attoseconde</a:t>
            </a:r>
            <a:r>
              <a:rPr lang="fr-FR" b="1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 au sein d'</a:t>
            </a:r>
            <a:r>
              <a:rPr lang="fr-FR" b="1" i="1" dirty="0" err="1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AttoLab</a:t>
            </a:r>
            <a:r>
              <a:rPr lang="fr-FR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 - Antonin BOROT</a:t>
            </a:r>
            <a:endParaRPr lang="fr-FR" sz="2800" dirty="0" smtClean="0">
              <a:effectLst/>
              <a:latin typeface="Times New Roman"/>
              <a:ea typeface="Times New Roman"/>
            </a:endParaRPr>
          </a:p>
          <a:p>
            <a:pPr marL="349885" indent="169545"/>
            <a:r>
              <a:rPr lang="fr-FR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/>
            </a:r>
            <a:br>
              <a:rPr lang="fr-FR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</a:br>
            <a:r>
              <a:rPr lang="fr-FR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10h45 - 14h00 : Café</a:t>
            </a:r>
            <a:br>
              <a:rPr lang="fr-FR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</a:br>
            <a:r>
              <a:rPr lang="fr-FR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                          Poster </a:t>
            </a:r>
            <a:br>
              <a:rPr lang="fr-FR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</a:br>
            <a:r>
              <a:rPr lang="fr-FR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                          Visite ATTOLAB / Orme-des-Merisiers </a:t>
            </a:r>
            <a:br>
              <a:rPr lang="fr-FR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</a:br>
            <a:r>
              <a:rPr lang="fr-FR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                          Repas</a:t>
            </a:r>
            <a:endParaRPr lang="fr-FR" sz="2800" dirty="0" smtClean="0">
              <a:effectLst/>
              <a:latin typeface="Times New Roman"/>
              <a:ea typeface="Times New Roman"/>
            </a:endParaRPr>
          </a:p>
          <a:p>
            <a:pPr marL="349885" indent="169545"/>
            <a:r>
              <a:rPr lang="fr-FR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/>
            </a:r>
            <a:br>
              <a:rPr lang="fr-FR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</a:br>
            <a:r>
              <a:rPr lang="fr-FR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14h00 - 14h20 : </a:t>
            </a:r>
            <a:r>
              <a:rPr lang="fr-FR" b="1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Photodissociation VUV de N</a:t>
            </a:r>
            <a:r>
              <a:rPr lang="fr-FR" b="1" i="1" baseline="-25000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2</a:t>
            </a:r>
            <a:r>
              <a:rPr lang="fr-FR" b="1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 et de CO</a:t>
            </a:r>
            <a:r>
              <a:rPr lang="fr-FR" b="1" i="1" baseline="-25000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2</a:t>
            </a:r>
            <a:r>
              <a:rPr lang="fr-FR" b="1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 : Etat de l’art et </a:t>
            </a:r>
            <a:r>
              <a:rPr lang="fr-FR" b="1" i="1" dirty="0" err="1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perspect</a:t>
            </a:r>
            <a:r>
              <a:rPr lang="fr-FR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 - Majdi HOCHLAF</a:t>
            </a:r>
            <a:br>
              <a:rPr lang="fr-FR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</a:br>
            <a:r>
              <a:rPr lang="fr-FR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14h25 - 14h45 : </a:t>
            </a:r>
            <a:r>
              <a:rPr lang="fr-FR" b="1" i="1" dirty="0" err="1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Electronic</a:t>
            </a:r>
            <a:r>
              <a:rPr lang="fr-FR" b="1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 </a:t>
            </a:r>
            <a:r>
              <a:rPr lang="fr-FR" b="1" i="1" dirty="0" err="1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properties</a:t>
            </a:r>
            <a:r>
              <a:rPr lang="fr-FR" b="1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 of </a:t>
            </a:r>
            <a:r>
              <a:rPr lang="fr-FR" b="1" i="1" dirty="0" err="1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solids</a:t>
            </a:r>
            <a:r>
              <a:rPr lang="fr-FR" b="1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 </a:t>
            </a:r>
            <a:r>
              <a:rPr lang="fr-FR" b="1" i="1" dirty="0" err="1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excited</a:t>
            </a:r>
            <a:r>
              <a:rPr lang="fr-FR" b="1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 </a:t>
            </a:r>
            <a:r>
              <a:rPr lang="fr-FR" b="1" i="1" dirty="0" err="1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with</a:t>
            </a:r>
            <a:r>
              <a:rPr lang="fr-FR" b="1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 </a:t>
            </a:r>
            <a:r>
              <a:rPr lang="fr-FR" b="1" i="1" dirty="0" err="1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intermediate</a:t>
            </a:r>
            <a:r>
              <a:rPr lang="fr-FR" b="1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 laser power </a:t>
            </a:r>
            <a:r>
              <a:rPr lang="fr-FR" b="1" i="1" dirty="0" err="1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densities</a:t>
            </a:r>
            <a:r>
              <a:rPr lang="fr-FR" b="1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  </a:t>
            </a:r>
            <a:r>
              <a:rPr lang="fr-FR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- Fausto SIROTTI</a:t>
            </a:r>
            <a:br>
              <a:rPr lang="fr-FR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</a:br>
            <a:r>
              <a:rPr lang="fr-FR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14h50 - 15h10 : </a:t>
            </a:r>
            <a:r>
              <a:rPr lang="fr-FR" b="1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Time- and spin-</a:t>
            </a:r>
            <a:r>
              <a:rPr lang="fr-FR" b="1" i="1" dirty="0" err="1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resolved</a:t>
            </a:r>
            <a:r>
              <a:rPr lang="fr-FR" b="1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 ARPES at ATTOLAB</a:t>
            </a:r>
            <a:r>
              <a:rPr lang="fr-FR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 - Christine RICHTER</a:t>
            </a:r>
            <a:br>
              <a:rPr lang="fr-FR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</a:br>
            <a:r>
              <a:rPr lang="fr-FR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15h15 - 16h00 : Table ronde animée par les intervenants du jeudi</a:t>
            </a:r>
            <a:br>
              <a:rPr lang="fr-FR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</a:br>
            <a:r>
              <a:rPr lang="fr-FR" i="1" dirty="0" smtClean="0">
                <a:solidFill>
                  <a:srgbClr val="666666"/>
                </a:solidFill>
                <a:effectLst/>
                <a:latin typeface="inherit"/>
                <a:ea typeface="Times New Roman"/>
                <a:cs typeface="Helvetica"/>
              </a:rPr>
              <a:t>16h05 - 16h10 : Clôture de la conférence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406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969</TotalTime>
  <Words>98</Words>
  <Application>Microsoft Office PowerPoint</Application>
  <PresentationFormat>Affichage à l'écran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Lionel POISSON</dc:creator>
  <cp:lastModifiedBy>Lionel POISSON</cp:lastModifiedBy>
  <cp:revision>8</cp:revision>
  <dcterms:created xsi:type="dcterms:W3CDTF">2015-11-18T17:32:04Z</dcterms:created>
  <dcterms:modified xsi:type="dcterms:W3CDTF">2015-11-19T09:41:28Z</dcterms:modified>
</cp:coreProperties>
</file>