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7"/>
  </p:notesMasterIdLst>
  <p:handoutMasterIdLst>
    <p:handoutMasterId r:id="rId18"/>
  </p:handoutMasterIdLst>
  <p:sldIdLst>
    <p:sldId id="257" r:id="rId2"/>
    <p:sldId id="342" r:id="rId3"/>
    <p:sldId id="355" r:id="rId4"/>
    <p:sldId id="352" r:id="rId5"/>
    <p:sldId id="349" r:id="rId6"/>
    <p:sldId id="358" r:id="rId7"/>
    <p:sldId id="348" r:id="rId8"/>
    <p:sldId id="351" r:id="rId9"/>
    <p:sldId id="350" r:id="rId10"/>
    <p:sldId id="347" r:id="rId11"/>
    <p:sldId id="353" r:id="rId12"/>
    <p:sldId id="354" r:id="rId13"/>
    <p:sldId id="356" r:id="rId14"/>
    <p:sldId id="336" r:id="rId15"/>
    <p:sldId id="357" r:id="rId16"/>
  </p:sldIdLst>
  <p:sldSz cx="9144000" cy="6858000" type="screen4x3"/>
  <p:notesSz cx="9906000" cy="6883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8">
          <p15:clr>
            <a:srgbClr val="A4A3A4"/>
          </p15:clr>
        </p15:guide>
        <p15:guide id="2" pos="31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DC"/>
    <a:srgbClr val="FDEADA"/>
    <a:srgbClr val="FF5050"/>
    <a:srgbClr val="FF0000"/>
    <a:srgbClr val="FF6600"/>
    <a:srgbClr val="66FF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6" autoAdjust="0"/>
    <p:restoredTop sz="90891" autoAdjust="0"/>
  </p:normalViewPr>
  <p:slideViewPr>
    <p:cSldViewPr showGuides="1">
      <p:cViewPr varScale="1">
        <p:scale>
          <a:sx n="117" d="100"/>
          <a:sy n="117" d="100"/>
        </p:scale>
        <p:origin x="13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2" d="100"/>
          <a:sy n="102" d="100"/>
        </p:scale>
        <p:origin x="-3510" y="-90"/>
      </p:cViewPr>
      <p:guideLst>
        <p:guide orient="horz" pos="2168"/>
        <p:guide pos="3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11108" y="0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r">
              <a:defRPr sz="1300"/>
            </a:lvl1pPr>
          </a:lstStyle>
          <a:p>
            <a:fld id="{BA770B89-465A-4128-AA2B-25D408B4CD9D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38036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11108" y="6538036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r">
              <a:defRPr sz="1300"/>
            </a:lvl1pPr>
          </a:lstStyle>
          <a:p>
            <a:fld id="{299121DE-A9E3-46E2-A8A2-308E4413E9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083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11108" y="0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r">
              <a:defRPr sz="1300"/>
            </a:lvl1pPr>
          </a:lstStyle>
          <a:p>
            <a:fld id="{D10A6918-385D-4DBE-A735-9BD891A67146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321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39" tIns="47969" rIns="95939" bIns="4796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0600" y="3269615"/>
            <a:ext cx="7924800" cy="3097530"/>
          </a:xfrm>
          <a:prstGeom prst="rect">
            <a:avLst/>
          </a:prstGeom>
        </p:spPr>
        <p:txBody>
          <a:bodyPr vert="horz" lIns="95939" tIns="47969" rIns="95939" bIns="47969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38036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11108" y="6538036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r">
              <a:defRPr sz="1300"/>
            </a:lvl1pPr>
          </a:lstStyle>
          <a:p>
            <a:fld id="{E33A13CE-0E33-4357-BA3F-E80E936316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18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697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323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Ou</a:t>
            </a:r>
            <a:r>
              <a:rPr lang="fr-FR" baseline="0" dirty="0" smtClean="0"/>
              <a:t> en est on aujourd’hui au sujet de la phase 1 ? pour illustrer ce propos,  je vais reprendre le déroulement des opérations les plus importantes.</a:t>
            </a:r>
          </a:p>
          <a:p>
            <a:r>
              <a:rPr lang="fr-FR" baseline="0" dirty="0" smtClean="0"/>
              <a:t>La réception a été réalisée pour les 2 voies néanmoins, à cette date il manquait un réseau pour un des compresseurs. On a fait le choix de rendre la voie 1 kHz disponible.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512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Ou</a:t>
            </a:r>
            <a:r>
              <a:rPr lang="fr-FR" baseline="0" dirty="0" smtClean="0"/>
              <a:t> en est on aujourd’hui au sujet de la phase 1 ? pour illustrer ce propos,  je vais reprendre le déroulement des opérations les plus importantes.</a:t>
            </a:r>
          </a:p>
          <a:p>
            <a:r>
              <a:rPr lang="fr-FR" baseline="0" dirty="0" smtClean="0"/>
              <a:t>La réception a été réalisée pour les 2 voies néanmoins, à cette date il manquait un réseau pour un des compresseurs. On a fait le choix de rendre la voie 1 kHz disponible.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512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Ou</a:t>
            </a:r>
            <a:r>
              <a:rPr lang="fr-FR" baseline="0" dirty="0" smtClean="0"/>
              <a:t> en est on aujourd’hui au sujet de la phase 1 ? pour illustrer ce propos,  je vais reprendre le déroulement des opérations les plus importantes.</a:t>
            </a:r>
          </a:p>
          <a:p>
            <a:r>
              <a:rPr lang="fr-FR" baseline="0" dirty="0" smtClean="0"/>
              <a:t>La réception a été réalisée pour les 2 voies néanmoins, à cette date il manquait un réseau pour un des compresseurs. On a fait le choix de rendre la voie 1 kHz disponible.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512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u="none" baseline="0" dirty="0" smtClean="0"/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39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8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u="none" baseline="0" dirty="0" smtClean="0"/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396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48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Ou</a:t>
            </a:r>
            <a:r>
              <a:rPr lang="fr-FR" baseline="0" dirty="0" smtClean="0"/>
              <a:t> en est on aujourd’hui au sujet de la phase 1 ? pour illustrer ce propos,  je vais reprendre le déroulement des opérations les plus importantes.</a:t>
            </a:r>
          </a:p>
          <a:p>
            <a:r>
              <a:rPr lang="fr-FR" baseline="0" dirty="0" smtClean="0"/>
              <a:t>La réception a été réalisée pour les 2 voies néanmoins, à cette date il manquait un réseau pour un des compresseurs. On a fait le choix de rendre la voie 1 kHz disponible.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970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Ou</a:t>
            </a:r>
            <a:r>
              <a:rPr lang="fr-FR" baseline="0" dirty="0" smtClean="0"/>
              <a:t> en est on aujourd’hui au sujet de la phase 1 ? pour illustrer ce propos,  je vais reprendre le déroulement des opérations les plus importantes.</a:t>
            </a:r>
          </a:p>
          <a:p>
            <a:r>
              <a:rPr lang="fr-FR" baseline="0" dirty="0" smtClean="0"/>
              <a:t>La réception a été réalisée pour les 2 voies néanmoins, à cette date il manquait un réseau pour un des compresseurs. On a fait le choix de rendre la voie 1 kHz disponible.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203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Ou</a:t>
            </a:r>
            <a:r>
              <a:rPr lang="fr-FR" baseline="0" dirty="0" smtClean="0"/>
              <a:t> en est on aujourd’hui au sujet de la phase 1 ? pour illustrer ce propos,  je vais reprendre le déroulement des opérations les plus importantes.</a:t>
            </a:r>
          </a:p>
          <a:p>
            <a:r>
              <a:rPr lang="fr-FR" baseline="0" dirty="0" smtClean="0"/>
              <a:t>La réception a été réalisée pour les 2 voies néanmoins, à cette date il manquait un réseau pour un des compresseurs. On a fait le choix de rendre la voie 1 kHz disponible.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16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84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Ou</a:t>
            </a:r>
            <a:r>
              <a:rPr lang="fr-FR" baseline="0" dirty="0" smtClean="0"/>
              <a:t> en est on aujourd’hui au sujet de la phase 1 ? pour illustrer ce propos,  je vais reprendre le déroulement des opérations les plus importantes.</a:t>
            </a:r>
          </a:p>
          <a:p>
            <a:r>
              <a:rPr lang="fr-FR" baseline="0" dirty="0" smtClean="0"/>
              <a:t>La réception a été réalisée pour les 2 voies néanmoins, à cette date il manquait un réseau pour un des compresseurs. On a fait le choix de rendre la voie 1 kHz disponible.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13CE-0E33-4357-BA3F-E80E9363162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512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8790D8-7FE9-4C49-A0C7-E28C119632EF}" type="datetime1">
              <a:rPr lang="fr-FR" smtClean="0"/>
              <a:t>09/11/2017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6581553"/>
            <a:ext cx="9152046" cy="27644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Journée </a:t>
            </a:r>
            <a:r>
              <a:rPr lang="fr-FR" dirty="0" err="1" smtClean="0"/>
              <a:t>LIDyL</a:t>
            </a:r>
            <a:r>
              <a:rPr lang="fr-FR" dirty="0" smtClean="0"/>
              <a:t> 03 juillet 2015, Amphi Bloch, Orme des Merisiers           </a:t>
            </a:r>
            <a:fld id="{E47F0128-F72D-406B-BAFD-504B22DDCF2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24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>
          <a:xfrm>
            <a:off x="4643438" y="6592888"/>
            <a:ext cx="4364037" cy="279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</a:t>
            </a:r>
            <a:r>
              <a:rPr lang="en-US" baseline="30000" dirty="0"/>
              <a:t>ème</a:t>
            </a:r>
            <a:r>
              <a:rPr lang="en-US" dirty="0"/>
              <a:t> Forum Lasers &amp; Plasmas, </a:t>
            </a:r>
            <a:r>
              <a:rPr lang="en-US" dirty="0" err="1"/>
              <a:t>Presqu’île</a:t>
            </a:r>
            <a:r>
              <a:rPr lang="en-US" dirty="0"/>
              <a:t> de </a:t>
            </a:r>
            <a:r>
              <a:rPr lang="en-US" dirty="0" err="1"/>
              <a:t>Giens</a:t>
            </a:r>
            <a:r>
              <a:rPr lang="en-US" dirty="0"/>
              <a:t>, 18 </a:t>
            </a:r>
            <a:r>
              <a:rPr lang="en-US" dirty="0" err="1"/>
              <a:t>juin</a:t>
            </a:r>
            <a:r>
              <a:rPr lang="en-US" dirty="0"/>
              <a:t> 2009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0" y="6581553"/>
            <a:ext cx="9152046" cy="27644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Journée </a:t>
            </a:r>
            <a:r>
              <a:rPr lang="fr-FR" dirty="0" err="1" smtClean="0"/>
              <a:t>LIDyL</a:t>
            </a:r>
            <a:r>
              <a:rPr lang="fr-FR" dirty="0" smtClean="0"/>
              <a:t> 03 juillet 2015, Amphi Bloch, Orme des Merisiers           </a:t>
            </a:r>
            <a:fld id="{E47F0128-F72D-406B-BAFD-504B22DDCF2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558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5909B-D9C3-4D1C-ABB7-8ED365730F7F}" type="datetimeFigureOut">
              <a:rPr lang="fr-FR"/>
              <a:pPr>
                <a:defRPr/>
              </a:pPr>
              <a:t>09/11/2017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DB630-E62A-4DA3-9B12-073F84D997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8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alphaModFix amt="6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3"/>
          </p:nvPr>
        </p:nvSpPr>
        <p:spPr>
          <a:xfrm>
            <a:off x="0" y="6597352"/>
            <a:ext cx="8676456" cy="2606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lvl1pPr algn="ctr">
              <a:defRPr sz="1200" b="0" i="1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                                                                                                              Journée </a:t>
            </a:r>
            <a:r>
              <a:rPr lang="fr-FR" dirty="0" err="1" smtClean="0"/>
              <a:t>LIDyL</a:t>
            </a:r>
            <a:r>
              <a:rPr lang="fr-FR" dirty="0" smtClean="0"/>
              <a:t> 03 juillet 2015, Amphi Bloch, Orme des Merisiers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 userDrawn="1">
            <p:ph type="sldNum" sz="quarter" idx="4"/>
          </p:nvPr>
        </p:nvSpPr>
        <p:spPr>
          <a:xfrm>
            <a:off x="8604448" y="6597351"/>
            <a:ext cx="547598" cy="2606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F0128-F72D-406B-BAFD-504B22DDCF2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04664"/>
            <a:ext cx="611560" cy="6192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 userDrawn="1">
            <p:ph type="title"/>
          </p:nvPr>
        </p:nvSpPr>
        <p:spPr>
          <a:xfrm>
            <a:off x="0" y="-15799"/>
            <a:ext cx="9152046" cy="49247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918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04864"/>
            <a:ext cx="2004394" cy="122413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7273" y="2205256"/>
            <a:ext cx="5589239" cy="3716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32656"/>
            <a:ext cx="683568" cy="6408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467544" y="4797152"/>
            <a:ext cx="9649072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b="1" i="1" u="sng" dirty="0" smtClean="0">
                <a:solidFill>
                  <a:srgbClr val="FFFF00"/>
                </a:solidFill>
              </a:rPr>
              <a:t>O. </a:t>
            </a:r>
            <a:r>
              <a:rPr lang="fr-FR" sz="1600" b="1" i="1" u="sng" dirty="0" err="1" smtClean="0">
                <a:solidFill>
                  <a:srgbClr val="FFFF00"/>
                </a:solidFill>
              </a:rPr>
              <a:t>Tcherbakoff</a:t>
            </a:r>
            <a:r>
              <a:rPr lang="fr-FR" sz="1600" b="1" i="1" dirty="0" smtClean="0">
                <a:solidFill>
                  <a:srgbClr val="FFFF00"/>
                </a:solidFill>
              </a:rPr>
              <a:t>, </a:t>
            </a:r>
            <a:r>
              <a:rPr lang="fr-FR" sz="1600" b="1" i="1" dirty="0">
                <a:solidFill>
                  <a:srgbClr val="FFFF00"/>
                </a:solidFill>
              </a:rPr>
              <a:t>J-F. </a:t>
            </a:r>
            <a:r>
              <a:rPr lang="fr-FR" sz="1600" b="1" i="1" dirty="0" err="1" smtClean="0">
                <a:solidFill>
                  <a:srgbClr val="FFFF00"/>
                </a:solidFill>
              </a:rPr>
              <a:t>Hergott</a:t>
            </a:r>
            <a:r>
              <a:rPr lang="fr-FR" sz="1600" b="1" i="1" dirty="0" smtClean="0">
                <a:solidFill>
                  <a:srgbClr val="FFFF00"/>
                </a:solidFill>
              </a:rPr>
              <a:t>, F. </a:t>
            </a:r>
            <a:r>
              <a:rPr lang="fr-FR" sz="1600" b="1" i="1" dirty="0" err="1" smtClean="0">
                <a:solidFill>
                  <a:srgbClr val="FFFF00"/>
                </a:solidFill>
              </a:rPr>
              <a:t>Lepetit</a:t>
            </a:r>
            <a:r>
              <a:rPr lang="fr-FR" sz="1600" b="1" i="1" dirty="0" smtClean="0">
                <a:solidFill>
                  <a:srgbClr val="FFFF00"/>
                </a:solidFill>
              </a:rPr>
              <a:t>, M. Comte, E. </a:t>
            </a:r>
            <a:r>
              <a:rPr lang="fr-FR" sz="1600" b="1" i="1" dirty="0" err="1" smtClean="0">
                <a:solidFill>
                  <a:srgbClr val="FFFF00"/>
                </a:solidFill>
              </a:rPr>
              <a:t>Ruaudel</a:t>
            </a:r>
            <a:endParaRPr lang="fr-FR" sz="1600" b="1" i="1" dirty="0" smtClean="0">
              <a:solidFill>
                <a:srgbClr val="FFFF00"/>
              </a:solidFill>
            </a:endParaRPr>
          </a:p>
          <a:p>
            <a:r>
              <a:rPr lang="fr-FR" sz="1600" b="1" i="1" dirty="0" smtClean="0">
                <a:solidFill>
                  <a:srgbClr val="FFFF00"/>
                </a:solidFill>
              </a:rPr>
              <a:t>D. Guillaumet, D. </a:t>
            </a:r>
            <a:r>
              <a:rPr lang="fr-FR" sz="1600" b="1" i="1" dirty="0" err="1" smtClean="0">
                <a:solidFill>
                  <a:srgbClr val="FFFF00"/>
                </a:solidFill>
              </a:rPr>
              <a:t>Garzella</a:t>
            </a:r>
            <a:r>
              <a:rPr lang="fr-FR" sz="1600" b="1" i="1" dirty="0" smtClean="0">
                <a:solidFill>
                  <a:srgbClr val="FFFF00"/>
                </a:solidFill>
              </a:rPr>
              <a:t>, F. </a:t>
            </a:r>
            <a:r>
              <a:rPr lang="fr-FR" sz="1600" b="1" i="1" dirty="0" err="1" smtClean="0">
                <a:solidFill>
                  <a:srgbClr val="FFFF00"/>
                </a:solidFill>
              </a:rPr>
              <a:t>Réau</a:t>
            </a:r>
            <a:r>
              <a:rPr lang="fr-FR" sz="1600" b="1" i="1" dirty="0" smtClean="0">
                <a:solidFill>
                  <a:srgbClr val="FFFF00"/>
                </a:solidFill>
              </a:rPr>
              <a:t> et P. d’Oliveira</a:t>
            </a:r>
            <a:r>
              <a:rPr lang="fr-FR" sz="1600" b="1" i="1" dirty="0">
                <a:solidFill>
                  <a:srgbClr val="FFFF00"/>
                </a:solidFill>
              </a:rPr>
              <a:t>	</a:t>
            </a:r>
            <a:r>
              <a:rPr lang="fr-FR" sz="1600" b="1" i="1" dirty="0" smtClean="0">
                <a:solidFill>
                  <a:srgbClr val="FFFF00"/>
                </a:solidFill>
              </a:rPr>
              <a:t>	</a:t>
            </a:r>
            <a:r>
              <a:rPr lang="fr-FR" b="1" i="1" dirty="0" smtClean="0">
                <a:solidFill>
                  <a:srgbClr val="00B0F0"/>
                </a:solidFill>
              </a:rPr>
              <a:t>CEA/DRF/IRAMIS/LIDYL/SLIC</a:t>
            </a:r>
          </a:p>
          <a:p>
            <a:endParaRPr lang="fr-FR" sz="500" b="1" i="1" dirty="0">
              <a:solidFill>
                <a:srgbClr val="FFFF00"/>
              </a:solidFill>
            </a:endParaRPr>
          </a:p>
          <a:p>
            <a:endParaRPr lang="fr-FR" sz="1600" b="1" i="1" dirty="0" smtClean="0">
              <a:solidFill>
                <a:srgbClr val="FFFF00"/>
              </a:solidFill>
            </a:endParaRPr>
          </a:p>
          <a:p>
            <a:r>
              <a:rPr lang="fr-FR" sz="1600" b="1" i="1" dirty="0" smtClean="0">
                <a:solidFill>
                  <a:srgbClr val="FFFF00"/>
                </a:solidFill>
              </a:rPr>
              <a:t> X. Chen, A. </a:t>
            </a:r>
            <a:r>
              <a:rPr lang="fr-FR" sz="1600" b="1" i="1" dirty="0" err="1" smtClean="0">
                <a:solidFill>
                  <a:srgbClr val="FFFF00"/>
                </a:solidFill>
              </a:rPr>
              <a:t>Golinelli</a:t>
            </a:r>
            <a:r>
              <a:rPr lang="fr-FR" sz="1600" b="1" i="1" dirty="0" smtClean="0">
                <a:solidFill>
                  <a:srgbClr val="FFFF00"/>
                </a:solidFill>
              </a:rPr>
              <a:t>, B. </a:t>
            </a:r>
            <a:r>
              <a:rPr lang="fr-FR" sz="1600" b="1" i="1" dirty="0" err="1" smtClean="0">
                <a:solidFill>
                  <a:srgbClr val="FFFF00"/>
                </a:solidFill>
              </a:rPr>
              <a:t>Bussière,E</a:t>
            </a:r>
            <a:r>
              <a:rPr lang="fr-FR" sz="1600" b="1" i="1" dirty="0" smtClean="0">
                <a:solidFill>
                  <a:srgbClr val="FFFF00"/>
                </a:solidFill>
              </a:rPr>
              <a:t>. </a:t>
            </a:r>
            <a:r>
              <a:rPr lang="fr-FR" sz="1600" b="1" i="1" dirty="0" err="1" smtClean="0">
                <a:solidFill>
                  <a:srgbClr val="FFFF00"/>
                </a:solidFill>
              </a:rPr>
              <a:t>Gontier</a:t>
            </a:r>
            <a:r>
              <a:rPr lang="fr-FR" sz="1600" b="1" i="1" dirty="0" smtClean="0">
                <a:solidFill>
                  <a:srgbClr val="FFFF00"/>
                </a:solidFill>
              </a:rPr>
              <a:t>	</a:t>
            </a:r>
            <a:r>
              <a:rPr lang="fr-FR" b="1" i="1" dirty="0">
                <a:solidFill>
                  <a:srgbClr val="FFFF00"/>
                </a:solidFill>
              </a:rPr>
              <a:t>	</a:t>
            </a:r>
            <a:r>
              <a:rPr lang="fr-FR" b="1" i="1" dirty="0" smtClean="0">
                <a:solidFill>
                  <a:srgbClr val="FFFF00"/>
                </a:solidFill>
              </a:rPr>
              <a:t>	</a:t>
            </a:r>
            <a:r>
              <a:rPr lang="fr-FR" b="1" i="1" dirty="0" smtClean="0">
                <a:solidFill>
                  <a:srgbClr val="00B0F0"/>
                </a:solidFill>
              </a:rPr>
              <a:t>Amplitude Technologies</a:t>
            </a:r>
          </a:p>
          <a:p>
            <a:endParaRPr lang="fr-FR" sz="1600" b="1" i="1" dirty="0" smtClean="0">
              <a:solidFill>
                <a:srgbClr val="FFFF00"/>
              </a:solidFill>
            </a:endParaRPr>
          </a:p>
          <a:p>
            <a:endParaRPr lang="fr-FR" sz="1600" b="1" i="1" dirty="0" smtClean="0">
              <a:solidFill>
                <a:srgbClr val="FFFF00"/>
              </a:solidFill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0" y="1628800"/>
            <a:ext cx="89285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latin typeface="Antique Olive CompactPS" panose="020B0904030504030204" pitchFamily="34" charset="0"/>
                <a:cs typeface="Calibri" pitchFamily="34" charset="0"/>
              </a:rPr>
              <a:t>SERVEUR LASER FAB</a:t>
            </a:r>
            <a:endParaRPr lang="fr-FR" sz="3200" b="1" dirty="0">
              <a:solidFill>
                <a:srgbClr val="FFFF00"/>
              </a:solidFill>
              <a:latin typeface="Antique Olive CompactPS" panose="020B0904030504030204" pitchFamily="34" charset="0"/>
              <a:cs typeface="Calibri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" y="2348880"/>
            <a:ext cx="2461466" cy="7615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6632"/>
            <a:ext cx="696091" cy="7049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632"/>
            <a:ext cx="936104" cy="763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Développements </a:t>
            </a:r>
            <a:r>
              <a:rPr lang="fr-FR" sz="3200" b="1" dirty="0"/>
              <a:t>FAB coté SLIC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5820" y="1268760"/>
            <a:ext cx="7272808" cy="691944"/>
          </a:xfr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fr-FR" sz="2000" dirty="0" smtClean="0"/>
              <a:t>100kE du service attribué à SLIC pour mettre en place la </a:t>
            </a:r>
          </a:p>
          <a:p>
            <a:pPr marL="0" indent="0">
              <a:buNone/>
            </a:pPr>
            <a:r>
              <a:rPr lang="fr-FR" sz="2000" dirty="0" smtClean="0"/>
              <a:t>      post-compression dans </a:t>
            </a:r>
            <a:r>
              <a:rPr lang="fr-FR" sz="2000" b="1" dirty="0" smtClean="0"/>
              <a:t>SE1</a:t>
            </a:r>
            <a:r>
              <a:rPr lang="fr-FR" sz="2000" dirty="0" smtClean="0"/>
              <a:t> (Pilote : </a:t>
            </a:r>
            <a:r>
              <a:rPr lang="fr-FR" sz="2000" u="sng" dirty="0" smtClean="0"/>
              <a:t>JF </a:t>
            </a:r>
            <a:r>
              <a:rPr lang="fr-FR" sz="2000" u="sng" dirty="0" err="1" smtClean="0"/>
              <a:t>Hergott</a:t>
            </a:r>
            <a:r>
              <a:rPr lang="fr-FR" sz="2000" dirty="0" smtClean="0"/>
              <a:t>)</a:t>
            </a:r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971600" y="2725524"/>
            <a:ext cx="3528392" cy="57606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2-3 </a:t>
            </a:r>
            <a:r>
              <a:rPr lang="fr-FR" sz="2000" dirty="0" err="1" smtClean="0">
                <a:solidFill>
                  <a:schemeClr val="bg1"/>
                </a:solidFill>
              </a:rPr>
              <a:t>mJ</a:t>
            </a:r>
            <a:r>
              <a:rPr lang="fr-FR" sz="2000" dirty="0" smtClean="0">
                <a:solidFill>
                  <a:schemeClr val="bg1"/>
                </a:solidFill>
              </a:rPr>
              <a:t> et 6 </a:t>
            </a:r>
            <a:r>
              <a:rPr lang="fr-FR" sz="2000" dirty="0" err="1" smtClean="0">
                <a:solidFill>
                  <a:schemeClr val="bg1"/>
                </a:solidFill>
              </a:rPr>
              <a:t>fs</a:t>
            </a:r>
            <a:r>
              <a:rPr lang="fr-FR" sz="2000" dirty="0" smtClean="0">
                <a:solidFill>
                  <a:schemeClr val="bg1"/>
                </a:solidFill>
              </a:rPr>
              <a:t> en sortie du système.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68" y="4365104"/>
            <a:ext cx="3132856" cy="16379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035" y="6600116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Seconde rencontre des utilisateurs d’ATTOLAB – 1 et 2 Décembre 2016 , Orme-les-Merisiers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51758" y="692696"/>
            <a:ext cx="464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POST-COMPRESSION sur voie FAB1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25524"/>
            <a:ext cx="26479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580112" y="5373216"/>
            <a:ext cx="2487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</a:rPr>
              <a:t>Octobre 2018</a:t>
            </a:r>
            <a:endParaRPr lang="fr-F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0" y="-6118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Développements </a:t>
            </a:r>
            <a:r>
              <a:rPr lang="fr-FR" sz="2800" b="1" dirty="0">
                <a:solidFill>
                  <a:schemeClr val="bg1">
                    <a:lumMod val="75000"/>
                  </a:schemeClr>
                </a:solidFill>
              </a:rPr>
              <a:t>FAB coté </a:t>
            </a:r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AT</a:t>
            </a:r>
            <a:endParaRPr lang="fr-FR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0" y="6589542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428738" y="696252"/>
            <a:ext cx="228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ACCORDABILITE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517140" y="1276438"/>
            <a:ext cx="612068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Tests sur le front-end 10KHz Impulse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Tests sur FAB</a:t>
            </a:r>
            <a:endParaRPr lang="fr-FR" sz="1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988711" y="1267475"/>
            <a:ext cx="163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Décembre2017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08451" y="1491881"/>
            <a:ext cx="119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Mars 2018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461182" y="3033700"/>
            <a:ext cx="22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COURTE DUREE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522657" y="3516815"/>
            <a:ext cx="61206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Tests sur FAB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537427" y="3516815"/>
            <a:ext cx="314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Décembre 2017 &amp; Janvier 2018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219304" y="4519737"/>
            <a:ext cx="470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CONFIGURATION AMPLIFICATEURS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562736" y="5157192"/>
            <a:ext cx="61206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Tests en cours sur IMPULSE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933056"/>
            <a:ext cx="1525746" cy="100811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e 1"/>
          <p:cNvGrpSpPr/>
          <p:nvPr/>
        </p:nvGrpSpPr>
        <p:grpSpPr>
          <a:xfrm>
            <a:off x="971600" y="2060849"/>
            <a:ext cx="7704856" cy="4224327"/>
            <a:chOff x="6372200" y="1772816"/>
            <a:chExt cx="2520280" cy="1521287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2201" y="1772816"/>
              <a:ext cx="2520279" cy="1521287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6372200" y="3144916"/>
              <a:ext cx="2520279" cy="1108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D’après X Chen Amplitude Technologies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44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5" grpId="0"/>
      <p:bldP spid="28" grpId="0"/>
      <p:bldP spid="29" grpId="0" animBg="1"/>
      <p:bldP spid="30" grpId="0"/>
      <p:bldP spid="31" grpId="0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0" y="-6118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0" y="6589542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431046" y="1065584"/>
            <a:ext cx="228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ETAT DES LIEUX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475656" y="3717032"/>
            <a:ext cx="612068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Changement des lasers de pompe 1 kHz ?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Pièces en stock des éléments essentiels du laser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03648" y="1844824"/>
            <a:ext cx="612068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Fonctionnement de la chaine satisfaisant. 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Travail important pour stabiliser les dérives lentes du faisceau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Incidence des manipes sur la stabilité de la CEP. 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Développements en cours nécessiteront du temps faisceau pour les implémenter.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endParaRPr 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24471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0" y="-6118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0" y="6589542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</p:spTree>
    <p:extLst>
      <p:ext uri="{BB962C8B-B14F-4D97-AF65-F5344CB8AC3E}">
        <p14:creationId xmlns:p14="http://schemas.microsoft.com/office/powerpoint/2010/main" val="11738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0" y="26190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cap="all" dirty="0" smtClean="0">
                <a:solidFill>
                  <a:schemeClr val="bg1">
                    <a:lumMod val="75000"/>
                  </a:schemeClr>
                </a:solidFill>
              </a:rPr>
              <a:t>Implémentation dans le laboratoire</a:t>
            </a:r>
            <a:endParaRPr lang="fr-FR" sz="2800" b="1" cap="al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  <p:pic>
        <p:nvPicPr>
          <p:cNvPr id="4" name="Picture 2" descr="F:\Documents\AFFAIRES\CEA FAB1-10 (L14911)\5- Installation\5.2- Documentation\implant doc\Generale t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6868310" cy="572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 rot="16200000">
            <a:off x="1212003" y="5675598"/>
            <a:ext cx="1217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Poste contrôle</a:t>
            </a:r>
          </a:p>
          <a:p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Supervision</a:t>
            </a:r>
            <a:endParaRPr lang="fr-FR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436096" y="5710684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Pompes 1kHz</a:t>
            </a:r>
          </a:p>
          <a:p>
            <a:r>
              <a:rPr lang="fr-FR" sz="1400" b="1" dirty="0" smtClean="0">
                <a:solidFill>
                  <a:srgbClr val="00B050"/>
                </a:solidFill>
              </a:rPr>
              <a:t>3x20W &amp; 2x25W (Thales)</a:t>
            </a:r>
            <a:endParaRPr lang="fr-FR" sz="1400" b="1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9673" y="259260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SE1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538539" y="2598062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SE10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791580" y="4329100"/>
            <a:ext cx="1008112" cy="504056"/>
          </a:xfrm>
          <a:prstGeom prst="rect">
            <a:avLst/>
          </a:prstGeom>
          <a:solidFill>
            <a:schemeClr val="accent5">
              <a:alpha val="5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648009" y="4838799"/>
            <a:ext cx="1008112" cy="50405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128315" y="4125363"/>
            <a:ext cx="1044000" cy="6120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636134" y="4101613"/>
            <a:ext cx="331703" cy="6120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3203848" y="1589100"/>
            <a:ext cx="4572601" cy="3030510"/>
            <a:chOff x="3756252" y="1556792"/>
            <a:chExt cx="4572601" cy="3030510"/>
          </a:xfrm>
        </p:grpSpPr>
        <p:sp>
          <p:nvSpPr>
            <p:cNvPr id="14" name="Rectangle 13"/>
            <p:cNvSpPr/>
            <p:nvPr/>
          </p:nvSpPr>
          <p:spPr>
            <a:xfrm>
              <a:off x="3756252" y="4029075"/>
              <a:ext cx="1103779" cy="55822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25074" y="1556792"/>
              <a:ext cx="1103779" cy="64807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60638" y="3171092"/>
              <a:ext cx="511361" cy="61794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619672" y="1621453"/>
            <a:ext cx="4292031" cy="3751763"/>
            <a:chOff x="2224185" y="1573194"/>
            <a:chExt cx="4292031" cy="3751763"/>
          </a:xfrm>
          <a:solidFill>
            <a:schemeClr val="accent4">
              <a:alpha val="5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4060639" y="4959789"/>
              <a:ext cx="1008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24185" y="1573194"/>
              <a:ext cx="1080120" cy="6316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024385" y="4604877"/>
              <a:ext cx="590820" cy="25200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 rot="16200000">
              <a:off x="5052347" y="4424957"/>
              <a:ext cx="1260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16674" y="3429000"/>
              <a:ext cx="499542" cy="6179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1043608" y="3677332"/>
            <a:ext cx="1178143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FRONT END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995936" y="2564904"/>
            <a:ext cx="702436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10kHz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860032" y="2924944"/>
            <a:ext cx="59824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1kHz</a:t>
            </a:r>
            <a:endParaRPr lang="fr-FR" sz="1600" b="1" dirty="0">
              <a:solidFill>
                <a:schemeClr val="bg1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699792" y="1700808"/>
            <a:ext cx="4401857" cy="2556650"/>
            <a:chOff x="3513025" y="1520422"/>
            <a:chExt cx="4401857" cy="2556650"/>
          </a:xfrm>
        </p:grpSpPr>
        <p:sp>
          <p:nvSpPr>
            <p:cNvPr id="27" name="Rectangle 26"/>
            <p:cNvSpPr/>
            <p:nvPr/>
          </p:nvSpPr>
          <p:spPr>
            <a:xfrm>
              <a:off x="3513025" y="1520422"/>
              <a:ext cx="4401857" cy="2556650"/>
            </a:xfrm>
            <a:prstGeom prst="wedgeRectCallout">
              <a:avLst>
                <a:gd name="adj1" fmla="val -45213"/>
                <a:gd name="adj2" fmla="val 68469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fr-FR" sz="2000" dirty="0" err="1" smtClean="0">
                  <a:solidFill>
                    <a:schemeClr val="bg1"/>
                  </a:solidFill>
                </a:rPr>
                <a:t>Pre</a:t>
              </a:r>
              <a:r>
                <a:rPr lang="fr-FR" sz="2000" dirty="0" smtClean="0">
                  <a:solidFill>
                    <a:schemeClr val="bg1"/>
                  </a:solidFill>
                </a:rPr>
                <a:t>-amplifier 10kHz</a:t>
              </a:r>
            </a:p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Pout~8W</a:t>
              </a:r>
            </a:p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Near Field	       Far Field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8" descr="G:\CEA FAB\CEA FAB\Images\20160202 NF prampli 10k\2016\02\02\2016.02.02_14.02.22.298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19" t="23754" r="18204" b="23479"/>
            <a:stretch/>
          </p:blipFill>
          <p:spPr bwMode="auto">
            <a:xfrm>
              <a:off x="3729049" y="2384518"/>
              <a:ext cx="1702671" cy="1630162"/>
            </a:xfrm>
            <a:prstGeom prst="rect">
              <a:avLst/>
            </a:prstGeom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pic>
        <p:pic>
          <p:nvPicPr>
            <p:cNvPr id="29" name="Picture 9" descr="G:\CEA FAB\CEA FAB\Images\20160202 FF preampli 10k\2016\02\02\2016.02.02_14.02.50.01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48" t="25331" r="15806" b="17278"/>
            <a:stretch/>
          </p:blipFill>
          <p:spPr bwMode="auto">
            <a:xfrm>
              <a:off x="5817281" y="2384518"/>
              <a:ext cx="1958078" cy="1634432"/>
            </a:xfrm>
            <a:prstGeom prst="rect">
              <a:avLst/>
            </a:prstGeom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pic>
      </p:grpSp>
      <p:grpSp>
        <p:nvGrpSpPr>
          <p:cNvPr id="30" name="Groupe 29"/>
          <p:cNvGrpSpPr/>
          <p:nvPr/>
        </p:nvGrpSpPr>
        <p:grpSpPr>
          <a:xfrm>
            <a:off x="3347864" y="2060848"/>
            <a:ext cx="3354863" cy="2304256"/>
            <a:chOff x="4111216" y="2717304"/>
            <a:chExt cx="3354863" cy="209094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1" name="Rectangle 30"/>
            <p:cNvSpPr/>
            <p:nvPr/>
          </p:nvSpPr>
          <p:spPr>
            <a:xfrm>
              <a:off x="4111216" y="2717304"/>
              <a:ext cx="3354863" cy="2090940"/>
            </a:xfrm>
            <a:prstGeom prst="wedgeRectCallout">
              <a:avLst>
                <a:gd name="adj1" fmla="val -45213"/>
                <a:gd name="adj2" fmla="val 68469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fr-FR" sz="2000" dirty="0" smtClean="0">
                  <a:solidFill>
                    <a:schemeClr val="bg1"/>
                  </a:solidFill>
                </a:rPr>
                <a:t>Pulse </a:t>
              </a:r>
              <a:r>
                <a:rPr lang="fr-FR" sz="2000" dirty="0" err="1" smtClean="0">
                  <a:solidFill>
                    <a:schemeClr val="bg1"/>
                  </a:solidFill>
                </a:rPr>
                <a:t>Picker</a:t>
              </a:r>
              <a:r>
                <a:rPr lang="fr-FR" sz="2000" dirty="0" smtClean="0">
                  <a:solidFill>
                    <a:schemeClr val="bg1"/>
                  </a:solidFill>
                </a:rPr>
                <a:t> 1kHz</a:t>
              </a:r>
            </a:p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Pin~8W @ 10kHz</a:t>
              </a: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 smtClean="0">
                <a:solidFill>
                  <a:schemeClr val="tx1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4183224" y="3966773"/>
              <a:ext cx="1453919" cy="646331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Pout = 5,6W @10kHz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39408" y="3966773"/>
              <a:ext cx="1586458" cy="590264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Pout = </a:t>
              </a:r>
              <a:r>
                <a:rPr lang="fr-FR" dirty="0" smtClean="0"/>
                <a:t>0,24W </a:t>
              </a:r>
              <a:r>
                <a:rPr lang="fr-FR" dirty="0"/>
                <a:t>@</a:t>
              </a:r>
              <a:r>
                <a:rPr lang="fr-FR" dirty="0" smtClean="0"/>
                <a:t>1kHz</a:t>
              </a:r>
              <a:endParaRPr lang="fr-FR" dirty="0"/>
            </a:p>
          </p:txBody>
        </p:sp>
        <p:sp>
          <p:nvSpPr>
            <p:cNvPr id="34" name="Flèche droite 33"/>
            <p:cNvSpPr/>
            <p:nvPr/>
          </p:nvSpPr>
          <p:spPr>
            <a:xfrm rot="5400000">
              <a:off x="6020084" y="3482275"/>
              <a:ext cx="439537" cy="224825"/>
            </a:xfrm>
            <a:prstGeom prst="rightArrow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lèche droite 34"/>
            <p:cNvSpPr/>
            <p:nvPr/>
          </p:nvSpPr>
          <p:spPr>
            <a:xfrm rot="5400000">
              <a:off x="4939964" y="3482275"/>
              <a:ext cx="439537" cy="224825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4932040" y="4077072"/>
            <a:ext cx="2263806" cy="909269"/>
          </a:xfrm>
          <a:prstGeom prst="wedgeRectCallout">
            <a:avLst>
              <a:gd name="adj1" fmla="val -42763"/>
              <a:gd name="adj2" fmla="val 69309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Ampli Cryo 1kHz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Pout ~23W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75856" y="3501008"/>
            <a:ext cx="2263806" cy="909269"/>
          </a:xfrm>
          <a:prstGeom prst="wedgeRectCallout">
            <a:avLst>
              <a:gd name="adj1" fmla="val -42763"/>
              <a:gd name="adj2" fmla="val 6930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Ampli Cryo 10kHz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Pout ~29W</a:t>
            </a:r>
          </a:p>
        </p:txBody>
      </p:sp>
      <p:grpSp>
        <p:nvGrpSpPr>
          <p:cNvPr id="38" name="Groupe 37"/>
          <p:cNvGrpSpPr/>
          <p:nvPr/>
        </p:nvGrpSpPr>
        <p:grpSpPr>
          <a:xfrm>
            <a:off x="1547664" y="2276872"/>
            <a:ext cx="5011352" cy="2556650"/>
            <a:chOff x="2368960" y="3884331"/>
            <a:chExt cx="5011352" cy="2556650"/>
          </a:xfrm>
        </p:grpSpPr>
        <p:sp>
          <p:nvSpPr>
            <p:cNvPr id="39" name="Rectangle 38"/>
            <p:cNvSpPr/>
            <p:nvPr/>
          </p:nvSpPr>
          <p:spPr>
            <a:xfrm>
              <a:off x="2368960" y="3884331"/>
              <a:ext cx="5011352" cy="2556650"/>
            </a:xfrm>
            <a:prstGeom prst="wedgeRectCallout">
              <a:avLst>
                <a:gd name="adj1" fmla="val -36310"/>
                <a:gd name="adj2" fmla="val 64753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fr-FR" sz="2000" dirty="0" smtClean="0">
                  <a:solidFill>
                    <a:schemeClr val="bg1"/>
                  </a:solidFill>
                </a:rPr>
                <a:t>Rainbow CEP 4</a:t>
              </a:r>
            </a:p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P=200mW</a:t>
              </a:r>
            </a:p>
            <a:p>
              <a:r>
                <a:rPr lang="fr-FR" dirty="0" smtClean="0">
                  <a:solidFill>
                    <a:schemeClr val="bg1"/>
                  </a:solidFill>
                </a:rPr>
                <a:t>         Far Field</a:t>
              </a: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907" y="4791381"/>
              <a:ext cx="1609409" cy="1445931"/>
            </a:xfrm>
            <a:prstGeom prst="rect">
              <a:avLst/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903" y="4590915"/>
              <a:ext cx="2905534" cy="1746540"/>
            </a:xfrm>
            <a:prstGeom prst="rect">
              <a:avLst/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pic>
      </p:grpSp>
      <p:grpSp>
        <p:nvGrpSpPr>
          <p:cNvPr id="44" name="Groupe 43"/>
          <p:cNvGrpSpPr/>
          <p:nvPr/>
        </p:nvGrpSpPr>
        <p:grpSpPr>
          <a:xfrm>
            <a:off x="1403648" y="2276872"/>
            <a:ext cx="1790097" cy="2034402"/>
            <a:chOff x="2213501" y="2719808"/>
            <a:chExt cx="1790097" cy="1542759"/>
          </a:xfrm>
        </p:grpSpPr>
        <p:sp>
          <p:nvSpPr>
            <p:cNvPr id="46" name="Rectangle 45"/>
            <p:cNvSpPr/>
            <p:nvPr/>
          </p:nvSpPr>
          <p:spPr>
            <a:xfrm>
              <a:off x="2213501" y="2719808"/>
              <a:ext cx="1790097" cy="1542759"/>
            </a:xfrm>
            <a:prstGeom prst="wedgeRectCallout">
              <a:avLst>
                <a:gd name="adj1" fmla="val -28490"/>
                <a:gd name="adj2" fmla="val 63360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fr-FR" sz="2000" dirty="0" smtClean="0">
                  <a:solidFill>
                    <a:schemeClr val="bg1"/>
                  </a:solidFill>
                </a:rPr>
                <a:t>Booster</a:t>
              </a:r>
            </a:p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Gain ~ 200</a:t>
              </a:r>
            </a:p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Far Field</a:t>
              </a: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5" descr="F:\Documents\AFFAIRES\CEA FAB1-10 (L14911)\5- Installation\5.1- Mesures\Images\Booster FF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03" t="44706" r="38803" b="40803"/>
            <a:stretch/>
          </p:blipFill>
          <p:spPr bwMode="auto">
            <a:xfrm>
              <a:off x="2582588" y="3429690"/>
              <a:ext cx="1143081" cy="731621"/>
            </a:xfrm>
            <a:prstGeom prst="rect">
              <a:avLst/>
            </a:prstGeom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pic>
      </p:grpSp>
      <p:sp>
        <p:nvSpPr>
          <p:cNvPr id="55" name="Rectangle 54"/>
          <p:cNvSpPr/>
          <p:nvPr/>
        </p:nvSpPr>
        <p:spPr>
          <a:xfrm>
            <a:off x="6619267" y="1097654"/>
            <a:ext cx="680363" cy="4355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CEP + </a:t>
            </a:r>
          </a:p>
          <a:p>
            <a:pPr algn="ctr"/>
            <a:r>
              <a:rPr lang="fr-FR" sz="1100" dirty="0" err="1" smtClean="0">
                <a:solidFill>
                  <a:schemeClr val="bg1"/>
                </a:solidFill>
              </a:rPr>
              <a:t>Wizzler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860032" y="692696"/>
            <a:ext cx="2440792" cy="1182918"/>
          </a:xfrm>
          <a:prstGeom prst="wedgeRectCallout">
            <a:avLst>
              <a:gd name="adj1" fmla="val 31668"/>
              <a:gd name="adj2" fmla="val 6941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Compresseur 10kHz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Pout &gt; 20W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Symbol" panose="05050102010706020507" pitchFamily="18" charset="2"/>
              </a:rPr>
              <a:t>t</a:t>
            </a:r>
            <a:r>
              <a:rPr lang="fr-FR" dirty="0">
                <a:solidFill>
                  <a:schemeClr val="bg1"/>
                </a:solidFill>
              </a:rPr>
              <a:t>&lt;25fs</a:t>
            </a:r>
          </a:p>
          <a:p>
            <a:pPr algn="ctr"/>
            <a:endParaRPr lang="fr-FR" dirty="0" smtClean="0">
              <a:solidFill>
                <a:schemeClr val="tx1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907704" y="1556792"/>
            <a:ext cx="5011352" cy="2556650"/>
            <a:chOff x="-4933056" y="-3276730"/>
            <a:chExt cx="5011352" cy="2556650"/>
          </a:xfrm>
        </p:grpSpPr>
        <p:grpSp>
          <p:nvGrpSpPr>
            <p:cNvPr id="48" name="Groupe 47"/>
            <p:cNvGrpSpPr/>
            <p:nvPr/>
          </p:nvGrpSpPr>
          <p:grpSpPr>
            <a:xfrm>
              <a:off x="-4933056" y="-3276730"/>
              <a:ext cx="5011352" cy="2556650"/>
              <a:chOff x="1602715" y="-943967"/>
              <a:chExt cx="5011352" cy="255665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602715" y="-943967"/>
                <a:ext cx="5011352" cy="2556650"/>
              </a:xfrm>
              <a:prstGeom prst="wedgeRectCallout">
                <a:avLst>
                  <a:gd name="adj1" fmla="val -36310"/>
                  <a:gd name="adj2" fmla="val 64753"/>
                </a:avLst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fr-FR" sz="2000" dirty="0" err="1" smtClean="0">
                    <a:solidFill>
                      <a:schemeClr val="bg1"/>
                    </a:solidFill>
                  </a:rPr>
                  <a:t>Regenerative</a:t>
                </a:r>
                <a:r>
                  <a:rPr lang="fr-FR" sz="2000" dirty="0" smtClean="0">
                    <a:solidFill>
                      <a:schemeClr val="bg1"/>
                    </a:solidFill>
                  </a:rPr>
                  <a:t> amplifier 10kHz</a:t>
                </a:r>
              </a:p>
              <a:p>
                <a:pPr algn="ctr"/>
                <a:r>
                  <a:rPr lang="fr-FR" dirty="0" smtClean="0">
                    <a:solidFill>
                      <a:schemeClr val="bg1"/>
                    </a:solidFill>
                  </a:rPr>
                  <a:t>Pout~3,5W</a:t>
                </a:r>
              </a:p>
              <a:p>
                <a:endParaRPr lang="fr-FR" sz="1050" dirty="0" smtClean="0">
                  <a:solidFill>
                    <a:schemeClr val="bg1"/>
                  </a:solidFill>
                </a:endParaRPr>
              </a:p>
              <a:p>
                <a:r>
                  <a:rPr lang="fr-FR" dirty="0" smtClean="0">
                    <a:solidFill>
                      <a:schemeClr val="bg1"/>
                    </a:solidFill>
                  </a:rPr>
                  <a:t>           Near Field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0" name="Picture 6" descr="G:\CEA FAB\CEA FAB\Images\20160202 Regen seed\2016\02\02\2016.02.02_14.01.57.090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8" t="14224" r="7659" b="15953"/>
              <a:stretch/>
            </p:blipFill>
            <p:spPr bwMode="auto">
              <a:xfrm>
                <a:off x="1818739" y="218874"/>
                <a:ext cx="1655047" cy="1381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7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8939" y="-214901"/>
                <a:ext cx="2769282" cy="166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56"/>
            <a:stretch/>
          </p:blipFill>
          <p:spPr bwMode="auto">
            <a:xfrm>
              <a:off x="-2844824" y="-2259632"/>
              <a:ext cx="2664456" cy="1368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1006983" y="1783483"/>
            <a:ext cx="680363" cy="43559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CEP + </a:t>
            </a:r>
          </a:p>
          <a:p>
            <a:pPr algn="ctr"/>
            <a:r>
              <a:rPr lang="fr-FR" sz="1100" dirty="0" err="1" smtClean="0">
                <a:solidFill>
                  <a:schemeClr val="bg1"/>
                </a:solidFill>
              </a:rPr>
              <a:t>Wizzler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47664" y="548680"/>
            <a:ext cx="2440792" cy="1016081"/>
          </a:xfrm>
          <a:prstGeom prst="wedgeRectCallout">
            <a:avLst>
              <a:gd name="adj1" fmla="val -38299"/>
              <a:gd name="adj2" fmla="val 77662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Compresseur 1kHz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Pout &gt; 15W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ymbol" panose="05050102010706020507" pitchFamily="18" charset="2"/>
              </a:rPr>
              <a:t>t</a:t>
            </a:r>
            <a:r>
              <a:rPr lang="fr-FR" dirty="0" smtClean="0">
                <a:solidFill>
                  <a:schemeClr val="bg1"/>
                </a:solidFill>
              </a:rPr>
              <a:t>&lt;25fs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2627784" y="6093296"/>
            <a:ext cx="2252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Pompes 10kHz (Continuum)</a:t>
            </a:r>
          </a:p>
          <a:p>
            <a:r>
              <a:rPr lang="fr-FR" sz="1400" b="1" dirty="0">
                <a:solidFill>
                  <a:srgbClr val="00B050"/>
                </a:solidFill>
              </a:rPr>
              <a:t>6</a:t>
            </a:r>
            <a:r>
              <a:rPr lang="fr-FR" sz="1400" b="1" dirty="0" smtClean="0">
                <a:solidFill>
                  <a:srgbClr val="00B050"/>
                </a:solidFill>
              </a:rPr>
              <a:t>0W &amp; 150W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27584" y="2420888"/>
            <a:ext cx="1790097" cy="2034402"/>
          </a:xfrm>
          <a:prstGeom prst="wedgeRectCallout">
            <a:avLst>
              <a:gd name="adj1" fmla="val -28490"/>
              <a:gd name="adj2" fmla="val 63360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</a:rPr>
              <a:t>Stretcher</a:t>
            </a:r>
            <a:endParaRPr lang="fr-FR" sz="2000" dirty="0" smtClean="0">
              <a:solidFill>
                <a:schemeClr val="bg1"/>
              </a:solidFill>
            </a:endParaRPr>
          </a:p>
          <a:p>
            <a:pPr algn="ctr"/>
            <a:endParaRPr lang="fr-FR" sz="2000" dirty="0" smtClean="0">
              <a:solidFill>
                <a:schemeClr val="bg1"/>
              </a:solidFill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BP </a:t>
            </a:r>
            <a:r>
              <a:rPr lang="el-GR" sz="2000" dirty="0" smtClean="0">
                <a:solidFill>
                  <a:schemeClr val="bg1"/>
                </a:solidFill>
                <a:sym typeface="Symbol" panose="05050102010706020507" pitchFamily="18" charset="2"/>
              </a:rPr>
              <a:t></a:t>
            </a:r>
            <a:r>
              <a:rPr lang="el-GR" sz="2000" dirty="0" smtClean="0">
                <a:solidFill>
                  <a:schemeClr val="bg1"/>
                </a:solidFill>
              </a:rPr>
              <a:t>λ</a:t>
            </a:r>
            <a:r>
              <a:rPr lang="fr-FR" sz="2000" dirty="0" smtClean="0">
                <a:solidFill>
                  <a:schemeClr val="bg1"/>
                </a:solidFill>
              </a:rPr>
              <a:t>=150 nm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Design </a:t>
            </a:r>
            <a:r>
              <a:rPr lang="fr-FR" dirty="0" err="1" smtClean="0">
                <a:solidFill>
                  <a:schemeClr val="bg1"/>
                </a:solidFill>
              </a:rPr>
              <a:t>opto</a:t>
            </a:r>
            <a:r>
              <a:rPr lang="fr-FR" dirty="0" smtClean="0">
                <a:solidFill>
                  <a:schemeClr val="bg1"/>
                </a:solidFill>
              </a:rPr>
              <a:t>-mécanique CEP stable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825200" y="4111592"/>
            <a:ext cx="2263806" cy="909269"/>
          </a:xfrm>
          <a:prstGeom prst="wedgeRectCallout">
            <a:avLst>
              <a:gd name="adj1" fmla="val -42763"/>
              <a:gd name="adj2" fmla="val 69309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</a:rPr>
              <a:t>Preampli</a:t>
            </a:r>
            <a:endParaRPr lang="fr-FR" sz="2000" dirty="0" smtClean="0">
              <a:solidFill>
                <a:schemeClr val="bg1"/>
              </a:solidFill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Pout ~</a:t>
            </a:r>
            <a:r>
              <a:rPr lang="fr-FR" dirty="0">
                <a:solidFill>
                  <a:schemeClr val="bg1"/>
                </a:solidFill>
              </a:rPr>
              <a:t>4</a:t>
            </a:r>
            <a:r>
              <a:rPr lang="fr-FR" dirty="0" smtClean="0">
                <a:solidFill>
                  <a:schemeClr val="bg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41645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6" grpId="0" animBg="1"/>
      <p:bldP spid="36" grpId="1" animBg="1"/>
      <p:bldP spid="37" grpId="0" animBg="1"/>
      <p:bldP spid="52" grpId="0" animBg="1"/>
      <p:bldP spid="42" grpId="0" animBg="1"/>
      <p:bldP spid="42" grpId="1" animBg="1"/>
      <p:bldP spid="58" grpId="0" animBg="1"/>
      <p:bldP spid="58" grpId="1" animBg="1"/>
      <p:bldP spid="57" grpId="0" animBg="1"/>
      <p:bldP spid="5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8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0" y="-6118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LASER FAB1/FAB10 </a:t>
            </a:r>
            <a:endParaRPr lang="fr-FR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6589542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6156176" y="1772816"/>
            <a:ext cx="1944216" cy="3096344"/>
            <a:chOff x="6732240" y="1772816"/>
            <a:chExt cx="1944216" cy="3096344"/>
          </a:xfrm>
        </p:grpSpPr>
        <p:sp>
          <p:nvSpPr>
            <p:cNvPr id="5" name="Virage 4"/>
            <p:cNvSpPr/>
            <p:nvPr/>
          </p:nvSpPr>
          <p:spPr>
            <a:xfrm>
              <a:off x="6732240" y="3933056"/>
              <a:ext cx="504056" cy="936104"/>
            </a:xfrm>
            <a:prstGeom prst="ben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>
            <a:xfrm>
              <a:off x="7236296" y="3429000"/>
              <a:ext cx="1440160" cy="122413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Ampli</a:t>
              </a:r>
            </a:p>
            <a:p>
              <a:pPr algn="ctr"/>
              <a:r>
                <a:rPr lang="fr-FR" dirty="0" smtClean="0"/>
                <a:t>@10kHz</a:t>
              </a:r>
            </a:p>
          </p:txBody>
        </p:sp>
        <p:sp>
          <p:nvSpPr>
            <p:cNvPr id="16" name="Flèche droite 15"/>
            <p:cNvSpPr/>
            <p:nvPr/>
          </p:nvSpPr>
          <p:spPr>
            <a:xfrm rot="16200000" flipV="1">
              <a:off x="7740352" y="3068960"/>
              <a:ext cx="432048" cy="288032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7164288" y="1772816"/>
              <a:ext cx="1512168" cy="122413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20 W 25fs @10kHz CEP</a:t>
              </a:r>
            </a:p>
            <a:p>
              <a:pPr algn="ctr"/>
              <a:r>
                <a:rPr lang="fr-FR" dirty="0" smtClean="0"/>
                <a:t>FAB 10</a:t>
              </a:r>
              <a:endParaRPr lang="fr-FR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5292080" y="908720"/>
            <a:ext cx="1476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PHASE 1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0" y="620688"/>
            <a:ext cx="421196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Acquisition sous contrat collaboratif auprès de la société </a:t>
            </a:r>
            <a:r>
              <a:rPr lang="fr-FR" sz="1600" b="1" dirty="0"/>
              <a:t>A</a:t>
            </a:r>
            <a:r>
              <a:rPr lang="fr-FR" sz="1600" b="1" dirty="0" smtClean="0"/>
              <a:t>mplitude Technologies (AT)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Financement </a:t>
            </a:r>
            <a:r>
              <a:rPr lang="fr-FR" sz="1600" dirty="0" err="1" smtClean="0"/>
              <a:t>Equipex</a:t>
            </a:r>
            <a:r>
              <a:rPr lang="fr-FR" sz="1600" dirty="0" smtClean="0"/>
              <a:t> </a:t>
            </a:r>
            <a:r>
              <a:rPr lang="fr-FR" sz="1600" dirty="0" smtClean="0"/>
              <a:t>ATTOLAB+SESAME ATTOLITE  </a:t>
            </a:r>
            <a:r>
              <a:rPr lang="fr-FR" sz="1600" dirty="0" smtClean="0"/>
              <a:t>[1,3 ME]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5184068" y="4869160"/>
            <a:ext cx="3744220" cy="1368152"/>
            <a:chOff x="5184068" y="4869160"/>
            <a:chExt cx="3744220" cy="1368152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5184068" y="4869160"/>
              <a:ext cx="1800200" cy="1368152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Front-End </a:t>
              </a:r>
            </a:p>
            <a:p>
              <a:pPr algn="ctr"/>
              <a:r>
                <a:rPr lang="fr-FR" dirty="0" smtClean="0"/>
                <a:t>10kHz@800nm</a:t>
              </a:r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7164288" y="5049180"/>
              <a:ext cx="1764000" cy="1008112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2 Lasers Pompe </a:t>
              </a:r>
            </a:p>
            <a:p>
              <a:pPr algn="ctr"/>
              <a:r>
                <a:rPr lang="fr-FR" sz="1200" dirty="0" smtClean="0"/>
                <a:t>10KhZ</a:t>
              </a:r>
            </a:p>
            <a:p>
              <a:pPr algn="ctr"/>
              <a:r>
                <a:rPr lang="fr-FR" sz="1200" dirty="0" smtClean="0"/>
                <a:t>Continuum(AT)</a:t>
              </a:r>
            </a:p>
            <a:p>
              <a:pPr algn="ctr"/>
              <a:r>
                <a:rPr lang="fr-FR" sz="1200" dirty="0" smtClean="0"/>
                <a:t>60W -150 W 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275856" y="1772816"/>
            <a:ext cx="2736304" cy="4284476"/>
            <a:chOff x="3275856" y="1772816"/>
            <a:chExt cx="2736304" cy="4284476"/>
          </a:xfrm>
        </p:grpSpPr>
        <p:grpSp>
          <p:nvGrpSpPr>
            <p:cNvPr id="8" name="Groupe 7"/>
            <p:cNvGrpSpPr/>
            <p:nvPr/>
          </p:nvGrpSpPr>
          <p:grpSpPr>
            <a:xfrm>
              <a:off x="4067944" y="1772816"/>
              <a:ext cx="1944216" cy="3096344"/>
              <a:chOff x="4139952" y="1772816"/>
              <a:chExt cx="1944216" cy="3096344"/>
            </a:xfrm>
          </p:grpSpPr>
          <p:sp>
            <p:nvSpPr>
              <p:cNvPr id="12" name="Virage 11"/>
              <p:cNvSpPr/>
              <p:nvPr/>
            </p:nvSpPr>
            <p:spPr>
              <a:xfrm flipH="1">
                <a:off x="5580112" y="3933056"/>
                <a:ext cx="504056" cy="936104"/>
              </a:xfrm>
              <a:prstGeom prst="bent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à coins arrondis 13"/>
              <p:cNvSpPr/>
              <p:nvPr/>
            </p:nvSpPr>
            <p:spPr>
              <a:xfrm>
                <a:off x="4139952" y="3429000"/>
                <a:ext cx="1440160" cy="1224136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Ampli</a:t>
                </a:r>
              </a:p>
              <a:p>
                <a:pPr algn="ctr"/>
                <a:r>
                  <a:rPr lang="fr-FR" dirty="0" smtClean="0"/>
                  <a:t>@1kHz</a:t>
                </a:r>
              </a:p>
            </p:txBody>
          </p:sp>
          <p:sp>
            <p:nvSpPr>
              <p:cNvPr id="6" name="Flèche droite 5"/>
              <p:cNvSpPr/>
              <p:nvPr/>
            </p:nvSpPr>
            <p:spPr>
              <a:xfrm rot="16200000" flipV="1">
                <a:off x="4644008" y="3068960"/>
                <a:ext cx="432048" cy="288032"/>
              </a:xfrm>
              <a:prstGeom prst="right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à coins arrondis 16"/>
              <p:cNvSpPr/>
              <p:nvPr/>
            </p:nvSpPr>
            <p:spPr>
              <a:xfrm>
                <a:off x="4139952" y="1772816"/>
                <a:ext cx="1440160" cy="1224136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15 W 25fs @1kHz CEP</a:t>
                </a:r>
              </a:p>
              <a:p>
                <a:pPr algn="ctr"/>
                <a:r>
                  <a:rPr lang="fr-FR" dirty="0" smtClean="0"/>
                  <a:t>FAB 1 </a:t>
                </a:r>
                <a:endParaRPr lang="fr-FR" dirty="0"/>
              </a:p>
            </p:txBody>
          </p:sp>
        </p:grpSp>
        <p:sp>
          <p:nvSpPr>
            <p:cNvPr id="23" name="Rectangle à coins arrondis 22"/>
            <p:cNvSpPr/>
            <p:nvPr/>
          </p:nvSpPr>
          <p:spPr>
            <a:xfrm>
              <a:off x="3275856" y="5049180"/>
              <a:ext cx="1764196" cy="1008112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5 Lasers Pompe </a:t>
              </a:r>
              <a:endParaRPr lang="fr-FR" sz="1200" dirty="0" smtClean="0"/>
            </a:p>
            <a:p>
              <a:pPr algn="ctr"/>
              <a:r>
                <a:rPr lang="fr-FR" sz="1200" dirty="0" smtClean="0"/>
                <a:t>1 </a:t>
              </a:r>
              <a:r>
                <a:rPr lang="fr-FR" sz="1200" dirty="0" err="1"/>
                <a:t>KhZ</a:t>
              </a:r>
              <a:endParaRPr lang="fr-FR" sz="1200" dirty="0"/>
            </a:p>
            <a:p>
              <a:pPr algn="ctr"/>
              <a:r>
                <a:rPr lang="fr-FR" sz="1200" dirty="0"/>
                <a:t>Jades (Thales</a:t>
              </a:r>
              <a:r>
                <a:rPr lang="fr-FR" sz="1200" dirty="0" smtClean="0"/>
                <a:t>)</a:t>
              </a:r>
            </a:p>
            <a:p>
              <a:pPr algn="ctr"/>
              <a:r>
                <a:rPr lang="fr-FR" sz="1200" dirty="0" smtClean="0"/>
                <a:t>3x15W  2X18W</a:t>
              </a:r>
              <a:endParaRPr lang="fr-FR" sz="1200" dirty="0"/>
            </a:p>
            <a:p>
              <a:pPr algn="ctr"/>
              <a:r>
                <a:rPr lang="fr-FR" sz="1200" dirty="0" smtClean="0"/>
                <a:t> 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3275856" y="1772816"/>
            <a:ext cx="2736304" cy="4284476"/>
            <a:chOff x="3275856" y="1772816"/>
            <a:chExt cx="2736304" cy="4284476"/>
          </a:xfrm>
        </p:grpSpPr>
        <p:grpSp>
          <p:nvGrpSpPr>
            <p:cNvPr id="25" name="Groupe 24"/>
            <p:cNvGrpSpPr/>
            <p:nvPr/>
          </p:nvGrpSpPr>
          <p:grpSpPr>
            <a:xfrm>
              <a:off x="4067944" y="1772816"/>
              <a:ext cx="1944216" cy="3096344"/>
              <a:chOff x="4139952" y="1772816"/>
              <a:chExt cx="1944216" cy="3096344"/>
            </a:xfrm>
          </p:grpSpPr>
          <p:sp>
            <p:nvSpPr>
              <p:cNvPr id="27" name="Virage 26"/>
              <p:cNvSpPr/>
              <p:nvPr/>
            </p:nvSpPr>
            <p:spPr>
              <a:xfrm flipH="1">
                <a:off x="5580112" y="3933056"/>
                <a:ext cx="504056" cy="936104"/>
              </a:xfrm>
              <a:prstGeom prst="bent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à coins arrondis 27"/>
              <p:cNvSpPr/>
              <p:nvPr/>
            </p:nvSpPr>
            <p:spPr>
              <a:xfrm>
                <a:off x="4139952" y="3429000"/>
                <a:ext cx="1440160" cy="1224136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Ampli</a:t>
                </a:r>
              </a:p>
              <a:p>
                <a:pPr algn="ctr"/>
                <a:r>
                  <a:rPr lang="fr-FR" dirty="0" smtClean="0"/>
                  <a:t>@1kHz</a:t>
                </a:r>
              </a:p>
            </p:txBody>
          </p:sp>
          <p:sp>
            <p:nvSpPr>
              <p:cNvPr id="29" name="Flèche droite 28"/>
              <p:cNvSpPr/>
              <p:nvPr/>
            </p:nvSpPr>
            <p:spPr>
              <a:xfrm rot="16200000" flipV="1">
                <a:off x="4644008" y="3068960"/>
                <a:ext cx="432048" cy="288032"/>
              </a:xfrm>
              <a:prstGeom prst="right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Rectangle à coins arrondis 29"/>
              <p:cNvSpPr/>
              <p:nvPr/>
            </p:nvSpPr>
            <p:spPr>
              <a:xfrm>
                <a:off x="4139952" y="1772816"/>
                <a:ext cx="1440160" cy="1224136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/>
                  <a:t>&gt;</a:t>
                </a:r>
                <a:r>
                  <a:rPr lang="fr-FR" dirty="0" smtClean="0"/>
                  <a:t>15 W </a:t>
                </a:r>
                <a:r>
                  <a:rPr lang="fr-FR" sz="2000" b="1" u="sng" dirty="0" smtClean="0"/>
                  <a:t>15</a:t>
                </a:r>
                <a:r>
                  <a:rPr lang="fr-FR" u="sng" dirty="0" smtClean="0"/>
                  <a:t>fs</a:t>
                </a:r>
                <a:r>
                  <a:rPr lang="fr-FR" dirty="0" smtClean="0"/>
                  <a:t> @1kHz CEP</a:t>
                </a:r>
              </a:p>
              <a:p>
                <a:pPr algn="ctr"/>
                <a:r>
                  <a:rPr lang="fr-FR" dirty="0" smtClean="0"/>
                  <a:t>FAB 1 </a:t>
                </a:r>
                <a:endParaRPr lang="fr-FR" dirty="0"/>
              </a:p>
            </p:txBody>
          </p:sp>
        </p:grpSp>
        <p:sp>
          <p:nvSpPr>
            <p:cNvPr id="26" name="Rectangle à coins arrondis 25"/>
            <p:cNvSpPr/>
            <p:nvPr/>
          </p:nvSpPr>
          <p:spPr>
            <a:xfrm>
              <a:off x="3275856" y="5049180"/>
              <a:ext cx="1764196" cy="1008112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5 Lasers Pompe </a:t>
              </a:r>
              <a:endParaRPr lang="fr-FR" sz="1200" dirty="0" smtClean="0"/>
            </a:p>
            <a:p>
              <a:pPr algn="ctr"/>
              <a:r>
                <a:rPr lang="fr-FR" sz="1200" dirty="0" smtClean="0"/>
                <a:t>1 </a:t>
              </a:r>
              <a:r>
                <a:rPr lang="fr-FR" sz="1200" dirty="0" err="1"/>
                <a:t>KhZ</a:t>
              </a:r>
              <a:endParaRPr lang="fr-FR" sz="1200" dirty="0"/>
            </a:p>
            <a:p>
              <a:pPr algn="ctr"/>
              <a:r>
                <a:rPr lang="fr-FR" sz="1200" dirty="0"/>
                <a:t>Jades (Thales</a:t>
              </a:r>
              <a:r>
                <a:rPr lang="fr-FR" sz="1200" dirty="0" smtClean="0"/>
                <a:t>)</a:t>
              </a:r>
            </a:p>
            <a:p>
              <a:pPr algn="ctr"/>
              <a:r>
                <a:rPr lang="fr-FR" sz="1200" dirty="0" smtClean="0"/>
                <a:t>3x15W  2X18W</a:t>
              </a:r>
              <a:endParaRPr lang="fr-FR" sz="1200" dirty="0"/>
            </a:p>
            <a:p>
              <a:pPr algn="ctr"/>
              <a:r>
                <a:rPr lang="fr-FR" sz="1200" dirty="0" smtClean="0"/>
                <a:t> 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6156176" y="1772816"/>
            <a:ext cx="1944216" cy="3096344"/>
            <a:chOff x="6732240" y="1772816"/>
            <a:chExt cx="1944216" cy="3096344"/>
          </a:xfrm>
        </p:grpSpPr>
        <p:sp>
          <p:nvSpPr>
            <p:cNvPr id="32" name="Virage 31"/>
            <p:cNvSpPr/>
            <p:nvPr/>
          </p:nvSpPr>
          <p:spPr>
            <a:xfrm>
              <a:off x="6732240" y="3933056"/>
              <a:ext cx="504056" cy="936104"/>
            </a:xfrm>
            <a:prstGeom prst="ben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3" name="Rectangle à coins arrondis 32"/>
            <p:cNvSpPr/>
            <p:nvPr/>
          </p:nvSpPr>
          <p:spPr>
            <a:xfrm>
              <a:off x="7236296" y="3429000"/>
              <a:ext cx="1440160" cy="122413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Ampli</a:t>
              </a:r>
            </a:p>
            <a:p>
              <a:pPr algn="ctr"/>
              <a:r>
                <a:rPr lang="fr-FR" dirty="0" smtClean="0"/>
                <a:t>@10kHz</a:t>
              </a:r>
            </a:p>
          </p:txBody>
        </p:sp>
        <p:sp>
          <p:nvSpPr>
            <p:cNvPr id="34" name="Flèche droite 33"/>
            <p:cNvSpPr/>
            <p:nvPr/>
          </p:nvSpPr>
          <p:spPr>
            <a:xfrm rot="16200000" flipV="1">
              <a:off x="7740352" y="3068960"/>
              <a:ext cx="432048" cy="288032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à coins arrondis 34"/>
            <p:cNvSpPr/>
            <p:nvPr/>
          </p:nvSpPr>
          <p:spPr>
            <a:xfrm>
              <a:off x="7164288" y="1772816"/>
              <a:ext cx="1512168" cy="122413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&gt;</a:t>
              </a:r>
              <a:r>
                <a:rPr lang="fr-FR" dirty="0" smtClean="0"/>
                <a:t>20 W </a:t>
              </a:r>
              <a:r>
                <a:rPr lang="fr-FR" sz="2000" b="1" u="sng" dirty="0" smtClean="0"/>
                <a:t>15</a:t>
              </a:r>
              <a:r>
                <a:rPr lang="fr-FR" u="sng" dirty="0" smtClean="0"/>
                <a:t>fs</a:t>
              </a:r>
              <a:r>
                <a:rPr lang="fr-FR" dirty="0" smtClean="0"/>
                <a:t> @10kHz CEP</a:t>
              </a:r>
            </a:p>
            <a:p>
              <a:pPr algn="ctr"/>
              <a:r>
                <a:rPr lang="fr-FR" dirty="0" smtClean="0"/>
                <a:t>FAB 10</a:t>
              </a:r>
              <a:endParaRPr lang="fr-FR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5292080" y="908720"/>
            <a:ext cx="1476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PHASE 2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8" name="Rectangle à coins arrondis 37"/>
          <p:cNvSpPr/>
          <p:nvPr/>
        </p:nvSpPr>
        <p:spPr>
          <a:xfrm>
            <a:off x="4067944" y="1772816"/>
            <a:ext cx="14401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&gt;</a:t>
            </a:r>
            <a:r>
              <a:rPr lang="fr-FR" dirty="0" smtClean="0"/>
              <a:t>15 W 40fs @1kHz </a:t>
            </a:r>
          </a:p>
          <a:p>
            <a:pPr algn="ctr"/>
            <a:r>
              <a:rPr lang="fr-FR" dirty="0" smtClean="0"/>
              <a:t>FAB 1 </a:t>
            </a:r>
            <a:endParaRPr lang="fr-FR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1872209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à coins arrondis 39"/>
          <p:cNvSpPr/>
          <p:nvPr/>
        </p:nvSpPr>
        <p:spPr>
          <a:xfrm>
            <a:off x="6588224" y="1772816"/>
            <a:ext cx="1512168" cy="122413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&gt;</a:t>
            </a:r>
            <a:r>
              <a:rPr lang="fr-FR" dirty="0" smtClean="0"/>
              <a:t>15 W 40fs @1kHz </a:t>
            </a:r>
          </a:p>
          <a:p>
            <a:pPr algn="ctr"/>
            <a:r>
              <a:rPr lang="fr-FR" dirty="0" smtClean="0"/>
              <a:t>FAB 1 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772816"/>
            <a:ext cx="162258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 build="allAtOnce"/>
      <p:bldP spid="20" grpId="0" animBg="1"/>
      <p:bldP spid="38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0" y="26190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cap="all" dirty="0" smtClean="0">
                <a:solidFill>
                  <a:schemeClr val="bg1">
                    <a:lumMod val="75000"/>
                  </a:schemeClr>
                </a:solidFill>
              </a:rPr>
              <a:t>Implémentation dans le laboratoire</a:t>
            </a:r>
            <a:endParaRPr lang="fr-FR" sz="2800" b="1" cap="al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  <p:pic>
        <p:nvPicPr>
          <p:cNvPr id="4" name="Picture 2" descr="F:\Documents\AFFAIRES\CEA FAB1-10 (L14911)\5- Installation\5.2- Documentation\implant doc\Generale t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6868310" cy="572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 rot="16200000">
            <a:off x="1212003" y="5675598"/>
            <a:ext cx="1217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Poste contrôle</a:t>
            </a:r>
          </a:p>
          <a:p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Supervision</a:t>
            </a:r>
            <a:endParaRPr lang="fr-FR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436096" y="5710684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Pompes 1kHz</a:t>
            </a:r>
          </a:p>
          <a:p>
            <a:r>
              <a:rPr lang="fr-FR" sz="1400" b="1" dirty="0" smtClean="0">
                <a:solidFill>
                  <a:srgbClr val="00B050"/>
                </a:solidFill>
              </a:rPr>
              <a:t>3x13W &amp; 2x18W (Thales)</a:t>
            </a:r>
            <a:endParaRPr lang="fr-FR" sz="1400" b="1" dirty="0">
              <a:solidFill>
                <a:srgbClr val="00B050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3203848" y="1589100"/>
            <a:ext cx="4572601" cy="3030510"/>
            <a:chOff x="3756252" y="1556792"/>
            <a:chExt cx="4572601" cy="3030510"/>
          </a:xfrm>
        </p:grpSpPr>
        <p:sp>
          <p:nvSpPr>
            <p:cNvPr id="14" name="Rectangle 13"/>
            <p:cNvSpPr/>
            <p:nvPr/>
          </p:nvSpPr>
          <p:spPr>
            <a:xfrm>
              <a:off x="3756252" y="4029075"/>
              <a:ext cx="1103779" cy="55822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25074" y="1556792"/>
              <a:ext cx="1103779" cy="64807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60638" y="3171092"/>
              <a:ext cx="511361" cy="61794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619672" y="1621453"/>
            <a:ext cx="4292031" cy="3751763"/>
            <a:chOff x="2224185" y="1573194"/>
            <a:chExt cx="4292031" cy="3751763"/>
          </a:xfrm>
          <a:solidFill>
            <a:schemeClr val="accent4">
              <a:alpha val="5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4060639" y="4959789"/>
              <a:ext cx="1008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24185" y="1573194"/>
              <a:ext cx="1080120" cy="6316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 rot="16200000">
              <a:off x="5052347" y="4424957"/>
              <a:ext cx="1260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16674" y="3429000"/>
              <a:ext cx="499542" cy="6179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1043608" y="3717032"/>
            <a:ext cx="1178143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FRONT END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619267" y="1097654"/>
            <a:ext cx="680363" cy="4355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CEP + </a:t>
            </a:r>
          </a:p>
          <a:p>
            <a:pPr algn="ctr"/>
            <a:r>
              <a:rPr lang="fr-FR" sz="1100" dirty="0" err="1" smtClean="0">
                <a:solidFill>
                  <a:schemeClr val="bg1"/>
                </a:solidFill>
              </a:rPr>
              <a:t>Wizzler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06983" y="1783483"/>
            <a:ext cx="680363" cy="43559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CEP + </a:t>
            </a:r>
          </a:p>
          <a:p>
            <a:pPr algn="ctr"/>
            <a:r>
              <a:rPr lang="fr-FR" sz="1100" dirty="0" err="1" smtClean="0">
                <a:solidFill>
                  <a:schemeClr val="bg1"/>
                </a:solidFill>
              </a:rPr>
              <a:t>Wizzler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627784" y="6093296"/>
            <a:ext cx="2252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Pompes 10kHz (Continuum)</a:t>
            </a:r>
          </a:p>
          <a:p>
            <a:r>
              <a:rPr lang="fr-FR" sz="1400" b="1" dirty="0">
                <a:solidFill>
                  <a:srgbClr val="00B050"/>
                </a:solidFill>
              </a:rPr>
              <a:t>6</a:t>
            </a:r>
            <a:r>
              <a:rPr lang="fr-FR" sz="1400" b="1" dirty="0" smtClean="0">
                <a:solidFill>
                  <a:srgbClr val="00B050"/>
                </a:solidFill>
              </a:rPr>
              <a:t>0W &amp; 150W 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1475656" y="2780928"/>
            <a:ext cx="520386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SE1</a:t>
            </a:r>
            <a:endParaRPr lang="fr-FR" dirty="0"/>
          </a:p>
        </p:txBody>
      </p:sp>
      <p:sp>
        <p:nvSpPr>
          <p:cNvPr id="60" name="ZoneTexte 59"/>
          <p:cNvSpPr txBox="1"/>
          <p:nvPr/>
        </p:nvSpPr>
        <p:spPr>
          <a:xfrm>
            <a:off x="7092280" y="2636912"/>
            <a:ext cx="63923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SE10</a:t>
            </a:r>
            <a:endParaRPr lang="fr-FR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1043608" y="4077072"/>
            <a:ext cx="2160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1054894" y="5373216"/>
            <a:ext cx="1644898" cy="1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rot="5400000">
            <a:off x="2824798" y="4420403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rot="10800000">
            <a:off x="2659517" y="4763303"/>
            <a:ext cx="54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2679973" y="4748585"/>
            <a:ext cx="8458" cy="6449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>
            <a:off x="1059656" y="4060403"/>
            <a:ext cx="3448" cy="13164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1187624" y="4221088"/>
            <a:ext cx="36004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475656" y="4149080"/>
            <a:ext cx="1080120" cy="1160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V="1">
            <a:off x="1763688" y="4149080"/>
            <a:ext cx="1080120" cy="1160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V="1">
            <a:off x="1115616" y="4149080"/>
            <a:ext cx="1080120" cy="1160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V="1">
            <a:off x="1187624" y="4221088"/>
            <a:ext cx="648072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V="1">
            <a:off x="1043608" y="4077072"/>
            <a:ext cx="36004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flipV="1">
            <a:off x="2267744" y="5013176"/>
            <a:ext cx="36004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V="1">
            <a:off x="2843808" y="4365104"/>
            <a:ext cx="36004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V="1">
            <a:off x="2051720" y="4149080"/>
            <a:ext cx="1080120" cy="1160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orme libre 63"/>
          <p:cNvSpPr/>
          <p:nvPr/>
        </p:nvSpPr>
        <p:spPr>
          <a:xfrm>
            <a:off x="2506343" y="2277836"/>
            <a:ext cx="466812" cy="563335"/>
          </a:xfrm>
          <a:custGeom>
            <a:avLst/>
            <a:gdLst>
              <a:gd name="connsiteX0" fmla="*/ 114393 w 466812"/>
              <a:gd name="connsiteY0" fmla="*/ 0 h 563335"/>
              <a:gd name="connsiteX1" fmla="*/ 465457 w 466812"/>
              <a:gd name="connsiteY1" fmla="*/ 89807 h 563335"/>
              <a:gd name="connsiteX2" fmla="*/ 93 w 466812"/>
              <a:gd name="connsiteY2" fmla="*/ 261257 h 563335"/>
              <a:gd name="connsiteX3" fmla="*/ 424636 w 466812"/>
              <a:gd name="connsiteY3" fmla="*/ 391885 h 563335"/>
              <a:gd name="connsiteX4" fmla="*/ 400143 w 466812"/>
              <a:gd name="connsiteY4" fmla="*/ 563335 h 56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812" h="563335">
                <a:moveTo>
                  <a:pt x="114393" y="0"/>
                </a:moveTo>
                <a:cubicBezTo>
                  <a:pt x="299450" y="23132"/>
                  <a:pt x="484507" y="46264"/>
                  <a:pt x="465457" y="89807"/>
                </a:cubicBezTo>
                <a:cubicBezTo>
                  <a:pt x="446407" y="133350"/>
                  <a:pt x="6896" y="210911"/>
                  <a:pt x="93" y="261257"/>
                </a:cubicBezTo>
                <a:cubicBezTo>
                  <a:pt x="-6710" y="311603"/>
                  <a:pt x="357961" y="341539"/>
                  <a:pt x="424636" y="391885"/>
                </a:cubicBezTo>
                <a:cubicBezTo>
                  <a:pt x="491311" y="442231"/>
                  <a:pt x="445727" y="502783"/>
                  <a:pt x="400143" y="5633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 64"/>
          <p:cNvSpPr/>
          <p:nvPr/>
        </p:nvSpPr>
        <p:spPr>
          <a:xfrm flipH="1">
            <a:off x="6588224" y="2204864"/>
            <a:ext cx="466812" cy="563335"/>
          </a:xfrm>
          <a:custGeom>
            <a:avLst/>
            <a:gdLst>
              <a:gd name="connsiteX0" fmla="*/ 114393 w 466812"/>
              <a:gd name="connsiteY0" fmla="*/ 0 h 563335"/>
              <a:gd name="connsiteX1" fmla="*/ 465457 w 466812"/>
              <a:gd name="connsiteY1" fmla="*/ 89807 h 563335"/>
              <a:gd name="connsiteX2" fmla="*/ 93 w 466812"/>
              <a:gd name="connsiteY2" fmla="*/ 261257 h 563335"/>
              <a:gd name="connsiteX3" fmla="*/ 424636 w 466812"/>
              <a:gd name="connsiteY3" fmla="*/ 391885 h 563335"/>
              <a:gd name="connsiteX4" fmla="*/ 400143 w 466812"/>
              <a:gd name="connsiteY4" fmla="*/ 563335 h 56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812" h="563335">
                <a:moveTo>
                  <a:pt x="114393" y="0"/>
                </a:moveTo>
                <a:cubicBezTo>
                  <a:pt x="299450" y="23132"/>
                  <a:pt x="484507" y="46264"/>
                  <a:pt x="465457" y="89807"/>
                </a:cubicBezTo>
                <a:cubicBezTo>
                  <a:pt x="446407" y="133350"/>
                  <a:pt x="6896" y="210911"/>
                  <a:pt x="93" y="261257"/>
                </a:cubicBezTo>
                <a:cubicBezTo>
                  <a:pt x="-6710" y="311603"/>
                  <a:pt x="357961" y="341539"/>
                  <a:pt x="424636" y="391885"/>
                </a:cubicBezTo>
                <a:cubicBezTo>
                  <a:pt x="491311" y="442231"/>
                  <a:pt x="445727" y="502783"/>
                  <a:pt x="400143" y="5633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32870"/>
            <a:ext cx="779714" cy="613375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36912"/>
            <a:ext cx="774576" cy="609333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139952" y="5445224"/>
            <a:ext cx="1296144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5292080" y="3356992"/>
            <a:ext cx="720080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1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0" y="-6118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SOMMAIRE</a:t>
            </a:r>
            <a:endParaRPr lang="fr-FR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6606370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fr-FR" sz="1400" b="1" i="1" dirty="0" smtClean="0">
                <a:solidFill>
                  <a:schemeClr val="bg1">
                    <a:lumMod val="75000"/>
                  </a:schemeClr>
                </a:solidFill>
              </a:rPr>
              <a:t>encontre </a:t>
            </a:r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des utilisateurs d’ATTOLAB </a:t>
            </a:r>
            <a:r>
              <a:rPr lang="fr-FR" sz="1400" b="1" i="1" dirty="0" smtClean="0">
                <a:solidFill>
                  <a:schemeClr val="bg1">
                    <a:lumMod val="75000"/>
                  </a:schemeClr>
                </a:solidFill>
              </a:rPr>
              <a:t>– 7 Novembre 2017 </a:t>
            </a:r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, Orme-les-Merisiers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99592" y="2564904"/>
            <a:ext cx="650710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solidFill>
                  <a:schemeClr val="bg1"/>
                </a:solidFill>
                <a:latin typeface="Antique Olive CompactPS" panose="020B0904030504030204" pitchFamily="34" charset="0"/>
              </a:rPr>
              <a:t>1 -  Bilan Fonctionnement</a:t>
            </a:r>
          </a:p>
          <a:p>
            <a:r>
              <a:rPr lang="fr-FR" sz="2800" i="1" dirty="0" smtClean="0">
                <a:solidFill>
                  <a:schemeClr val="bg1"/>
                </a:solidFill>
                <a:latin typeface="Antique Olive CompactPS" panose="020B0904030504030204" pitchFamily="34" charset="0"/>
              </a:rPr>
              <a:t>2 - Développements FAB </a:t>
            </a:r>
            <a:r>
              <a:rPr lang="fr-FR" sz="2800" i="1" dirty="0">
                <a:solidFill>
                  <a:schemeClr val="bg1"/>
                </a:solidFill>
                <a:latin typeface="Antique Olive CompactPS" panose="020B0904030504030204" pitchFamily="34" charset="0"/>
              </a:rPr>
              <a:t>coté </a:t>
            </a:r>
            <a:r>
              <a:rPr lang="fr-FR" sz="2800" i="1" dirty="0" smtClean="0">
                <a:solidFill>
                  <a:schemeClr val="bg1"/>
                </a:solidFill>
                <a:latin typeface="Antique Olive CompactPS" panose="020B0904030504030204" pitchFamily="34" charset="0"/>
              </a:rPr>
              <a:t>SLIC</a:t>
            </a:r>
          </a:p>
          <a:p>
            <a:r>
              <a:rPr lang="fr-FR" sz="2800" i="1" dirty="0" smtClean="0">
                <a:solidFill>
                  <a:schemeClr val="bg1"/>
                </a:solidFill>
                <a:latin typeface="Antique Olive CompactPS" panose="020B0904030504030204" pitchFamily="34" charset="0"/>
              </a:rPr>
              <a:t>3 - Développements FAB coté AT</a:t>
            </a:r>
          </a:p>
          <a:p>
            <a:endParaRPr lang="fr-FR" sz="2800" i="1" dirty="0" smtClean="0">
              <a:solidFill>
                <a:schemeClr val="bg1"/>
              </a:solidFill>
              <a:latin typeface="Antique Olive CompactPS" panose="020B0904030504030204" pitchFamily="34" charset="0"/>
            </a:endParaRPr>
          </a:p>
          <a:p>
            <a:r>
              <a:rPr lang="fr-FR" sz="2800" i="1" dirty="0">
                <a:solidFill>
                  <a:schemeClr val="bg1"/>
                </a:solidFill>
                <a:latin typeface="Antique Olive CompactPS" panose="020B0904030504030204" pitchFamily="34" charset="0"/>
              </a:rPr>
              <a:t>	 </a:t>
            </a:r>
            <a:r>
              <a:rPr lang="fr-FR" sz="2800" i="1" dirty="0" smtClean="0">
                <a:solidFill>
                  <a:schemeClr val="bg1"/>
                </a:solidFill>
                <a:latin typeface="Antique Olive CompactPS" panose="020B0904030504030204" pitchFamily="34" charset="0"/>
              </a:rPr>
              <a:t>   </a:t>
            </a:r>
            <a:endParaRPr lang="fr-FR" sz="2800" i="1" dirty="0">
              <a:solidFill>
                <a:schemeClr val="bg1"/>
              </a:solidFill>
              <a:latin typeface="Antique Olive CompactPS" panose="020B09040305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059367" y="4365104"/>
            <a:ext cx="392392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73025" lvl="1"/>
            <a:r>
              <a:rPr lang="fr-FR" sz="1600" dirty="0" smtClean="0"/>
              <a:t>La Phase 2 du projet.</a:t>
            </a:r>
          </a:p>
          <a:p>
            <a:pPr marL="73025" lvl="1"/>
            <a:r>
              <a:rPr lang="fr-FR" sz="1600" dirty="0" smtClean="0"/>
              <a:t>Développements effectués dans le laboratoire commun AT-LIDYL (IMPULSE) =&gt; </a:t>
            </a:r>
          </a:p>
          <a:p>
            <a:pPr marL="73025" lvl="1"/>
            <a:r>
              <a:rPr lang="fr-FR" sz="1600" dirty="0" smtClean="0"/>
              <a:t>Front-end identique à FAB</a:t>
            </a:r>
          </a:p>
        </p:txBody>
      </p:sp>
      <p:sp>
        <p:nvSpPr>
          <p:cNvPr id="6" name="Virage 5"/>
          <p:cNvSpPr/>
          <p:nvPr/>
        </p:nvSpPr>
        <p:spPr>
          <a:xfrm flipV="1">
            <a:off x="3419872" y="4005064"/>
            <a:ext cx="504056" cy="1008112"/>
          </a:xfrm>
          <a:prstGeom prst="ben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1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0" y="-6118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>
                    <a:lumMod val="75000"/>
                  </a:schemeClr>
                </a:solidFill>
              </a:rPr>
              <a:t>Bilan Fonctionnement</a:t>
            </a: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0" y="6589542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71600" y="1268760"/>
            <a:ext cx="468052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Démarrage facilité par le Contrôle Commande (CC).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Système de sécurité fonctionnel.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Comportement </a:t>
            </a:r>
            <a:r>
              <a:rPr lang="fr-FR" sz="1600" dirty="0" smtClean="0"/>
              <a:t>identique </a:t>
            </a:r>
            <a:r>
              <a:rPr lang="fr-FR" sz="1600" dirty="0"/>
              <a:t>jour après </a:t>
            </a:r>
            <a:r>
              <a:rPr lang="fr-FR" sz="1600" dirty="0" smtClean="0"/>
              <a:t>jour </a:t>
            </a:r>
            <a:r>
              <a:rPr lang="fr-FR" sz="1600" dirty="0"/>
              <a:t>(E, durée).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Contrôle du Compresseur et des </a:t>
            </a:r>
            <a:r>
              <a:rPr lang="fr-FR" sz="1600" dirty="0" err="1" smtClean="0"/>
              <a:t>shutters</a:t>
            </a:r>
            <a:r>
              <a:rPr lang="fr-FR" sz="1600" dirty="0" smtClean="0"/>
              <a:t> par le CC pour les </a:t>
            </a:r>
            <a:r>
              <a:rPr lang="fr-FR" sz="1600" dirty="0" err="1" smtClean="0"/>
              <a:t>utilsiateurs</a:t>
            </a:r>
            <a:r>
              <a:rPr lang="fr-FR" sz="1600" dirty="0" smtClean="0"/>
              <a:t> dans chaque salle expérimentale.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71600" y="4509120"/>
            <a:ext cx="5400600" cy="17235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73025" lvl="1"/>
            <a:r>
              <a:rPr lang="fr-FR" sz="1600" dirty="0" smtClean="0"/>
              <a:t>Collaboration avec AT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Corriger bugs du CC.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Remontées d’informations de notre part et recherche de solution d’AT (moteur réseau).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Développement commun pour mesurer la CEP via un spectromètre.</a:t>
            </a:r>
          </a:p>
          <a:p>
            <a:pPr lvl="1"/>
            <a:endParaRPr lang="fr-FR" sz="1000" dirty="0"/>
          </a:p>
        </p:txBody>
      </p:sp>
      <p:sp>
        <p:nvSpPr>
          <p:cNvPr id="7" name="ZoneTexte 6"/>
          <p:cNvSpPr txBox="1"/>
          <p:nvPr/>
        </p:nvSpPr>
        <p:spPr>
          <a:xfrm>
            <a:off x="3531202" y="705853"/>
            <a:ext cx="208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AU QUOTIDIEN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196752"/>
            <a:ext cx="3272898" cy="2347338"/>
          </a:xfrm>
          <a:prstGeom prst="rect">
            <a:avLst/>
          </a:prstGeom>
        </p:spPr>
      </p:pic>
      <p:sp>
        <p:nvSpPr>
          <p:cNvPr id="3" name="Virage 2"/>
          <p:cNvSpPr/>
          <p:nvPr/>
        </p:nvSpPr>
        <p:spPr>
          <a:xfrm flipV="1">
            <a:off x="1475656" y="3356992"/>
            <a:ext cx="360040" cy="576064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07704" y="3573016"/>
            <a:ext cx="3456384" cy="58477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3025" lvl="1"/>
            <a:r>
              <a:rPr lang="fr-FR" sz="1600" dirty="0" smtClean="0"/>
              <a:t>Simplicité d’utilisation + </a:t>
            </a:r>
            <a:r>
              <a:rPr lang="fr-FR" sz="1600" dirty="0" err="1" smtClean="0"/>
              <a:t>securité</a:t>
            </a:r>
            <a:r>
              <a:rPr lang="fr-FR" sz="1600" dirty="0" smtClean="0"/>
              <a:t> = Architecture de commande complexe</a:t>
            </a:r>
          </a:p>
        </p:txBody>
      </p:sp>
    </p:spTree>
    <p:extLst>
      <p:ext uri="{BB962C8B-B14F-4D97-AF65-F5344CB8AC3E}">
        <p14:creationId xmlns:p14="http://schemas.microsoft.com/office/powerpoint/2010/main" val="36352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0" y="-6118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>
                    <a:lumMod val="75000"/>
                  </a:schemeClr>
                </a:solidFill>
              </a:rPr>
              <a:t>Bilan Fonctionnement</a:t>
            </a: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0" y="6589542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31202" y="705853"/>
            <a:ext cx="208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AU QUOTIDIEN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052736"/>
            <a:ext cx="4373088" cy="28803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633944"/>
            <a:ext cx="4211960" cy="2892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87624" y="3573016"/>
            <a:ext cx="242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Depuis le 1 janvier 2017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148064" y="6165304"/>
            <a:ext cx="243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Depuis le 15 juillet 2017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187624" y="4077072"/>
            <a:ext cx="244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Disponibilité réelle 69%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411760" y="6021288"/>
            <a:ext cx="244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Disponibilité réelle 91%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01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0" y="-6118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>
                    <a:lumMod val="75000"/>
                  </a:schemeClr>
                </a:solidFill>
              </a:rPr>
              <a:t>Bilan Fonctionnement</a:t>
            </a: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0" y="6589542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3568" y="2132856"/>
            <a:ext cx="3600000" cy="22159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Dérive de pointée dans la salle SE1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Dérive de la répartition d’</a:t>
            </a:r>
            <a:r>
              <a:rPr lang="fr-FR" sz="1600" dirty="0"/>
              <a:t>é</a:t>
            </a:r>
            <a:r>
              <a:rPr lang="fr-FR" sz="1600" dirty="0" smtClean="0"/>
              <a:t>nergie dans SE10.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Dégradation de la CEP dans SE10 par rapport à la salle SE1 (260 </a:t>
            </a:r>
            <a:r>
              <a:rPr lang="fr-FR" sz="1600" dirty="0" err="1" smtClean="0"/>
              <a:t>mrad</a:t>
            </a:r>
            <a:r>
              <a:rPr lang="fr-FR" sz="1600" dirty="0" smtClean="0"/>
              <a:t> dans SE1 390 </a:t>
            </a:r>
            <a:r>
              <a:rPr lang="fr-FR" sz="1600" dirty="0" err="1" smtClean="0"/>
              <a:t>mrad</a:t>
            </a:r>
            <a:r>
              <a:rPr lang="fr-FR" sz="1600" dirty="0" smtClean="0"/>
              <a:t> dans SE10).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Faisceau ovale en sortie des amplis </a:t>
            </a:r>
            <a:r>
              <a:rPr lang="fr-FR" sz="1600" dirty="0" err="1" smtClean="0"/>
              <a:t>cryo</a:t>
            </a:r>
            <a:r>
              <a:rPr lang="fr-FR" sz="1600" dirty="0" smtClean="0"/>
              <a:t> à </a:t>
            </a:r>
            <a:r>
              <a:rPr lang="fr-FR" sz="1600" dirty="0" err="1" smtClean="0"/>
              <a:t>brewster</a:t>
            </a:r>
            <a:endParaRPr lang="fr-FR" sz="1600" dirty="0" smtClean="0"/>
          </a:p>
          <a:p>
            <a:pPr lvl="1"/>
            <a:endParaRPr lang="fr-FR" sz="1000" dirty="0"/>
          </a:p>
        </p:txBody>
      </p:sp>
      <p:sp>
        <p:nvSpPr>
          <p:cNvPr id="5" name="ZoneTexte 4"/>
          <p:cNvSpPr txBox="1"/>
          <p:nvPr/>
        </p:nvSpPr>
        <p:spPr>
          <a:xfrm>
            <a:off x="2985668" y="692696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POINTS A ALMELIORER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Accolade fermante 1"/>
          <p:cNvSpPr/>
          <p:nvPr/>
        </p:nvSpPr>
        <p:spPr>
          <a:xfrm>
            <a:off x="4067944" y="2204864"/>
            <a:ext cx="216024" cy="57606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076056" y="2204864"/>
            <a:ext cx="3600000" cy="22159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Etudier la mise en place de contrôle de pointé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Investigation en cours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358775" lvl="1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En relation avec AT pour mettre en place une solution corrective</a:t>
            </a:r>
          </a:p>
          <a:p>
            <a:pPr lvl="1"/>
            <a:endParaRPr lang="fr-FR" sz="1000" dirty="0"/>
          </a:p>
        </p:txBody>
      </p:sp>
      <p:sp>
        <p:nvSpPr>
          <p:cNvPr id="3" name="Flèche droite 2"/>
          <p:cNvSpPr/>
          <p:nvPr/>
        </p:nvSpPr>
        <p:spPr>
          <a:xfrm>
            <a:off x="4499992" y="2420888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ccolade fermante 9"/>
          <p:cNvSpPr/>
          <p:nvPr/>
        </p:nvSpPr>
        <p:spPr>
          <a:xfrm>
            <a:off x="4067944" y="2924944"/>
            <a:ext cx="216024" cy="57606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4499992" y="299695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ccolade fermante 12"/>
          <p:cNvSpPr/>
          <p:nvPr/>
        </p:nvSpPr>
        <p:spPr>
          <a:xfrm>
            <a:off x="4067944" y="3645024"/>
            <a:ext cx="216024" cy="57606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>
            <a:off x="4427984" y="371703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40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1" grpId="0" animBg="1"/>
      <p:bldP spid="3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0" y="-6118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Développements </a:t>
            </a:r>
            <a:r>
              <a:rPr lang="fr-FR" sz="2800" b="1" dirty="0">
                <a:solidFill>
                  <a:schemeClr val="bg1">
                    <a:lumMod val="75000"/>
                  </a:schemeClr>
                </a:solidFill>
              </a:rPr>
              <a:t>FAB coté SLIC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6589542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5508104" y="4869160"/>
            <a:ext cx="1800200" cy="136815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Front-End </a:t>
            </a:r>
          </a:p>
          <a:p>
            <a:pPr algn="ctr"/>
            <a:r>
              <a:rPr lang="fr-FR" dirty="0" smtClean="0"/>
              <a:t>10kHz@800nm</a:t>
            </a:r>
          </a:p>
        </p:txBody>
      </p:sp>
      <p:sp>
        <p:nvSpPr>
          <p:cNvPr id="12" name="Virage 11"/>
          <p:cNvSpPr/>
          <p:nvPr/>
        </p:nvSpPr>
        <p:spPr>
          <a:xfrm flipH="1">
            <a:off x="5580112" y="3933056"/>
            <a:ext cx="504056" cy="936104"/>
          </a:xfrm>
          <a:prstGeom prst="ben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139952" y="3429000"/>
            <a:ext cx="14401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Ampli</a:t>
            </a:r>
          </a:p>
          <a:p>
            <a:pPr algn="ctr"/>
            <a:r>
              <a:rPr lang="fr-FR" dirty="0" smtClean="0"/>
              <a:t>@1kHz</a:t>
            </a:r>
          </a:p>
        </p:txBody>
      </p:sp>
      <p:sp>
        <p:nvSpPr>
          <p:cNvPr id="6" name="Flèche droite 5"/>
          <p:cNvSpPr/>
          <p:nvPr/>
        </p:nvSpPr>
        <p:spPr>
          <a:xfrm rot="16200000" flipV="1">
            <a:off x="4644008" y="3068960"/>
            <a:ext cx="432048" cy="28803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4139952" y="1772816"/>
            <a:ext cx="14401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15 W &lt;25fs @1kHz</a:t>
            </a:r>
          </a:p>
          <a:p>
            <a:pPr algn="ctr"/>
            <a:r>
              <a:rPr lang="fr-FR" dirty="0" smtClean="0"/>
              <a:t>FAB 1 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6732240" y="1772816"/>
            <a:ext cx="1944216" cy="3096344"/>
            <a:chOff x="6732240" y="1772816"/>
            <a:chExt cx="1944216" cy="3096344"/>
          </a:xfrm>
        </p:grpSpPr>
        <p:sp>
          <p:nvSpPr>
            <p:cNvPr id="5" name="Virage 4"/>
            <p:cNvSpPr/>
            <p:nvPr/>
          </p:nvSpPr>
          <p:spPr>
            <a:xfrm>
              <a:off x="6732240" y="3933056"/>
              <a:ext cx="504056" cy="936104"/>
            </a:xfrm>
            <a:prstGeom prst="ben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>
            <a:xfrm>
              <a:off x="7236296" y="3429000"/>
              <a:ext cx="1440160" cy="122413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Ampli</a:t>
              </a:r>
            </a:p>
            <a:p>
              <a:pPr algn="ctr"/>
              <a:r>
                <a:rPr lang="fr-FR" dirty="0" smtClean="0"/>
                <a:t>@10kHz</a:t>
              </a:r>
            </a:p>
          </p:txBody>
        </p:sp>
        <p:sp>
          <p:nvSpPr>
            <p:cNvPr id="16" name="Flèche droite 15"/>
            <p:cNvSpPr/>
            <p:nvPr/>
          </p:nvSpPr>
          <p:spPr>
            <a:xfrm rot="16200000" flipV="1">
              <a:off x="7740352" y="3068960"/>
              <a:ext cx="432048" cy="288032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7236296" y="1772816"/>
              <a:ext cx="1440160" cy="122413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20 W &lt;25fs @10kHz</a:t>
              </a:r>
            </a:p>
            <a:p>
              <a:pPr algn="ctr"/>
              <a:r>
                <a:rPr lang="fr-FR" dirty="0" smtClean="0"/>
                <a:t>FAB 10</a:t>
              </a:r>
              <a:endParaRPr lang="fr-FR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555776" y="1772815"/>
            <a:ext cx="3024336" cy="1944217"/>
            <a:chOff x="2555776" y="1772815"/>
            <a:chExt cx="3024336" cy="1944217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2555776" y="1772815"/>
              <a:ext cx="1440160" cy="1224136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5 W &lt;25fs @1kHz</a:t>
              </a:r>
            </a:p>
            <a:p>
              <a:pPr algn="ctr"/>
              <a:r>
                <a:rPr lang="fr-FR" dirty="0" smtClean="0"/>
                <a:t>FAB 1bis </a:t>
              </a:r>
              <a:endParaRPr lang="fr-FR" dirty="0"/>
            </a:p>
          </p:txBody>
        </p:sp>
        <p:sp>
          <p:nvSpPr>
            <p:cNvPr id="21" name="Rectangle à coins arrondis 20"/>
            <p:cNvSpPr/>
            <p:nvPr/>
          </p:nvSpPr>
          <p:spPr>
            <a:xfrm>
              <a:off x="4139952" y="1772816"/>
              <a:ext cx="1440160" cy="1224136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10W &lt;25fs @1kHz</a:t>
              </a:r>
            </a:p>
            <a:p>
              <a:pPr algn="ctr"/>
              <a:r>
                <a:rPr lang="fr-FR" dirty="0" smtClean="0"/>
                <a:t>FAB 1 </a:t>
              </a:r>
              <a:endParaRPr lang="fr-FR" dirty="0"/>
            </a:p>
          </p:txBody>
        </p:sp>
        <p:sp>
          <p:nvSpPr>
            <p:cNvPr id="22" name="Virage 21"/>
            <p:cNvSpPr/>
            <p:nvPr/>
          </p:nvSpPr>
          <p:spPr>
            <a:xfrm rot="16200000">
              <a:off x="3311860" y="2888940"/>
              <a:ext cx="720080" cy="936104"/>
            </a:xfrm>
            <a:prstGeom prst="bentArrow">
              <a:avLst>
                <a:gd name="adj1" fmla="val 15506"/>
                <a:gd name="adj2" fmla="val 24152"/>
                <a:gd name="adj3" fmla="val 25000"/>
                <a:gd name="adj4" fmla="val 42563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958547" y="790672"/>
            <a:ext cx="351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NOUVELLE VOIE FAB1 BIS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55576" y="5013176"/>
            <a:ext cx="41044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fr-FR" dirty="0" smtClean="0"/>
              <a:t>Voie consacrée aux développements de l’</a:t>
            </a:r>
            <a:r>
              <a:rPr lang="fr-FR" dirty="0"/>
              <a:t>é</a:t>
            </a:r>
            <a:r>
              <a:rPr lang="fr-FR" dirty="0" smtClean="0"/>
              <a:t>quipe ATTO du LIDYL</a:t>
            </a:r>
            <a:endParaRPr lang="fr-FR" dirty="0"/>
          </a:p>
        </p:txBody>
      </p:sp>
      <p:sp>
        <p:nvSpPr>
          <p:cNvPr id="23" name="Flèche droite 22"/>
          <p:cNvSpPr/>
          <p:nvPr/>
        </p:nvSpPr>
        <p:spPr>
          <a:xfrm rot="16200000" flipV="1">
            <a:off x="1979712" y="3933056"/>
            <a:ext cx="1872208" cy="28803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0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0" y="-6118"/>
            <a:ext cx="9144000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Développements </a:t>
            </a:r>
            <a:r>
              <a:rPr lang="fr-FR" sz="2800" b="1" dirty="0">
                <a:solidFill>
                  <a:schemeClr val="bg1">
                    <a:lumMod val="75000"/>
                  </a:schemeClr>
                </a:solidFill>
              </a:rPr>
              <a:t>FAB coté SLIC</a:t>
            </a: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0" y="6589542"/>
            <a:ext cx="914400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fr-FR" sz="1400" b="1" i="1" dirty="0">
                <a:solidFill>
                  <a:schemeClr val="bg1">
                    <a:lumMod val="75000"/>
                  </a:schemeClr>
                </a:solidFill>
              </a:rPr>
              <a:t>Rencontre des utilisateurs d’ATTOLAB – 7 Novembre 2017 , Orme-les-Merisiers</a:t>
            </a:r>
          </a:p>
        </p:txBody>
      </p:sp>
      <p:pic>
        <p:nvPicPr>
          <p:cNvPr id="5" name="Picture 2" descr="F:\Documents\AFFAIRES\CEA FAB1-10 (L14911)\5- Installation\5.2- Documentation\implant doc\Generale t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36" y="1239320"/>
            <a:ext cx="5902132" cy="522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6725517" y="1698791"/>
            <a:ext cx="7591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906480" y="2093001"/>
            <a:ext cx="721756" cy="238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Optique 4’’ </a:t>
            </a:r>
            <a:endParaRPr lang="fr-FR" sz="1100" dirty="0"/>
          </a:p>
        </p:txBody>
      </p:sp>
      <p:grpSp>
        <p:nvGrpSpPr>
          <p:cNvPr id="22" name="Groupe 21"/>
          <p:cNvGrpSpPr/>
          <p:nvPr/>
        </p:nvGrpSpPr>
        <p:grpSpPr>
          <a:xfrm>
            <a:off x="5467787" y="1484784"/>
            <a:ext cx="2416579" cy="2684049"/>
            <a:chOff x="5292082" y="998730"/>
            <a:chExt cx="2845674" cy="2943198"/>
          </a:xfrm>
        </p:grpSpPr>
        <p:sp>
          <p:nvSpPr>
            <p:cNvPr id="2" name="Rectangle 1"/>
            <p:cNvSpPr/>
            <p:nvPr/>
          </p:nvSpPr>
          <p:spPr>
            <a:xfrm>
              <a:off x="6862525" y="998730"/>
              <a:ext cx="1275231" cy="396044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/>
                <a:t>Compresseur 1 KHz Bis</a:t>
              </a:r>
              <a:endParaRPr lang="fr-FR" sz="1200" b="1" dirty="0"/>
            </a:p>
          </p:txBody>
        </p:sp>
        <p:cxnSp>
          <p:nvCxnSpPr>
            <p:cNvPr id="4" name="Connecteur droit 3"/>
            <p:cNvCxnSpPr/>
            <p:nvPr/>
          </p:nvCxnSpPr>
          <p:spPr>
            <a:xfrm flipV="1">
              <a:off x="5302833" y="2159717"/>
              <a:ext cx="0" cy="178221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V="1">
              <a:off x="5292082" y="2132857"/>
              <a:ext cx="1494789" cy="2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6786867" y="1177822"/>
              <a:ext cx="4" cy="95503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6777346" y="1193354"/>
              <a:ext cx="89389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5614520" y="2225226"/>
              <a:ext cx="8499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Optique 3’’ </a:t>
              </a:r>
              <a:endParaRPr lang="fr-FR" sz="11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2899486" y="3064068"/>
            <a:ext cx="520386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SE1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6813088" y="3064068"/>
            <a:ext cx="63923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SE10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3059832" y="696252"/>
            <a:ext cx="351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NOUVELLE VOIE FAB1 BIS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992888" y="4797151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</a:rPr>
              <a:t>Juin 2018</a:t>
            </a:r>
            <a:endParaRPr lang="fr-F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1827291</TotalTime>
  <Words>1340</Words>
  <Application>Microsoft Office PowerPoint</Application>
  <PresentationFormat>Affichage à l'écran (4:3)</PresentationFormat>
  <Paragraphs>245</Paragraphs>
  <Slides>15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Antique Olive CompactPS</vt:lpstr>
      <vt:lpstr>Arial</vt:lpstr>
      <vt:lpstr>Arial Black</vt:lpstr>
      <vt:lpstr>Calibri</vt:lpstr>
      <vt:lpstr>Symbol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Développements FAB coté SLIC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TESTS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hergott</dc:creator>
  <cp:lastModifiedBy>TCHERBAKOFF Olivier</cp:lastModifiedBy>
  <cp:revision>434</cp:revision>
  <cp:lastPrinted>2011-05-19T15:01:32Z</cp:lastPrinted>
  <dcterms:created xsi:type="dcterms:W3CDTF">2010-10-29T09:16:10Z</dcterms:created>
  <dcterms:modified xsi:type="dcterms:W3CDTF">2017-11-09T13:06:35Z</dcterms:modified>
</cp:coreProperties>
</file>