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56" r:id="rId2"/>
    <p:sldId id="433" r:id="rId3"/>
    <p:sldId id="449" r:id="rId4"/>
    <p:sldId id="448" r:id="rId5"/>
    <p:sldId id="450" r:id="rId6"/>
    <p:sldId id="451" r:id="rId7"/>
  </p:sldIdLst>
  <p:sldSz cx="9144000" cy="6858000" type="screen4x3"/>
  <p:notesSz cx="6856413" cy="9750425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1600" b="1" kern="1200">
        <a:solidFill>
          <a:srgbClr val="FE1212"/>
        </a:solidFill>
        <a:latin typeface="Raleigh DmBd BT" pitchFamily="18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rgbClr val="FE1212"/>
        </a:solidFill>
        <a:latin typeface="Raleigh DmBd BT" pitchFamily="18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rgbClr val="FE1212"/>
        </a:solidFill>
        <a:latin typeface="Raleigh DmBd BT" pitchFamily="18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rgbClr val="FE1212"/>
        </a:solidFill>
        <a:latin typeface="Raleigh DmBd BT" pitchFamily="18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rgbClr val="FE1212"/>
        </a:solidFill>
        <a:latin typeface="Raleigh DmBd BT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rgbClr val="FE1212"/>
        </a:solidFill>
        <a:latin typeface="Raleigh DmBd BT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rgbClr val="FE1212"/>
        </a:solidFill>
        <a:latin typeface="Raleigh DmBd BT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rgbClr val="FE1212"/>
        </a:solidFill>
        <a:latin typeface="Raleigh DmBd BT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rgbClr val="FE1212"/>
        </a:solidFill>
        <a:latin typeface="Raleigh DmBd BT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20F056"/>
    <a:srgbClr val="000000"/>
    <a:srgbClr val="FF00FF"/>
    <a:srgbClr val="0066FF"/>
    <a:srgbClr val="00CC00"/>
    <a:srgbClr val="C6B1ED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73106" autoAdjust="0"/>
  </p:normalViewPr>
  <p:slideViewPr>
    <p:cSldViewPr>
      <p:cViewPr varScale="1">
        <p:scale>
          <a:sx n="91" d="100"/>
          <a:sy n="91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48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966D5EA-139F-413C-8FDA-0E4DF276E4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990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D71A355-2371-4CDC-8E39-8989594279E9}" type="slidenum">
              <a:rPr lang="fr-FR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</a:t>
            </a:fld>
            <a:endParaRPr lang="fr-FR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9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D71A355-2371-4CDC-8E39-8989594279E9}" type="slidenum">
              <a:rPr lang="fr-FR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fr-FR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9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D71A355-2371-4CDC-8E39-8989594279E9}" type="slidenum">
              <a:rPr lang="fr-FR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fr-FR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07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D71A355-2371-4CDC-8E39-8989594279E9}" type="slidenum">
              <a:rPr lang="fr-FR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5</a:t>
            </a:fld>
            <a:endParaRPr lang="fr-FR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5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D71A355-2371-4CDC-8E39-8989594279E9}" type="slidenum">
              <a:rPr lang="fr-FR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6</a:t>
            </a:fld>
            <a:endParaRPr lang="fr-FR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6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670F4-FB7F-417A-A10C-30AD909537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4D1CA-3F3E-4F40-9213-5E9206E2C5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34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8CD8D-39FD-4573-8EE9-E57BCE4D88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54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98BD-DB0F-41E1-BC63-2CA4D42FFE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1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D9B5-C652-4DEC-8B1E-68F0B22010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2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09AC-69C4-45DD-88A2-A410EFCDE5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16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021B3-A012-448C-B1FF-A036572866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66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0934D-B494-4369-96C5-C54DBCE5B4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34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9AD3-CC1D-4684-8D87-EC4DC3956D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57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BA4C-30A9-4A42-A4A8-23EF071CCD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68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8283-CFF6-43B4-8EB6-E38E5E2EA4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4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22A6-53FC-4D00-8596-324C5F8CE3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03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900">
              <a:schemeClr val="bg2">
                <a:lumMod val="75000"/>
                <a:lumOff val="25000"/>
              </a:schemeClr>
            </a:gs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3DE16E-A108-439F-888D-2582645A61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igh DmB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igh DmB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igh DmB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igh DmB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igh DmB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igh DmB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igh DmB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aleigh DmBd BT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ChangeArrowheads="1"/>
          </p:cNvSpPr>
          <p:nvPr/>
        </p:nvSpPr>
        <p:spPr bwMode="auto">
          <a:xfrm>
            <a:off x="250825" y="4653136"/>
            <a:ext cx="8713788" cy="1800052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BottomLeft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77" name="Oval 21"/>
          <p:cNvSpPr>
            <a:spLocks noChangeArrowheads="1"/>
          </p:cNvSpPr>
          <p:nvPr/>
        </p:nvSpPr>
        <p:spPr bwMode="auto">
          <a:xfrm>
            <a:off x="755650" y="1916113"/>
            <a:ext cx="7993063" cy="1871662"/>
          </a:xfrm>
          <a:prstGeom prst="ellipse">
            <a:avLst/>
          </a:prstGeom>
          <a:solidFill>
            <a:srgbClr val="FF3300"/>
          </a:solidFill>
          <a:ln w="9525">
            <a:round/>
            <a:headEnd/>
            <a:tailEnd/>
          </a:ln>
          <a:scene3d>
            <a:camera prst="legacyObliqu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en-US" sz="1800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935757" y="2206130"/>
            <a:ext cx="763284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r>
              <a:rPr lang="fr-FR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LIDYL/LFP </a:t>
            </a:r>
            <a:r>
              <a:rPr lang="fr-FR" sz="20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Reaction</a:t>
            </a:r>
            <a:r>
              <a:rPr lang="fr-FR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Dynamics </a:t>
            </a:r>
            <a:r>
              <a:rPr lang="fr-FR" sz="20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Endstation</a:t>
            </a:r>
            <a:endParaRPr lang="fr-FR" sz="20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Time-</a:t>
            </a:r>
            <a:r>
              <a:rPr lang="fr-FR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resolved</a:t>
            </a:r>
            <a:r>
              <a:rPr lang="fr-FR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relaxation </a:t>
            </a:r>
            <a:r>
              <a:rPr lang="fr-FR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dynamics</a:t>
            </a:r>
            <a:endParaRPr lang="fr-FR" sz="2800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fr-FR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 </a:t>
            </a:r>
            <a:r>
              <a:rPr lang="fr-FR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isolated</a:t>
            </a:r>
            <a:r>
              <a:rPr lang="fr-FR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species</a:t>
            </a:r>
            <a:endParaRPr lang="fr-FR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079" name="Text Box 23"/>
          <p:cNvSpPr txBox="1">
            <a:spLocks noChangeArrowheads="1"/>
          </p:cNvSpPr>
          <p:nvPr/>
        </p:nvSpPr>
        <p:spPr bwMode="auto">
          <a:xfrm>
            <a:off x="4427538" y="6583363"/>
            <a:ext cx="4716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0" dirty="0" err="1" smtClean="0">
                <a:solidFill>
                  <a:schemeClr val="bg1"/>
                </a:solidFill>
              </a:rPr>
              <a:t>ATTOLab</a:t>
            </a:r>
            <a:r>
              <a:rPr lang="en-US" sz="1200" b="0" dirty="0" smtClean="0">
                <a:solidFill>
                  <a:schemeClr val="bg1"/>
                </a:solidFill>
              </a:rPr>
              <a:t> Users Meeting 2019, November 27</a:t>
            </a:r>
            <a:r>
              <a:rPr lang="en-US" sz="12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b="0" dirty="0" smtClean="0">
                <a:solidFill>
                  <a:schemeClr val="bg1"/>
                </a:solidFill>
              </a:rPr>
              <a:t> 2019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21335" y="5071490"/>
            <a:ext cx="7992888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Guillaume Gallician, Anja Röder, Malay Dalui, Barbara Cunha de Miranda, </a:t>
            </a:r>
          </a:p>
          <a:p>
            <a:pPr eaLnBrk="1" hangingPunct="1">
              <a:spcBef>
                <a:spcPct val="50000"/>
              </a:spcBef>
            </a:pPr>
            <a:r>
              <a:rPr lang="fr-FR" b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Jean-Michel Mestdagh, </a:t>
            </a:r>
            <a:r>
              <a:rPr lang="fr-FR" b="0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Lionel Poisson</a:t>
            </a:r>
          </a:p>
          <a:p>
            <a:pPr eaLnBrk="1" hangingPunct="1">
              <a:spcBef>
                <a:spcPct val="50000"/>
              </a:spcBef>
            </a:pPr>
            <a:r>
              <a:rPr lang="fr-FR" sz="1400" b="0" dirty="0" smtClean="0">
                <a:solidFill>
                  <a:schemeClr val="bg2"/>
                </a:solidFill>
                <a:latin typeface="Garamond" panose="02020404030301010803" pitchFamily="18" charset="0"/>
              </a:rPr>
              <a:t>LIDYL</a:t>
            </a:r>
            <a:r>
              <a:rPr lang="fr-FR" sz="1400" b="0" dirty="0">
                <a:solidFill>
                  <a:schemeClr val="bg2"/>
                </a:solidFill>
                <a:latin typeface="Garamond" panose="02020404030301010803" pitchFamily="18" charset="0"/>
              </a:rPr>
              <a:t>, CEA, CNRS, Université Paris-Saclay</a:t>
            </a:r>
            <a:r>
              <a:rPr lang="fr-FR" sz="1400" b="0" dirty="0" smtClean="0">
                <a:solidFill>
                  <a:schemeClr val="bg2"/>
                </a:solidFill>
                <a:latin typeface="Garamond" panose="02020404030301010803" pitchFamily="18" charset="0"/>
              </a:rPr>
              <a:t>, CEA </a:t>
            </a:r>
            <a:r>
              <a:rPr lang="fr-FR" sz="1400" b="0" dirty="0">
                <a:solidFill>
                  <a:schemeClr val="bg2"/>
                </a:solidFill>
                <a:latin typeface="Garamond" panose="02020404030301010803" pitchFamily="18" charset="0"/>
              </a:rPr>
              <a:t>Saclay 91191 Gif-sur-Yvette France</a:t>
            </a:r>
            <a:r>
              <a:rPr lang="fr-FR" sz="1400" b="0" dirty="0" smtClean="0">
                <a:solidFill>
                  <a:schemeClr val="bg2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7904" y="292115"/>
            <a:ext cx="5040809" cy="1048654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14" y="4927234"/>
            <a:ext cx="2049780" cy="12518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4" y="449381"/>
            <a:ext cx="2032670" cy="690637"/>
          </a:xfrm>
          <a:prstGeom prst="rect">
            <a:avLst/>
          </a:prstGeom>
        </p:spPr>
      </p:pic>
      <p:pic>
        <p:nvPicPr>
          <p:cNvPr id="3075" name="Picture 17" descr="CNRSfr-gr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17" y="435084"/>
            <a:ext cx="771104" cy="77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89" y="487334"/>
            <a:ext cx="806248" cy="65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17" y="431149"/>
            <a:ext cx="1711628" cy="7998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0" y="428902"/>
            <a:ext cx="794500" cy="79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2"/>
          <p:cNvSpPr>
            <a:spLocks noChangeArrowheads="1"/>
          </p:cNvSpPr>
          <p:nvPr/>
        </p:nvSpPr>
        <p:spPr bwMode="auto">
          <a:xfrm>
            <a:off x="250700" y="764703"/>
            <a:ext cx="8713788" cy="568801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BottomLeft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99" name="Oval 37"/>
          <p:cNvSpPr>
            <a:spLocks noChangeArrowheads="1"/>
          </p:cNvSpPr>
          <p:nvPr/>
        </p:nvSpPr>
        <p:spPr bwMode="auto">
          <a:xfrm>
            <a:off x="323850" y="190500"/>
            <a:ext cx="3455988" cy="287338"/>
          </a:xfrm>
          <a:prstGeom prst="ellipse">
            <a:avLst/>
          </a:prstGeom>
          <a:solidFill>
            <a:srgbClr val="FF33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Scientific Case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427538" y="6583363"/>
            <a:ext cx="4716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0" dirty="0" err="1" smtClean="0">
                <a:solidFill>
                  <a:schemeClr val="bg1"/>
                </a:solidFill>
              </a:rPr>
              <a:t>ATTOLab</a:t>
            </a:r>
            <a:r>
              <a:rPr lang="en-US" sz="1200" b="0" dirty="0" smtClean="0">
                <a:solidFill>
                  <a:schemeClr val="bg1"/>
                </a:solidFill>
              </a:rPr>
              <a:t> Users Meeting 2019, November 27</a:t>
            </a:r>
            <a:r>
              <a:rPr lang="en-US" sz="12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b="0" dirty="0" smtClean="0">
                <a:solidFill>
                  <a:schemeClr val="bg1"/>
                </a:solidFill>
              </a:rPr>
              <a:t> 2019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115492" y="1540563"/>
            <a:ext cx="720080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811431" y="1463381"/>
            <a:ext cx="626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Time </a:t>
            </a:r>
            <a:r>
              <a:rPr lang="fr-FR" sz="1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resolved</a:t>
            </a:r>
            <a:r>
              <a:rPr lang="fr-F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relaxation </a:t>
            </a:r>
            <a:r>
              <a:rPr lang="fr-FR" sz="1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dynamics</a:t>
            </a:r>
            <a:r>
              <a:rPr lang="fr-F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of </a:t>
            </a:r>
            <a:r>
              <a:rPr lang="fr-FR" sz="1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isolated</a:t>
            </a:r>
            <a:r>
              <a:rPr lang="fr-F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compounds</a:t>
            </a:r>
            <a:endParaRPr lang="fr-FR" sz="1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2555776" y="4869160"/>
            <a:ext cx="1405607" cy="652179"/>
          </a:xfrm>
          <a:custGeom>
            <a:avLst/>
            <a:gdLst>
              <a:gd name="connsiteX0" fmla="*/ 0 w 1405607"/>
              <a:gd name="connsiteY0" fmla="*/ 0 h 652179"/>
              <a:gd name="connsiteX1" fmla="*/ 498764 w 1405607"/>
              <a:gd name="connsiteY1" fmla="*/ 649904 h 652179"/>
              <a:gd name="connsiteX2" fmla="*/ 1405607 w 1405607"/>
              <a:gd name="connsiteY2" fmla="*/ 173812 h 65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607" h="652179">
                <a:moveTo>
                  <a:pt x="0" y="0"/>
                </a:moveTo>
                <a:cubicBezTo>
                  <a:pt x="132248" y="310467"/>
                  <a:pt x="264496" y="620935"/>
                  <a:pt x="498764" y="649904"/>
                </a:cubicBezTo>
                <a:cubicBezTo>
                  <a:pt x="733032" y="678873"/>
                  <a:pt x="1069319" y="426342"/>
                  <a:pt x="1405607" y="17381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2735643" y="3529131"/>
            <a:ext cx="2886783" cy="847323"/>
          </a:xfrm>
          <a:custGeom>
            <a:avLst/>
            <a:gdLst>
              <a:gd name="connsiteX0" fmla="*/ 0 w 2886783"/>
              <a:gd name="connsiteY0" fmla="*/ 0 h 847323"/>
              <a:gd name="connsiteX1" fmla="*/ 612119 w 2886783"/>
              <a:gd name="connsiteY1" fmla="*/ 521434 h 847323"/>
              <a:gd name="connsiteX2" fmla="*/ 1209124 w 2886783"/>
              <a:gd name="connsiteY2" fmla="*/ 362737 h 847323"/>
              <a:gd name="connsiteX3" fmla="*/ 1806129 w 2886783"/>
              <a:gd name="connsiteY3" fmla="*/ 846386 h 847323"/>
              <a:gd name="connsiteX4" fmla="*/ 2886783 w 2886783"/>
              <a:gd name="connsiteY4" fmla="*/ 460978 h 84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783" h="847323">
                <a:moveTo>
                  <a:pt x="0" y="0"/>
                </a:moveTo>
                <a:cubicBezTo>
                  <a:pt x="205299" y="230489"/>
                  <a:pt x="410598" y="460978"/>
                  <a:pt x="612119" y="521434"/>
                </a:cubicBezTo>
                <a:cubicBezTo>
                  <a:pt x="813640" y="581890"/>
                  <a:pt x="1010122" y="308578"/>
                  <a:pt x="1209124" y="362737"/>
                </a:cubicBezTo>
                <a:cubicBezTo>
                  <a:pt x="1408126" y="416896"/>
                  <a:pt x="1526519" y="830013"/>
                  <a:pt x="1806129" y="846386"/>
                </a:cubicBezTo>
                <a:cubicBezTo>
                  <a:pt x="2085739" y="862759"/>
                  <a:pt x="2486261" y="661868"/>
                  <a:pt x="2886783" y="46097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059832" y="3746642"/>
            <a:ext cx="0" cy="17746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droite 16"/>
          <p:cNvSpPr/>
          <p:nvPr/>
        </p:nvSpPr>
        <p:spPr>
          <a:xfrm>
            <a:off x="3573653" y="3707702"/>
            <a:ext cx="648072" cy="153346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4601362" y="2844461"/>
            <a:ext cx="6232" cy="153199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rme libre 19"/>
          <p:cNvSpPr/>
          <p:nvPr/>
        </p:nvSpPr>
        <p:spPr>
          <a:xfrm>
            <a:off x="2561831" y="2735643"/>
            <a:ext cx="3166394" cy="479353"/>
          </a:xfrm>
          <a:custGeom>
            <a:avLst/>
            <a:gdLst>
              <a:gd name="connsiteX0" fmla="*/ 0 w 3166394"/>
              <a:gd name="connsiteY0" fmla="*/ 0 h 479353"/>
              <a:gd name="connsiteX1" fmla="*/ 460979 w 3166394"/>
              <a:gd name="connsiteY1" fmla="*/ 476093 h 479353"/>
              <a:gd name="connsiteX2" fmla="*/ 1450949 w 3166394"/>
              <a:gd name="connsiteY2" fmla="*/ 219154 h 479353"/>
              <a:gd name="connsiteX3" fmla="*/ 2183981 w 3166394"/>
              <a:gd name="connsiteY3" fmla="*/ 408079 h 479353"/>
              <a:gd name="connsiteX4" fmla="*/ 3166394 w 3166394"/>
              <a:gd name="connsiteY4" fmla="*/ 7557 h 4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6394" h="479353">
                <a:moveTo>
                  <a:pt x="0" y="0"/>
                </a:moveTo>
                <a:cubicBezTo>
                  <a:pt x="109577" y="219783"/>
                  <a:pt x="219154" y="439567"/>
                  <a:pt x="460979" y="476093"/>
                </a:cubicBezTo>
                <a:cubicBezTo>
                  <a:pt x="702804" y="512619"/>
                  <a:pt x="1163782" y="230490"/>
                  <a:pt x="1450949" y="219154"/>
                </a:cubicBezTo>
                <a:cubicBezTo>
                  <a:pt x="1738116" y="207818"/>
                  <a:pt x="1898074" y="443345"/>
                  <a:pt x="2183981" y="408079"/>
                </a:cubicBezTo>
                <a:cubicBezTo>
                  <a:pt x="2469888" y="372813"/>
                  <a:pt x="2818141" y="190185"/>
                  <a:pt x="3166394" y="75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436449" y="2510085"/>
            <a:ext cx="6232" cy="153199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354351" y="5001887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Ground State</a:t>
            </a:r>
          </a:p>
          <a:p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neutral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128234" y="261364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Ground State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Ion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28234" y="352249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  <a:latin typeface="Garamond" panose="02020404030301010803" pitchFamily="18" charset="0"/>
              </a:rPr>
              <a:t>Excited</a:t>
            </a:r>
            <a:r>
              <a:rPr lang="fr-FR" dirty="0" smtClean="0">
                <a:solidFill>
                  <a:schemeClr val="accent3"/>
                </a:solidFill>
                <a:latin typeface="Garamond" panose="02020404030301010803" pitchFamily="18" charset="0"/>
              </a:rPr>
              <a:t> State</a:t>
            </a:r>
            <a:endParaRPr lang="fr-FR" dirty="0">
              <a:solidFill>
                <a:schemeClr val="accent3"/>
              </a:solidFill>
              <a:latin typeface="Garamond" panose="02020404030301010803" pitchFamily="18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3347864" y="2510085"/>
            <a:ext cx="1368152" cy="688331"/>
            <a:chOff x="3347864" y="2510085"/>
            <a:chExt cx="1368152" cy="688331"/>
          </a:xfrm>
        </p:grpSpPr>
        <p:cxnSp>
          <p:nvCxnSpPr>
            <p:cNvPr id="27" name="Connecteur droit avec flèche 26"/>
            <p:cNvCxnSpPr/>
            <p:nvPr/>
          </p:nvCxnSpPr>
          <p:spPr>
            <a:xfrm>
              <a:off x="3347864" y="2510085"/>
              <a:ext cx="0" cy="630883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4716016" y="2844461"/>
              <a:ext cx="0" cy="35395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32"/>
          <p:cNvSpPr txBox="1"/>
          <p:nvPr/>
        </p:nvSpPr>
        <p:spPr>
          <a:xfrm>
            <a:off x="6126482" y="3552723"/>
            <a:ext cx="2621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Probe by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ionization</a:t>
            </a:r>
            <a:endParaRPr lang="fr-FR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/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- Cross section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efficiency</a:t>
            </a:r>
            <a:endParaRPr lang="fr-FR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/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-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PhotoElectron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energy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5123415" y="5109608"/>
            <a:ext cx="3625048" cy="830997"/>
            <a:chOff x="5123415" y="5109608"/>
            <a:chExt cx="3625048" cy="830997"/>
          </a:xfrm>
        </p:grpSpPr>
        <p:sp>
          <p:nvSpPr>
            <p:cNvPr id="36" name="Flèche droite 35"/>
            <p:cNvSpPr/>
            <p:nvPr/>
          </p:nvSpPr>
          <p:spPr>
            <a:xfrm>
              <a:off x="5123415" y="5186262"/>
              <a:ext cx="720080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868964" y="5109608"/>
              <a:ext cx="2879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Photorelaxation</a:t>
              </a:r>
              <a:r>
                <a:rPr lang="fr-FR" sz="18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sz="1800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process</a:t>
              </a:r>
              <a:endParaRPr lang="fr-FR" sz="18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8" name="Flèche droite 37"/>
            <p:cNvSpPr/>
            <p:nvPr/>
          </p:nvSpPr>
          <p:spPr>
            <a:xfrm>
              <a:off x="5123415" y="5603465"/>
              <a:ext cx="720080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868964" y="5571273"/>
              <a:ext cx="2631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Energy</a:t>
              </a:r>
              <a:r>
                <a:rPr lang="fr-FR" sz="18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Transfert</a:t>
              </a:r>
              <a:endParaRPr lang="fr-FR" sz="18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9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2"/>
          <p:cNvSpPr>
            <a:spLocks noChangeArrowheads="1"/>
          </p:cNvSpPr>
          <p:nvPr/>
        </p:nvSpPr>
        <p:spPr bwMode="auto">
          <a:xfrm>
            <a:off x="251520" y="764704"/>
            <a:ext cx="8713788" cy="568801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BottomLeft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99" name="Oval 37"/>
          <p:cNvSpPr>
            <a:spLocks noChangeArrowheads="1"/>
          </p:cNvSpPr>
          <p:nvPr/>
        </p:nvSpPr>
        <p:spPr bwMode="auto">
          <a:xfrm>
            <a:off x="323850" y="190500"/>
            <a:ext cx="3455988" cy="287338"/>
          </a:xfrm>
          <a:prstGeom prst="ellipse">
            <a:avLst/>
          </a:prstGeom>
          <a:solidFill>
            <a:srgbClr val="FF33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Exemples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427538" y="6583363"/>
            <a:ext cx="4716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0" dirty="0" err="1" smtClean="0">
                <a:solidFill>
                  <a:schemeClr val="bg1"/>
                </a:solidFill>
              </a:rPr>
              <a:t>ATTOLab</a:t>
            </a:r>
            <a:r>
              <a:rPr lang="en-US" sz="1200" b="0" dirty="0" smtClean="0">
                <a:solidFill>
                  <a:schemeClr val="bg1"/>
                </a:solidFill>
              </a:rPr>
              <a:t> Users Meeting 2019, November 27</a:t>
            </a:r>
            <a:r>
              <a:rPr lang="en-US" sz="12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b="0" dirty="0" smtClean="0">
                <a:solidFill>
                  <a:schemeClr val="bg1"/>
                </a:solidFill>
              </a:rPr>
              <a:t> 2019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1566" y="105606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Relaxation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dynamics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of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photochromic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molecules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922831" y="3674670"/>
            <a:ext cx="3725875" cy="2228150"/>
            <a:chOff x="4922831" y="3674670"/>
            <a:chExt cx="3725875" cy="222815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831" y="3923139"/>
              <a:ext cx="3725875" cy="1979681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5210801" y="3674670"/>
              <a:ext cx="3312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Relaxation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dynamics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of clusters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899260"/>
              </p:ext>
            </p:extLst>
          </p:nvPr>
        </p:nvGraphicFramePr>
        <p:xfrm>
          <a:off x="827510" y="1670588"/>
          <a:ext cx="2952328" cy="185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Acrobat Document" r:id="rId5" imgW="6514835" imgH="4095750" progId="AcroExch.Document.2017">
                  <p:embed/>
                </p:oleObj>
              </mc:Choice>
              <mc:Fallback>
                <p:oleObj name="Acrobat Document" r:id="rId5" imgW="6514835" imgH="409575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10" y="1670588"/>
                        <a:ext cx="2952328" cy="1855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16" y="1565503"/>
            <a:ext cx="3388248" cy="201575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319198" y="115377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Vibronic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relaxation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458791" y="3645568"/>
            <a:ext cx="3555143" cy="2257252"/>
            <a:chOff x="458791" y="3645568"/>
            <a:chExt cx="3555143" cy="2257252"/>
          </a:xfrm>
        </p:grpSpPr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042755"/>
                </p:ext>
              </p:extLst>
            </p:nvPr>
          </p:nvGraphicFramePr>
          <p:xfrm>
            <a:off x="458791" y="4013224"/>
            <a:ext cx="3555143" cy="1889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96" name="Acrobat Document" r:id="rId8" imgW="10286823" imgH="5467350" progId="AcroExch.Document.2017">
                    <p:embed/>
                  </p:oleObj>
                </mc:Choice>
                <mc:Fallback>
                  <p:oleObj name="Acrobat Document" r:id="rId8" imgW="10286823" imgH="5467350" progId="AcroExch.Document.2017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58791" y="4013224"/>
                          <a:ext cx="3555143" cy="18895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ZoneTexte 15"/>
            <p:cNvSpPr txBox="1"/>
            <p:nvPr/>
          </p:nvSpPr>
          <p:spPr>
            <a:xfrm>
              <a:off x="613760" y="3645568"/>
              <a:ext cx="3312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Solvation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dynamics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03977" y="5962325"/>
            <a:ext cx="5817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Phys</a:t>
            </a:r>
            <a:r>
              <a:rPr lang="fr-FR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.  </a:t>
            </a:r>
            <a:r>
              <a:rPr lang="fr-FR" sz="11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Chem</a:t>
            </a:r>
            <a:r>
              <a:rPr lang="fr-FR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.  </a:t>
            </a:r>
            <a:r>
              <a:rPr lang="fr-FR" sz="11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Chem</a:t>
            </a:r>
            <a:r>
              <a:rPr lang="fr-FR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.  Phys. 2018, 20, 11206</a:t>
            </a:r>
            <a:r>
              <a:rPr lang="fr-FR" sz="11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.	Phys</a:t>
            </a:r>
            <a:r>
              <a:rPr lang="fr-FR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.  </a:t>
            </a:r>
            <a:r>
              <a:rPr lang="fr-FR" sz="11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Chem</a:t>
            </a:r>
            <a:r>
              <a:rPr lang="fr-FR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.  </a:t>
            </a:r>
            <a:r>
              <a:rPr lang="fr-FR" sz="11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Chem</a:t>
            </a:r>
            <a:r>
              <a:rPr lang="fr-FR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.  Phys. 2014, 16, 516.</a:t>
            </a:r>
          </a:p>
          <a:p>
            <a:pPr algn="l"/>
            <a:r>
              <a:rPr lang="fr-FR" sz="11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Phys</a:t>
            </a:r>
            <a:r>
              <a:rPr lang="fr-FR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.  </a:t>
            </a:r>
            <a:r>
              <a:rPr lang="fr-FR" sz="11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Chem</a:t>
            </a:r>
            <a:r>
              <a:rPr lang="fr-FR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.  </a:t>
            </a:r>
            <a:r>
              <a:rPr lang="fr-FR" sz="11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Chem</a:t>
            </a:r>
            <a:r>
              <a:rPr lang="fr-FR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.  Phys. 2014, 16, </a:t>
            </a:r>
            <a:r>
              <a:rPr lang="fr-FR" sz="11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22262.	J</a:t>
            </a:r>
            <a:r>
              <a:rPr lang="fr-FR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. Phys. </a:t>
            </a:r>
            <a:r>
              <a:rPr lang="fr-FR" sz="11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Chem</a:t>
            </a:r>
            <a:r>
              <a:rPr lang="fr-FR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. A 2010, 114, 3313</a:t>
            </a:r>
            <a:r>
              <a:rPr lang="fr-FR" sz="11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fr-FR" sz="11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69206" y="338228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Talk </a:t>
            </a:r>
            <a:r>
              <a:rPr lang="fr-FR" dirty="0" err="1" smtClean="0"/>
              <a:t>from</a:t>
            </a:r>
            <a:r>
              <a:rPr lang="fr-FR" dirty="0" smtClean="0"/>
              <a:t> Pr. Ingo Fischer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40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2"/>
          <p:cNvSpPr>
            <a:spLocks noChangeArrowheads="1"/>
          </p:cNvSpPr>
          <p:nvPr/>
        </p:nvSpPr>
        <p:spPr bwMode="auto">
          <a:xfrm>
            <a:off x="251520" y="764704"/>
            <a:ext cx="8713788" cy="568801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BottomLeft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99" name="Oval 37"/>
          <p:cNvSpPr>
            <a:spLocks noChangeArrowheads="1"/>
          </p:cNvSpPr>
          <p:nvPr/>
        </p:nvSpPr>
        <p:spPr bwMode="auto">
          <a:xfrm>
            <a:off x="323850" y="190500"/>
            <a:ext cx="3455988" cy="287338"/>
          </a:xfrm>
          <a:prstGeom prst="ellipse">
            <a:avLst/>
          </a:prstGeom>
          <a:solidFill>
            <a:srgbClr val="FF33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Upgrade of the </a:t>
            </a:r>
            <a:r>
              <a:rPr lang="en-US" sz="1800" dirty="0" err="1" smtClean="0">
                <a:solidFill>
                  <a:schemeClr val="bg1"/>
                </a:solidFill>
              </a:rPr>
              <a:t>Endstation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427538" y="6583363"/>
            <a:ext cx="4716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0" dirty="0" err="1" smtClean="0">
                <a:solidFill>
                  <a:schemeClr val="bg1"/>
                </a:solidFill>
              </a:rPr>
              <a:t>ATTOLab</a:t>
            </a:r>
            <a:r>
              <a:rPr lang="en-US" sz="1200" b="0" dirty="0" smtClean="0">
                <a:solidFill>
                  <a:schemeClr val="bg1"/>
                </a:solidFill>
              </a:rPr>
              <a:t> Users Meeting 2019, November 27</a:t>
            </a:r>
            <a:r>
              <a:rPr lang="en-US" sz="12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b="0" dirty="0" smtClean="0">
                <a:solidFill>
                  <a:schemeClr val="bg1"/>
                </a:solidFill>
              </a:rPr>
              <a:t> 2019</a:t>
            </a:r>
            <a:endParaRPr lang="en-US" sz="1200" b="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83" y="1268760"/>
            <a:ext cx="6178309" cy="30022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960845"/>
            <a:ext cx="1711628" cy="7998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7" y="4958598"/>
            <a:ext cx="794500" cy="799693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3451918" y="5186311"/>
            <a:ext cx="720080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3451918" y="5616447"/>
            <a:ext cx="720080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3451918" y="6129702"/>
            <a:ext cx="720080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308203" y="5902694"/>
            <a:ext cx="424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Upgrade to the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ATTOLab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standard of the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pumping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system &amp;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cleaning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08203" y="5001935"/>
            <a:ext cx="366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Upgrade of the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detection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chain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(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sensitivity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repetition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rate)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08203" y="5551798"/>
            <a:ext cx="3810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Upgrade of the source (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repetition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rate)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22" y="1233238"/>
            <a:ext cx="6281941" cy="30449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51" y="877579"/>
            <a:ext cx="6839726" cy="37033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Flèche droite 15"/>
          <p:cNvSpPr/>
          <p:nvPr/>
        </p:nvSpPr>
        <p:spPr>
          <a:xfrm>
            <a:off x="3451918" y="4687007"/>
            <a:ext cx="720080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308202" y="4580635"/>
            <a:ext cx="3810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Upgrade of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mirors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(2’’)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2"/>
          <p:cNvSpPr>
            <a:spLocks noChangeArrowheads="1"/>
          </p:cNvSpPr>
          <p:nvPr/>
        </p:nvSpPr>
        <p:spPr bwMode="auto">
          <a:xfrm>
            <a:off x="251520" y="764704"/>
            <a:ext cx="8713788" cy="568801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BottomLeft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99" name="Oval 37"/>
          <p:cNvSpPr>
            <a:spLocks noChangeArrowheads="1"/>
          </p:cNvSpPr>
          <p:nvPr/>
        </p:nvSpPr>
        <p:spPr bwMode="auto">
          <a:xfrm>
            <a:off x="323850" y="190500"/>
            <a:ext cx="3455988" cy="287338"/>
          </a:xfrm>
          <a:prstGeom prst="ellipse">
            <a:avLst/>
          </a:prstGeom>
          <a:solidFill>
            <a:srgbClr val="FF33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Possible Experiments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427538" y="6583363"/>
            <a:ext cx="4716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0" dirty="0" err="1" smtClean="0">
                <a:solidFill>
                  <a:schemeClr val="bg1"/>
                </a:solidFill>
              </a:rPr>
              <a:t>ATTOLab</a:t>
            </a:r>
            <a:r>
              <a:rPr lang="en-US" sz="1200" b="0" dirty="0" smtClean="0">
                <a:solidFill>
                  <a:schemeClr val="bg1"/>
                </a:solidFill>
              </a:rPr>
              <a:t> Users Meeting 2019, November 27</a:t>
            </a:r>
            <a:r>
              <a:rPr lang="en-US" sz="12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b="0" dirty="0" smtClean="0">
                <a:solidFill>
                  <a:schemeClr val="bg1"/>
                </a:solidFill>
              </a:rPr>
              <a:t> 2019</a:t>
            </a:r>
            <a:endParaRPr lang="en-US" sz="1200" b="0" dirty="0">
              <a:solidFill>
                <a:schemeClr val="bg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683568" y="930206"/>
            <a:ext cx="4690342" cy="338554"/>
            <a:chOff x="683568" y="1063479"/>
            <a:chExt cx="4690342" cy="338554"/>
          </a:xfrm>
        </p:grpSpPr>
        <p:sp>
          <p:nvSpPr>
            <p:cNvPr id="14" name="Flèche droite 13"/>
            <p:cNvSpPr/>
            <p:nvPr/>
          </p:nvSpPr>
          <p:spPr>
            <a:xfrm>
              <a:off x="683568" y="1124744"/>
              <a:ext cx="720080" cy="2160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413470" y="1063479"/>
              <a:ext cx="3960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Improved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repetition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rate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373212" y="1133765"/>
            <a:ext cx="7674730" cy="584775"/>
            <a:chOff x="2373212" y="1133765"/>
            <a:chExt cx="7674730" cy="584775"/>
          </a:xfrm>
        </p:grpSpPr>
        <p:sp>
          <p:nvSpPr>
            <p:cNvPr id="16" name="Flèche droite 15"/>
            <p:cNvSpPr/>
            <p:nvPr/>
          </p:nvSpPr>
          <p:spPr>
            <a:xfrm>
              <a:off x="2373212" y="1280536"/>
              <a:ext cx="720080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125352" y="1196752"/>
              <a:ext cx="2704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Low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density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molecular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beam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447542" y="1133765"/>
              <a:ext cx="36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Isolated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Nanoparticles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  <a:p>
              <a:pPr algn="l"/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Clusters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393727" y="1622442"/>
            <a:ext cx="4266505" cy="338554"/>
            <a:chOff x="2393727" y="1622442"/>
            <a:chExt cx="4266505" cy="338554"/>
          </a:xfrm>
        </p:grpSpPr>
        <p:sp>
          <p:nvSpPr>
            <p:cNvPr id="37" name="Flèche droite 36"/>
            <p:cNvSpPr/>
            <p:nvPr/>
          </p:nvSpPr>
          <p:spPr>
            <a:xfrm>
              <a:off x="2393727" y="1716469"/>
              <a:ext cx="720080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3125352" y="1622442"/>
              <a:ext cx="3534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Larger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number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of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parameters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to tune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4097" name="Groupe 4096"/>
          <p:cNvGrpSpPr/>
          <p:nvPr/>
        </p:nvGrpSpPr>
        <p:grpSpPr>
          <a:xfrm>
            <a:off x="2373212" y="2370612"/>
            <a:ext cx="5079108" cy="726256"/>
            <a:chOff x="1227572" y="2753395"/>
            <a:chExt cx="5079108" cy="726256"/>
          </a:xfrm>
        </p:grpSpPr>
        <p:sp>
          <p:nvSpPr>
            <p:cNvPr id="20" name="Flèche droite 19"/>
            <p:cNvSpPr/>
            <p:nvPr/>
          </p:nvSpPr>
          <p:spPr>
            <a:xfrm>
              <a:off x="1227572" y="2837179"/>
              <a:ext cx="720080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979712" y="2753395"/>
              <a:ext cx="2704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Better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Signal/Noise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706280" y="3141097"/>
              <a:ext cx="36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Wavepacket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motions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83568" y="2093351"/>
            <a:ext cx="4690342" cy="338554"/>
            <a:chOff x="676876" y="2329694"/>
            <a:chExt cx="4690342" cy="338554"/>
          </a:xfrm>
        </p:grpSpPr>
        <p:sp>
          <p:nvSpPr>
            <p:cNvPr id="23" name="Flèche droite 22"/>
            <p:cNvSpPr/>
            <p:nvPr/>
          </p:nvSpPr>
          <p:spPr>
            <a:xfrm>
              <a:off x="676876" y="2390959"/>
              <a:ext cx="720080" cy="2160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406778" y="2329694"/>
              <a:ext cx="3960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+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Stability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392791" y="4433317"/>
            <a:ext cx="4690342" cy="338554"/>
            <a:chOff x="684205" y="3717611"/>
            <a:chExt cx="4690342" cy="338554"/>
          </a:xfrm>
        </p:grpSpPr>
        <p:sp>
          <p:nvSpPr>
            <p:cNvPr id="25" name="Flèche droite 24"/>
            <p:cNvSpPr/>
            <p:nvPr/>
          </p:nvSpPr>
          <p:spPr>
            <a:xfrm>
              <a:off x="684205" y="3778876"/>
              <a:ext cx="720080" cy="2160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414107" y="3717611"/>
              <a:ext cx="3960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+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Wavelenght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tunability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4100" name="Groupe 4099"/>
          <p:cNvGrpSpPr/>
          <p:nvPr/>
        </p:nvGrpSpPr>
        <p:grpSpPr>
          <a:xfrm>
            <a:off x="3096098" y="4826992"/>
            <a:ext cx="4280532" cy="338554"/>
            <a:chOff x="1179002" y="4141069"/>
            <a:chExt cx="4280532" cy="338554"/>
          </a:xfrm>
        </p:grpSpPr>
        <p:sp>
          <p:nvSpPr>
            <p:cNvPr id="27" name="Flèche droite 26"/>
            <p:cNvSpPr/>
            <p:nvPr/>
          </p:nvSpPr>
          <p:spPr>
            <a:xfrm>
              <a:off x="1179002" y="4224853"/>
              <a:ext cx="720080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931142" y="4141069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Larger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panel of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molecular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systems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4101" name="Groupe 4100"/>
          <p:cNvGrpSpPr/>
          <p:nvPr/>
        </p:nvGrpSpPr>
        <p:grpSpPr>
          <a:xfrm>
            <a:off x="3081798" y="5284698"/>
            <a:ext cx="4280532" cy="338554"/>
            <a:chOff x="1190986" y="4540299"/>
            <a:chExt cx="4280532" cy="338554"/>
          </a:xfrm>
        </p:grpSpPr>
        <p:sp>
          <p:nvSpPr>
            <p:cNvPr id="29" name="Flèche droite 28"/>
            <p:cNvSpPr/>
            <p:nvPr/>
          </p:nvSpPr>
          <p:spPr>
            <a:xfrm>
              <a:off x="1190986" y="4624083"/>
              <a:ext cx="720080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943126" y="4540299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Wavelenght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dependant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reactivity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392791" y="3204852"/>
            <a:ext cx="4690342" cy="338554"/>
            <a:chOff x="684205" y="3717611"/>
            <a:chExt cx="4690342" cy="338554"/>
          </a:xfrm>
        </p:grpSpPr>
        <p:sp>
          <p:nvSpPr>
            <p:cNvPr id="39" name="Flèche droite 38"/>
            <p:cNvSpPr/>
            <p:nvPr/>
          </p:nvSpPr>
          <p:spPr>
            <a:xfrm>
              <a:off x="684205" y="3778876"/>
              <a:ext cx="720080" cy="2160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414107" y="3717611"/>
              <a:ext cx="3960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+ Pulse duration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081798" y="3595769"/>
            <a:ext cx="4280532" cy="338554"/>
            <a:chOff x="1179002" y="4141069"/>
            <a:chExt cx="4280532" cy="338554"/>
          </a:xfrm>
        </p:grpSpPr>
        <p:sp>
          <p:nvSpPr>
            <p:cNvPr id="42" name="Flèche droite 41"/>
            <p:cNvSpPr/>
            <p:nvPr/>
          </p:nvSpPr>
          <p:spPr>
            <a:xfrm>
              <a:off x="1179002" y="4224853"/>
              <a:ext cx="720080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931142" y="4141069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Ionization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dynamics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113807" y="5753898"/>
            <a:ext cx="4280532" cy="338554"/>
            <a:chOff x="1190986" y="4540299"/>
            <a:chExt cx="4280532" cy="338554"/>
          </a:xfrm>
        </p:grpSpPr>
        <p:sp>
          <p:nvSpPr>
            <p:cNvPr id="45" name="Flèche droite 44"/>
            <p:cNvSpPr/>
            <p:nvPr/>
          </p:nvSpPr>
          <p:spPr>
            <a:xfrm>
              <a:off x="1190986" y="4624083"/>
              <a:ext cx="720080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943126" y="4540299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Lower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Valence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Ionization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with</a:t>
              </a:r>
              <a:r>
                <a:rPr lang="fr-FR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HHG</a:t>
              </a:r>
              <a:endParaRPr lang="fr-FR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33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2"/>
          <p:cNvSpPr>
            <a:spLocks noChangeArrowheads="1"/>
          </p:cNvSpPr>
          <p:nvPr/>
        </p:nvSpPr>
        <p:spPr bwMode="auto">
          <a:xfrm>
            <a:off x="251520" y="764704"/>
            <a:ext cx="8713788" cy="5688013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BottomLeft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99" name="Oval 37"/>
          <p:cNvSpPr>
            <a:spLocks noChangeArrowheads="1"/>
          </p:cNvSpPr>
          <p:nvPr/>
        </p:nvSpPr>
        <p:spPr bwMode="auto">
          <a:xfrm>
            <a:off x="323850" y="190500"/>
            <a:ext cx="3455988" cy="287338"/>
          </a:xfrm>
          <a:prstGeom prst="ellipse">
            <a:avLst/>
          </a:prstGeom>
          <a:solidFill>
            <a:srgbClr val="FF3300"/>
          </a:solidFill>
          <a:ln w="9525">
            <a:round/>
            <a:headEnd/>
            <a:tailEnd/>
          </a:ln>
          <a:scene3d>
            <a:camera prst="legacyPerspectiveBottomLef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Commissioning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427538" y="6583363"/>
            <a:ext cx="4716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E1212"/>
                </a:solidFill>
                <a:latin typeface="Raleigh DmBd BT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0" dirty="0" err="1" smtClean="0">
                <a:solidFill>
                  <a:schemeClr val="bg1"/>
                </a:solidFill>
              </a:rPr>
              <a:t>ATTOLab</a:t>
            </a:r>
            <a:r>
              <a:rPr lang="en-US" sz="1200" b="0" dirty="0" smtClean="0">
                <a:solidFill>
                  <a:schemeClr val="bg1"/>
                </a:solidFill>
              </a:rPr>
              <a:t> Users Meeting 2019, November 27</a:t>
            </a:r>
            <a:r>
              <a:rPr lang="en-US" sz="12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b="0" dirty="0" smtClean="0">
                <a:solidFill>
                  <a:schemeClr val="bg1"/>
                </a:solidFill>
              </a:rPr>
              <a:t> 2019</a:t>
            </a:r>
            <a:endParaRPr lang="en-US" sz="1200" b="0" dirty="0">
              <a:solidFill>
                <a:schemeClr val="bg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16494" y="2709900"/>
            <a:ext cx="6894535" cy="2718071"/>
            <a:chOff x="416494" y="2709900"/>
            <a:chExt cx="6894535" cy="2718071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94" y="2709900"/>
              <a:ext cx="2718071" cy="2718071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3134565" y="3935480"/>
              <a:ext cx="4176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Nanoparticle</a:t>
              </a:r>
              <a:r>
                <a:rPr lang="fr-FR" sz="18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</a:t>
              </a:r>
              <a:r>
                <a:rPr lang="fr-FR" sz="1800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Photoionization</a:t>
              </a:r>
              <a:r>
                <a:rPr lang="fr-FR" sz="18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 (</a:t>
              </a:r>
              <a:r>
                <a:rPr lang="fr-FR" sz="1800" dirty="0" err="1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nanofocusing</a:t>
              </a:r>
              <a:r>
                <a:rPr lang="fr-FR" sz="18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)</a:t>
              </a:r>
              <a:endParaRPr lang="fr-FR" sz="18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53" y="993883"/>
            <a:ext cx="4325090" cy="2512156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951684" y="119414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Pump</a:t>
            </a:r>
            <a:r>
              <a:rPr lang="fr-FR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/probe </a:t>
            </a:r>
            <a:r>
              <a:rPr lang="fr-FR" sz="1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experiment</a:t>
            </a:r>
            <a:endParaRPr lang="fr-FR" sz="1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39916" y="5836218"/>
            <a:ext cx="5808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First LASERLAB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run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with</a:t>
            </a:r>
            <a:r>
              <a:rPr lang="fr-F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the group of Pr. Ingo Fischer</a:t>
            </a:r>
            <a:endParaRPr lang="fr-F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Lionel_conf_1">
  <a:themeElements>
    <a:clrScheme name="Lionel">
      <a:dk1>
        <a:srgbClr val="002060"/>
      </a:dk1>
      <a:lt1>
        <a:srgbClr val="FFFFFF"/>
      </a:lt1>
      <a:dk2>
        <a:srgbClr val="FFFFFF"/>
      </a:dk2>
      <a:lt2>
        <a:srgbClr val="002060"/>
      </a:lt2>
      <a:accent1>
        <a:srgbClr val="00B050"/>
      </a:accent1>
      <a:accent2>
        <a:srgbClr val="92D050"/>
      </a:accent2>
      <a:accent3>
        <a:srgbClr val="FF0000"/>
      </a:accent3>
      <a:accent4>
        <a:srgbClr val="94147C"/>
      </a:accent4>
      <a:accent5>
        <a:srgbClr val="5D5AD2"/>
      </a:accent5>
      <a:accent6>
        <a:srgbClr val="E64AC9"/>
      </a:accent6>
      <a:hlink>
        <a:srgbClr val="FF0000"/>
      </a:hlink>
      <a:folHlink>
        <a:srgbClr val="FF0000"/>
      </a:folHlink>
    </a:clrScheme>
    <a:fontScheme name="Lionel">
      <a:majorFont>
        <a:latin typeface="Raleigh DmBd BT"/>
        <a:ea typeface=""/>
        <a:cs typeface=""/>
      </a:majorFont>
      <a:minorFont>
        <a:latin typeface="Raleigh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Lionel_conf_1</Template>
  <TotalTime>43183</TotalTime>
  <Words>267</Words>
  <Application>Microsoft Office PowerPoint</Application>
  <PresentationFormat>Affichage à l'écran (4:3)</PresentationFormat>
  <Paragraphs>61</Paragraphs>
  <Slides>6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Garamond</vt:lpstr>
      <vt:lpstr>Raleigh DmBd BT</vt:lpstr>
      <vt:lpstr>Raleigh Lt BT</vt:lpstr>
      <vt:lpstr>Lionel_conf_1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Lionel Poisson</dc:creator>
  <cp:lastModifiedBy>POISSON Lionel</cp:lastModifiedBy>
  <cp:revision>510</cp:revision>
  <dcterms:created xsi:type="dcterms:W3CDTF">2010-08-24T08:33:45Z</dcterms:created>
  <dcterms:modified xsi:type="dcterms:W3CDTF">2019-12-03T06:50:17Z</dcterms:modified>
</cp:coreProperties>
</file>