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6" r:id="rId2"/>
    <p:sldMasterId id="2147483711" r:id="rId3"/>
    <p:sldMasterId id="2147483724" r:id="rId4"/>
  </p:sldMasterIdLst>
  <p:notesMasterIdLst>
    <p:notesMasterId r:id="rId29"/>
  </p:notesMasterIdLst>
  <p:sldIdLst>
    <p:sldId id="297" r:id="rId5"/>
    <p:sldId id="271" r:id="rId6"/>
    <p:sldId id="308" r:id="rId7"/>
    <p:sldId id="267" r:id="rId8"/>
    <p:sldId id="263" r:id="rId9"/>
    <p:sldId id="329" r:id="rId10"/>
    <p:sldId id="320" r:id="rId11"/>
    <p:sldId id="309" r:id="rId12"/>
    <p:sldId id="310" r:id="rId13"/>
    <p:sldId id="303" r:id="rId14"/>
    <p:sldId id="304" r:id="rId15"/>
    <p:sldId id="298" r:id="rId16"/>
    <p:sldId id="315" r:id="rId17"/>
    <p:sldId id="332" r:id="rId18"/>
    <p:sldId id="333" r:id="rId19"/>
    <p:sldId id="314" r:id="rId20"/>
    <p:sldId id="316" r:id="rId21"/>
    <p:sldId id="331" r:id="rId22"/>
    <p:sldId id="318" r:id="rId23"/>
    <p:sldId id="319" r:id="rId24"/>
    <p:sldId id="324" r:id="rId25"/>
    <p:sldId id="325" r:id="rId26"/>
    <p:sldId id="326" r:id="rId27"/>
    <p:sldId id="327" r:id="rId2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4" d="100"/>
          <a:sy n="94" d="100"/>
        </p:scale>
        <p:origin x="1290" y="8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4D3CF-6DA2-4C5D-87DE-B09D4FBF3E11}" type="datetimeFigureOut">
              <a:rPr lang="fr-FR" smtClean="0"/>
              <a:t>11/12/2019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E36E1-F109-49B7-9207-C6CA06F71E2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3540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7DA9-5203-4EDA-A32D-3F2BE71E081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5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D796-283B-41E6-A914-3C96A474FF2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25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6468-1145-4F14-8D90-4F6FF5E15D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03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6E1EC-E64F-4899-B204-8101D58F1E7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7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7DA9-5203-4EDA-A32D-3F2BE71E081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10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5AB56-80D6-4B95-9D7F-D21AE876F52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898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BA2FB-3072-40CD-B300-3CC3BC300D3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214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B6C5-7491-4757-84EA-478E950C3DB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17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1E199-9AF1-4BC0-A7A6-51AF06528CC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10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F27D-17E9-45C3-A96A-519A62582EA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977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7C1C-77AF-48ED-A742-5E425146ABE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9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5AB56-80D6-4B95-9D7F-D21AE876F52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29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AEE2F-DBBD-4843-BB04-9928192D23D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373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1ABD-5C4B-4DF7-A46B-7544CC35C9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30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D796-283B-41E6-A914-3C96A474FF2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54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6468-1145-4F14-8D90-4F6FF5E15D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10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6E1EC-E64F-4899-B204-8101D58F1E7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071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77DA9-5203-4EDA-A32D-3F2BE71E081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46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5AB56-80D6-4B95-9D7F-D21AE876F52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658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BA2FB-3072-40CD-B300-3CC3BC300D3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09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B6C5-7491-4757-84EA-478E950C3DB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48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1E199-9AF1-4BC0-A7A6-51AF06528CC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1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BA2FB-3072-40CD-B300-3CC3BC300D3C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70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F27D-17E9-45C3-A96A-519A62582EA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920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7C1C-77AF-48ED-A742-5E425146ABE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8708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AEE2F-DBBD-4843-BB04-9928192D23D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866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1ABD-5C4B-4DF7-A46B-7544CC35C9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860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D796-283B-41E6-A914-3C96A474FF2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3095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6468-1145-4F14-8D90-4F6FF5E15D4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751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6E1EC-E64F-4899-B204-8101D58F1E7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0240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2B404-150E-420D-9CC2-8DBA38DDECB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595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D8F39-06EB-4797-AC64-5E181CCB051A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06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091B-2609-4963-94E2-860148FAF85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43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9B6C5-7491-4757-84EA-478E950C3DBE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5132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91466-E689-48A6-94CD-4D84D08BB7F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655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FB0D5-625A-4317-B14E-BBD5E9331BD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592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A4A20-0458-4015-9241-583FD2145479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44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CD33F-F8C0-4FA2-BB6B-6DF034A8888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0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A7B8EE-8107-4680-9B39-E5314E0980DF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934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9F342-B069-448A-84A0-A60B41C5CC97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52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FE360E-72A6-4D05-9CEA-4406630D4C6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079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41115-0ADE-42C9-949C-0838D9CF938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38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1E199-9AF1-4BC0-A7A6-51AF06528CC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2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1F27D-17E9-45C3-A96A-519A62582EA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21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AA7C1C-77AF-48ED-A742-5E425146ABE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20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AEE2F-DBBD-4843-BB04-9928192D23D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29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1ABD-5C4B-4DF7-A46B-7544CC35C9A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0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92B7D-6FD3-41D0-954F-3F3B2D480939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1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92B7D-6FD3-41D0-954F-3F3B2D480939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7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292B7D-6FD3-41D0-954F-3F3B2D480939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38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F86C67-B0CB-4786-B220-38F0A35E2999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114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3.png"/><Relationship Id="rId4" Type="http://schemas.openxmlformats.org/officeDocument/2006/relationships/image" Target="../media/image28.jpe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9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2.wmf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3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043608" y="177978"/>
            <a:ext cx="7219307" cy="715581"/>
          </a:xfrm>
          <a:prstGeom prst="rect">
            <a:avLst/>
          </a:prstGeom>
          <a:solidFill>
            <a:schemeClr val="accent3">
              <a:lumMod val="85000"/>
              <a:alpha val="62000"/>
            </a:schemeClr>
          </a:solidFill>
          <a:ln w="34925">
            <a:solidFill>
              <a:srgbClr val="7030A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100" b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TOCYDYS : </a:t>
            </a:r>
            <a:r>
              <a:rPr lang="fr-FR" b="1" i="1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fr-FR" sz="1500" i="1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oward</a:t>
            </a:r>
            <a:r>
              <a:rPr lang="fr-FR" sz="1500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2000" b="1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</a:t>
            </a:r>
            <a:r>
              <a:rPr lang="fr-FR" sz="1500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ptical </a:t>
            </a:r>
            <a:r>
              <a:rPr lang="fr-FR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CY</a:t>
            </a:r>
            <a:r>
              <a:rPr lang="fr-FR" sz="15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cle</a:t>
            </a:r>
            <a:r>
              <a:rPr lang="fr-FR" sz="1500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DY</a:t>
            </a:r>
            <a:r>
              <a:rPr lang="fr-FR" sz="15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namics</a:t>
            </a:r>
            <a:r>
              <a:rPr lang="fr-FR" sz="1500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</a:t>
            </a:r>
            <a:r>
              <a:rPr lang="fr-FR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</a:t>
            </a:r>
            <a:r>
              <a:rPr lang="fr-FR" sz="15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olids</a:t>
            </a:r>
            <a:endParaRPr lang="fr-FR" sz="1500" i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endParaRPr lang="fr-FR" sz="9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043" y="1200664"/>
            <a:ext cx="518706" cy="524120"/>
          </a:xfrm>
          <a:prstGeom prst="rect">
            <a:avLst/>
          </a:prstGeom>
        </p:spPr>
      </p:pic>
      <p:sp>
        <p:nvSpPr>
          <p:cNvPr id="14" name="Flèche droite 13"/>
          <p:cNvSpPr/>
          <p:nvPr/>
        </p:nvSpPr>
        <p:spPr>
          <a:xfrm>
            <a:off x="3279161" y="1299718"/>
            <a:ext cx="2281024" cy="326012"/>
          </a:xfrm>
          <a:prstGeom prst="rightArrow">
            <a:avLst/>
          </a:prstGeom>
          <a:pattFill prst="plaid">
            <a:fgClr>
              <a:schemeClr val="accent1"/>
            </a:fgClr>
            <a:bgClr>
              <a:schemeClr val="bg1"/>
            </a:bgClr>
          </a:patt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8551" y="984602"/>
            <a:ext cx="1368152" cy="8355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5139" y="1015454"/>
            <a:ext cx="763285" cy="7200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2126" y="1943571"/>
            <a:ext cx="402541" cy="32837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832" y="1943571"/>
            <a:ext cx="347607" cy="34760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2750" y="1923033"/>
            <a:ext cx="263211" cy="36004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0399" y="1829844"/>
            <a:ext cx="466304" cy="38039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2611" y="1846663"/>
            <a:ext cx="464171" cy="46417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/>
          <a:srcRect l="5994" t="5900" r="5994" b="4851"/>
          <a:stretch/>
        </p:blipFill>
        <p:spPr>
          <a:xfrm>
            <a:off x="6206582" y="1788819"/>
            <a:ext cx="424356" cy="462440"/>
          </a:xfrm>
          <a:prstGeom prst="rect">
            <a:avLst/>
          </a:prstGeom>
        </p:spPr>
      </p:pic>
      <p:pic>
        <p:nvPicPr>
          <p:cNvPr id="16" name="Picture 2" descr="Retour à l'accue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931" y="2467843"/>
            <a:ext cx="1312935" cy="31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71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489053"/>
              </p:ext>
            </p:extLst>
          </p:nvPr>
        </p:nvGraphicFramePr>
        <p:xfrm>
          <a:off x="797733" y="30074"/>
          <a:ext cx="4248472" cy="48440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8" name="KGPlot" r:id="rId3" imgW="5435640" imgH="6197400" progId="KGraph_Plot">
                  <p:embed/>
                </p:oleObj>
              </mc:Choice>
              <mc:Fallback>
                <p:oleObj name="KGPlot" r:id="rId3" imgW="5435640" imgH="619740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7733" y="30074"/>
                        <a:ext cx="4248472" cy="48440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0127208"/>
              </p:ext>
            </p:extLst>
          </p:nvPr>
        </p:nvGraphicFramePr>
        <p:xfrm>
          <a:off x="5832140" y="-80529"/>
          <a:ext cx="3096344" cy="3653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19" name="KGPlot" r:id="rId5" imgW="5575320" imgH="6578640" progId="KGraph_Plot">
                  <p:embed/>
                </p:oleObj>
              </mc:Choice>
              <mc:Fallback>
                <p:oleObj name="KGPlot" r:id="rId5" imgW="5575320" imgH="657864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832140" y="-80529"/>
                        <a:ext cx="3096344" cy="3653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Imag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0152" y="3573016"/>
            <a:ext cx="2880320" cy="329632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9552" y="5085184"/>
            <a:ext cx="509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SiO</a:t>
            </a:r>
            <a:r>
              <a:rPr lang="fr-FR" b="1" baseline="-25000" dirty="0" smtClean="0">
                <a:solidFill>
                  <a:srgbClr val="00B050"/>
                </a:solidFill>
              </a:rPr>
              <a:t>2</a:t>
            </a:r>
            <a:r>
              <a:rPr lang="fr-FR" b="1" dirty="0" smtClean="0">
                <a:solidFill>
                  <a:srgbClr val="00B050"/>
                </a:solidFill>
              </a:rPr>
              <a:t>, MgF</a:t>
            </a:r>
            <a:r>
              <a:rPr lang="fr-FR" b="1" baseline="-25000" dirty="0" smtClean="0">
                <a:solidFill>
                  <a:srgbClr val="00B050"/>
                </a:solidFill>
              </a:rPr>
              <a:t>2</a:t>
            </a:r>
            <a:r>
              <a:rPr lang="fr-FR" b="1" dirty="0" smtClean="0">
                <a:solidFill>
                  <a:srgbClr val="00B050"/>
                </a:solidFill>
              </a:rPr>
              <a:t>; CaF</a:t>
            </a:r>
            <a:r>
              <a:rPr lang="fr-FR" b="1" baseline="-25000" dirty="0" smtClean="0">
                <a:solidFill>
                  <a:srgbClr val="00B050"/>
                </a:solidFill>
              </a:rPr>
              <a:t>2</a:t>
            </a:r>
            <a:r>
              <a:rPr lang="fr-FR" b="1" dirty="0" smtClean="0">
                <a:solidFill>
                  <a:srgbClr val="00B050"/>
                </a:solidFill>
              </a:rPr>
              <a:t>, </a:t>
            </a:r>
            <a:r>
              <a:rPr lang="fr-FR" b="1" dirty="0" err="1" smtClean="0">
                <a:solidFill>
                  <a:srgbClr val="00B050"/>
                </a:solidFill>
              </a:rPr>
              <a:t>LiF</a:t>
            </a:r>
            <a:r>
              <a:rPr lang="fr-FR" b="1" dirty="0" smtClean="0">
                <a:solidFill>
                  <a:srgbClr val="00B050"/>
                </a:solidFill>
              </a:rPr>
              <a:t>; </a:t>
            </a:r>
            <a:r>
              <a:rPr lang="fr-FR" b="1" dirty="0" err="1" smtClean="0">
                <a:solidFill>
                  <a:srgbClr val="00B050"/>
                </a:solidFill>
              </a:rPr>
              <a:t>MgF</a:t>
            </a:r>
            <a:r>
              <a:rPr lang="fr-FR" b="1" dirty="0" smtClean="0">
                <a:solidFill>
                  <a:srgbClr val="00B050"/>
                </a:solidFill>
              </a:rPr>
              <a:t>, </a:t>
            </a:r>
            <a:r>
              <a:rPr lang="fr-FR" b="1" dirty="0" err="1" smtClean="0">
                <a:solidFill>
                  <a:srgbClr val="00B050"/>
                </a:solidFill>
              </a:rPr>
              <a:t>NaCl</a:t>
            </a:r>
            <a:r>
              <a:rPr lang="fr-FR" b="1" dirty="0" smtClean="0">
                <a:solidFill>
                  <a:srgbClr val="00B050"/>
                </a:solidFill>
              </a:rPr>
              <a:t>..: </a:t>
            </a:r>
            <a:r>
              <a:rPr lang="fr-FR" b="1" dirty="0" smtClean="0"/>
              <a:t>lien entre </a:t>
            </a:r>
          </a:p>
          <a:p>
            <a:r>
              <a:rPr lang="fr-FR" b="1" dirty="0" err="1" smtClean="0"/>
              <a:t>autopiégeage</a:t>
            </a:r>
            <a:endParaRPr lang="fr-FR" b="1" dirty="0" smtClean="0"/>
          </a:p>
          <a:p>
            <a:r>
              <a:rPr lang="fr-FR" b="1" dirty="0"/>
              <a:t> </a:t>
            </a:r>
            <a:r>
              <a:rPr lang="fr-FR" b="1" dirty="0" smtClean="0"/>
              <a:t>	et </a:t>
            </a:r>
          </a:p>
          <a:p>
            <a:r>
              <a:rPr lang="fr-FR" b="1" dirty="0" smtClean="0"/>
              <a:t>Ionisation par impact</a:t>
            </a:r>
            <a:endParaRPr lang="fr-FR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7236296" y="3645024"/>
            <a:ext cx="764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CaF</a:t>
            </a:r>
            <a:r>
              <a:rPr lang="fr-FR" sz="2000" b="1" baseline="-25000" dirty="0">
                <a:solidFill>
                  <a:srgbClr val="00B050"/>
                </a:solidFill>
              </a:rPr>
              <a:t>2</a:t>
            </a:r>
            <a:endParaRPr lang="fr-FR" sz="2000" dirty="0"/>
          </a:p>
        </p:txBody>
      </p:sp>
      <p:sp>
        <p:nvSpPr>
          <p:cNvPr id="7" name="ZoneTexte 6"/>
          <p:cNvSpPr txBox="1"/>
          <p:nvPr/>
        </p:nvSpPr>
        <p:spPr>
          <a:xfrm>
            <a:off x="6997835" y="30074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MgF</a:t>
            </a:r>
            <a:r>
              <a:rPr lang="fr-FR" sz="2000" b="1" baseline="-25000" dirty="0" smtClean="0">
                <a:solidFill>
                  <a:srgbClr val="00B050"/>
                </a:solidFill>
              </a:rPr>
              <a:t>2</a:t>
            </a:r>
            <a:endParaRPr lang="fr-FR" sz="2000" dirty="0"/>
          </a:p>
        </p:txBody>
      </p:sp>
      <p:sp>
        <p:nvSpPr>
          <p:cNvPr id="8" name="ZoneTexte 7"/>
          <p:cNvSpPr txBox="1"/>
          <p:nvPr/>
        </p:nvSpPr>
        <p:spPr>
          <a:xfrm>
            <a:off x="1475656" y="222117"/>
            <a:ext cx="9476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0B050"/>
                </a:solidFill>
              </a:rPr>
              <a:t>a</a:t>
            </a:r>
            <a:r>
              <a:rPr lang="fr-FR" sz="2000" b="1" dirty="0" smtClean="0">
                <a:solidFill>
                  <a:srgbClr val="00B050"/>
                </a:solidFill>
              </a:rPr>
              <a:t>-SiO</a:t>
            </a:r>
            <a:r>
              <a:rPr lang="fr-FR" sz="2000" b="1" baseline="-25000" dirty="0" smtClean="0">
                <a:solidFill>
                  <a:srgbClr val="00B050"/>
                </a:solidFill>
              </a:rPr>
              <a:t>2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4001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853" y="387574"/>
            <a:ext cx="4748213" cy="3242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339" y="1219200"/>
            <a:ext cx="2200963" cy="408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3" y="4687135"/>
            <a:ext cx="3417358" cy="347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9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43" y="4390272"/>
            <a:ext cx="3284537" cy="29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949852" y="3921667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</a:rPr>
              <a:t>ARPES dans </a:t>
            </a:r>
            <a:r>
              <a:rPr lang="fr-FR" dirty="0" err="1" smtClean="0">
                <a:solidFill>
                  <a:srgbClr val="000000"/>
                </a:solidFill>
              </a:rPr>
              <a:t>InSb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937520" y="1700808"/>
            <a:ext cx="914400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2052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1297928"/>
            <a:ext cx="1368152" cy="8355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255" y="1438730"/>
            <a:ext cx="608029" cy="614375"/>
          </a:xfrm>
          <a:prstGeom prst="rect">
            <a:avLst/>
          </a:prstGeom>
        </p:spPr>
      </p:pic>
      <p:pic>
        <p:nvPicPr>
          <p:cNvPr id="1026" name="Picture 2" descr="RÃ©sultat de recherche d'images pour &quot;rodrigo lopez martens&quot;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87" y="3741213"/>
            <a:ext cx="663803" cy="88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909" y="2469577"/>
            <a:ext cx="1103695" cy="73533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176217" y="2012375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Stéphane </a:t>
            </a:r>
          </a:p>
          <a:p>
            <a:pPr algn="ctr"/>
            <a:r>
              <a:rPr lang="fr-FR" sz="1200" dirty="0" smtClean="0"/>
              <a:t>Guizard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7685098" y="3240774"/>
            <a:ext cx="1207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Rodrigo</a:t>
            </a:r>
          </a:p>
          <a:p>
            <a:pPr algn="ctr"/>
            <a:r>
              <a:rPr lang="fr-FR" sz="1200" dirty="0" smtClean="0"/>
              <a:t>Lopez-Martens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817983" y="1961746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Davide</a:t>
            </a:r>
          </a:p>
          <a:p>
            <a:pPr algn="ctr"/>
            <a:r>
              <a:rPr lang="fr-FR" sz="1200" dirty="0" err="1" smtClean="0"/>
              <a:t>Boschetto</a:t>
            </a:r>
            <a:endParaRPr lang="fr-FR" sz="1200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/>
          <a:srcRect l="15000" t="12833" r="34063" b="69667"/>
          <a:stretch/>
        </p:blipFill>
        <p:spPr>
          <a:xfrm>
            <a:off x="7343800" y="1491778"/>
            <a:ext cx="1800200" cy="38654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540" y="2467733"/>
            <a:ext cx="592931" cy="78581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5008" y="2629169"/>
            <a:ext cx="658335" cy="77909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6524243" y="2133495"/>
            <a:ext cx="71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Valérie </a:t>
            </a:r>
          </a:p>
          <a:p>
            <a:pPr algn="ctr"/>
            <a:r>
              <a:rPr lang="fr-FR" sz="1200" dirty="0" err="1" smtClean="0"/>
              <a:t>Véniard</a:t>
            </a:r>
            <a:endParaRPr lang="fr-FR" sz="1200" dirty="0"/>
          </a:p>
        </p:txBody>
      </p:sp>
      <p:pic>
        <p:nvPicPr>
          <p:cNvPr id="16386" name="Picture 2" descr="Retour à l'accuei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634" y="253886"/>
            <a:ext cx="2294635" cy="5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10"/>
          <a:srcRect l="8657" t="16040" r="23422" b="-202"/>
          <a:stretch/>
        </p:blipFill>
        <p:spPr>
          <a:xfrm>
            <a:off x="5321540" y="3835654"/>
            <a:ext cx="659722" cy="81748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295375" y="3331829"/>
            <a:ext cx="712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 smtClean="0"/>
              <a:t>Thierry </a:t>
            </a:r>
          </a:p>
          <a:p>
            <a:pPr algn="ctr"/>
            <a:r>
              <a:rPr lang="fr-FR" sz="1200" dirty="0" err="1" smtClean="0"/>
              <a:t>Ruchon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995140" y="380781"/>
            <a:ext cx="2321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rgbClr val="0070C0"/>
                </a:solidFill>
              </a:rPr>
              <a:t>01/2020 – 12/2023</a:t>
            </a:r>
            <a:endParaRPr lang="fr-FR" sz="2000" dirty="0">
              <a:solidFill>
                <a:srgbClr val="0070C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2755" y="1449055"/>
            <a:ext cx="4788490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Objectifs</a:t>
            </a:r>
            <a:r>
              <a:rPr lang="fr-FR" dirty="0" smtClean="0"/>
              <a:t>: 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Sonder la dynamique des solides</a:t>
            </a:r>
          </a:p>
          <a:p>
            <a:r>
              <a:rPr lang="fr-FR" dirty="0" smtClean="0"/>
              <a:t>   (</a:t>
            </a:r>
            <a:r>
              <a:rPr lang="fr-FR" dirty="0" err="1" smtClean="0"/>
              <a:t>diélectriques..mais</a:t>
            </a:r>
            <a:r>
              <a:rPr lang="fr-FR" dirty="0" smtClean="0"/>
              <a:t> pas que…)</a:t>
            </a:r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r>
              <a:rPr lang="fr-FR" dirty="0" smtClean="0"/>
              <a:t>Tirer partie de : </a:t>
            </a:r>
          </a:p>
          <a:p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/>
              <a:t>l</a:t>
            </a:r>
            <a:r>
              <a:rPr lang="fr-FR" dirty="0" smtClean="0"/>
              <a:t>a résolution temporelle</a:t>
            </a:r>
          </a:p>
          <a:p>
            <a:pPr marL="285750" indent="-285750">
              <a:buFontTx/>
              <a:buChar char="-"/>
            </a:pPr>
            <a:r>
              <a:rPr lang="fr-FR" dirty="0"/>
              <a:t>l</a:t>
            </a:r>
            <a:r>
              <a:rPr lang="fr-FR" dirty="0" smtClean="0"/>
              <a:t>e domaine VUV: + </a:t>
            </a:r>
            <a:r>
              <a:rPr lang="fr-FR" b="1" dirty="0" smtClean="0"/>
              <a:t>VBB - </a:t>
            </a:r>
            <a:r>
              <a:rPr lang="fr-FR" b="1" dirty="0"/>
              <a:t>K</a:t>
            </a:r>
            <a:r>
              <a:rPr lang="fr-FR" b="1" dirty="0" smtClean="0"/>
              <a:t>err</a:t>
            </a:r>
          </a:p>
          <a:p>
            <a:r>
              <a:rPr lang="fr-FR" dirty="0" smtClean="0"/>
              <a:t>-   méthodes optiques complémentaires de la</a:t>
            </a:r>
          </a:p>
          <a:p>
            <a:r>
              <a:rPr lang="fr-FR" dirty="0" smtClean="0"/>
              <a:t>    photoémission</a:t>
            </a:r>
            <a:endParaRPr lang="fr-FR" dirty="0"/>
          </a:p>
        </p:txBody>
      </p:sp>
      <p:sp>
        <p:nvSpPr>
          <p:cNvPr id="20" name="ZoneTexte 19"/>
          <p:cNvSpPr txBox="1"/>
          <p:nvPr/>
        </p:nvSpPr>
        <p:spPr>
          <a:xfrm>
            <a:off x="609761" y="5290797"/>
            <a:ext cx="5565947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u="sng" dirty="0"/>
              <a:t>3 Etapes </a:t>
            </a:r>
            <a:r>
              <a:rPr lang="fr-FR" sz="1600" dirty="0"/>
              <a:t>:</a:t>
            </a:r>
          </a:p>
          <a:p>
            <a:endParaRPr lang="fr-FR" sz="1600" dirty="0"/>
          </a:p>
          <a:p>
            <a:r>
              <a:rPr lang="fr-FR" sz="1600" dirty="0"/>
              <a:t>I </a:t>
            </a:r>
            <a:r>
              <a:rPr lang="fr-FR" sz="1600" dirty="0" smtClean="0"/>
              <a:t>/ Absorption </a:t>
            </a:r>
            <a:r>
              <a:rPr lang="fr-FR" sz="1600" dirty="0"/>
              <a:t>/ réflectivité dans le visible-IR 	(LOA)</a:t>
            </a:r>
          </a:p>
          <a:p>
            <a:r>
              <a:rPr lang="fr-FR" sz="1600" dirty="0"/>
              <a:t>II/ </a:t>
            </a:r>
            <a:r>
              <a:rPr lang="fr-FR" sz="1600" dirty="0" smtClean="0"/>
              <a:t> Vers </a:t>
            </a:r>
            <a:r>
              <a:rPr lang="fr-FR" sz="1600" dirty="0"/>
              <a:t>la résolution au cycle optique	</a:t>
            </a:r>
            <a:r>
              <a:rPr lang="fr-FR" sz="1600" dirty="0" smtClean="0"/>
              <a:t>	(</a:t>
            </a:r>
            <a:r>
              <a:rPr lang="fr-FR" sz="1600" dirty="0"/>
              <a:t>LOA)</a:t>
            </a:r>
          </a:p>
          <a:p>
            <a:r>
              <a:rPr lang="fr-FR" sz="1600" dirty="0"/>
              <a:t>III/ </a:t>
            </a:r>
            <a:r>
              <a:rPr lang="fr-FR" sz="1600" dirty="0" smtClean="0"/>
              <a:t>Réflectivité </a:t>
            </a:r>
            <a:r>
              <a:rPr lang="fr-FR" sz="1600" dirty="0"/>
              <a:t>dans le domaine VUV	</a:t>
            </a:r>
            <a:r>
              <a:rPr lang="fr-FR" sz="1600" dirty="0" smtClean="0"/>
              <a:t>	(LIDYL) </a:t>
            </a:r>
            <a:endParaRPr lang="fr-FR" sz="16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" y="0"/>
            <a:ext cx="4355976" cy="1107996"/>
          </a:xfrm>
          <a:prstGeom prst="rect">
            <a:avLst/>
          </a:prstGeom>
          <a:solidFill>
            <a:schemeClr val="accent3">
              <a:lumMod val="85000"/>
              <a:alpha val="62000"/>
            </a:schemeClr>
          </a:solidFill>
          <a:ln w="34925">
            <a:solidFill>
              <a:srgbClr val="7030A0"/>
            </a:solidFill>
          </a:ln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TOCYDYS </a:t>
            </a:r>
          </a:p>
          <a:p>
            <a:pPr algn="ctr">
              <a:lnSpc>
                <a:spcPct val="150000"/>
              </a:lnSpc>
            </a:pPr>
            <a:r>
              <a:rPr lang="fr-FR" sz="1600" b="1" i="1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</a:t>
            </a:r>
            <a:r>
              <a:rPr lang="fr-FR" sz="1400" i="1" dirty="0" err="1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oward</a:t>
            </a:r>
            <a:r>
              <a:rPr lang="fr-FR" sz="1400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</a:t>
            </a:r>
            <a:r>
              <a:rPr lang="fr-FR" sz="1400" i="1" dirty="0" smtClean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ptical </a:t>
            </a:r>
            <a:r>
              <a:rPr lang="fr-FR" sz="1600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CY</a:t>
            </a:r>
            <a:r>
              <a:rPr lang="fr-FR" sz="14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cle</a:t>
            </a:r>
            <a:r>
              <a:rPr lang="fr-FR" sz="1400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DY</a:t>
            </a:r>
            <a:r>
              <a:rPr lang="fr-FR" sz="14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namics</a:t>
            </a:r>
            <a:r>
              <a:rPr lang="fr-FR" sz="1400" i="1" dirty="0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</a:t>
            </a:r>
            <a:r>
              <a:rPr lang="fr-FR" sz="1600" b="1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</a:t>
            </a:r>
            <a:r>
              <a:rPr lang="fr-FR" sz="1400" i="1" dirty="0" err="1">
                <a:solidFill>
                  <a:srgbClr val="FF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olids</a:t>
            </a:r>
            <a:endParaRPr lang="fr-FR" sz="1400" i="1" dirty="0">
              <a:solidFill>
                <a:srgbClr val="FF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algn="ctr"/>
            <a:endParaRPr lang="fr-FR" sz="900" i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30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èche droite 3"/>
          <p:cNvSpPr/>
          <p:nvPr/>
        </p:nvSpPr>
        <p:spPr>
          <a:xfrm rot="5400000">
            <a:off x="1482007" y="2200556"/>
            <a:ext cx="853752" cy="126271"/>
          </a:xfrm>
          <a:prstGeom prst="rightArrow">
            <a:avLst>
              <a:gd name="adj1" fmla="val 50000"/>
              <a:gd name="adj2" fmla="val 138423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 5"/>
          <p:cNvSpPr/>
          <p:nvPr/>
        </p:nvSpPr>
        <p:spPr>
          <a:xfrm flipV="1">
            <a:off x="1420401" y="2772651"/>
            <a:ext cx="976964" cy="209854"/>
          </a:xfrm>
          <a:prstGeom prst="rect">
            <a:avLst/>
          </a:prstGeom>
          <a:solidFill>
            <a:schemeClr val="accent6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" name="ZoneTexte 7"/>
          <p:cNvSpPr txBox="1"/>
          <p:nvPr/>
        </p:nvSpPr>
        <p:spPr>
          <a:xfrm>
            <a:off x="1936972" y="1847301"/>
            <a:ext cx="71365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>
                <a:solidFill>
                  <a:srgbClr val="0070C0"/>
                </a:solidFill>
              </a:rPr>
              <a:t>400nm</a:t>
            </a:r>
          </a:p>
          <a:p>
            <a:pPr algn="ctr"/>
            <a:r>
              <a:rPr lang="fr-FR" sz="1350" dirty="0" err="1">
                <a:solidFill>
                  <a:srgbClr val="0070C0"/>
                </a:solidFill>
              </a:rPr>
              <a:t>Pump</a:t>
            </a:r>
            <a:endParaRPr lang="fr-FR" sz="1350" dirty="0">
              <a:solidFill>
                <a:srgbClr val="0070C0"/>
              </a:solidFill>
            </a:endParaRPr>
          </a:p>
          <a:p>
            <a:pPr algn="ctr"/>
            <a:r>
              <a:rPr lang="fr-FR" sz="1050" dirty="0">
                <a:solidFill>
                  <a:srgbClr val="0070C0"/>
                </a:solidFill>
              </a:rPr>
              <a:t>500Hz</a:t>
            </a:r>
          </a:p>
        </p:txBody>
      </p:sp>
      <p:sp>
        <p:nvSpPr>
          <p:cNvPr id="9" name="Flèche droite 8"/>
          <p:cNvSpPr/>
          <p:nvPr/>
        </p:nvSpPr>
        <p:spPr>
          <a:xfrm rot="2638878">
            <a:off x="943717" y="2255236"/>
            <a:ext cx="718619" cy="111204"/>
          </a:xfrm>
          <a:prstGeom prst="rightArrow">
            <a:avLst>
              <a:gd name="adj1" fmla="val 50000"/>
              <a:gd name="adj2" fmla="val 158571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Flèche droite 9"/>
          <p:cNvSpPr/>
          <p:nvPr/>
        </p:nvSpPr>
        <p:spPr>
          <a:xfrm rot="2638878">
            <a:off x="1912635" y="3252100"/>
            <a:ext cx="671222" cy="82547"/>
          </a:xfrm>
          <a:prstGeom prst="rightArrow">
            <a:avLst>
              <a:gd name="adj1" fmla="val 50000"/>
              <a:gd name="adj2" fmla="val 158571"/>
            </a:avLst>
          </a:pr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ZoneTexte 10"/>
          <p:cNvSpPr txBox="1"/>
          <p:nvPr/>
        </p:nvSpPr>
        <p:spPr>
          <a:xfrm>
            <a:off x="390868" y="2021317"/>
            <a:ext cx="71365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>
                <a:solidFill>
                  <a:srgbClr val="FF0000"/>
                </a:solidFill>
              </a:rPr>
              <a:t>800nm</a:t>
            </a:r>
          </a:p>
          <a:p>
            <a:pPr algn="ctr"/>
            <a:r>
              <a:rPr lang="fr-FR" sz="1350" dirty="0">
                <a:solidFill>
                  <a:srgbClr val="FF0000"/>
                </a:solidFill>
              </a:rPr>
              <a:t>Probe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1kHz</a:t>
            </a:r>
          </a:p>
        </p:txBody>
      </p:sp>
      <p:sp>
        <p:nvSpPr>
          <p:cNvPr id="12" name="Corde 11"/>
          <p:cNvSpPr/>
          <p:nvPr/>
        </p:nvSpPr>
        <p:spPr>
          <a:xfrm rot="15005766">
            <a:off x="2411922" y="3420498"/>
            <a:ext cx="391693" cy="360419"/>
          </a:xfrm>
          <a:prstGeom prst="chord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Forme libre 12"/>
          <p:cNvSpPr/>
          <p:nvPr/>
        </p:nvSpPr>
        <p:spPr>
          <a:xfrm>
            <a:off x="2677149" y="3556130"/>
            <a:ext cx="469624" cy="216890"/>
          </a:xfrm>
          <a:custGeom>
            <a:avLst/>
            <a:gdLst>
              <a:gd name="connsiteX0" fmla="*/ 0 w 934279"/>
              <a:gd name="connsiteY0" fmla="*/ 834887 h 1104195"/>
              <a:gd name="connsiteX1" fmla="*/ 188844 w 934279"/>
              <a:gd name="connsiteY1" fmla="*/ 1013791 h 1104195"/>
              <a:gd name="connsiteX2" fmla="*/ 616226 w 934279"/>
              <a:gd name="connsiteY2" fmla="*/ 1083365 h 1104195"/>
              <a:gd name="connsiteX3" fmla="*/ 934279 w 934279"/>
              <a:gd name="connsiteY3" fmla="*/ 646043 h 1104195"/>
              <a:gd name="connsiteX4" fmla="*/ 616226 w 934279"/>
              <a:gd name="connsiteY4" fmla="*/ 327991 h 1104195"/>
              <a:gd name="connsiteX5" fmla="*/ 805070 w 934279"/>
              <a:gd name="connsiteY5" fmla="*/ 0 h 1104195"/>
              <a:gd name="connsiteX6" fmla="*/ 805070 w 934279"/>
              <a:gd name="connsiteY6" fmla="*/ 0 h 1104195"/>
              <a:gd name="connsiteX7" fmla="*/ 805070 w 934279"/>
              <a:gd name="connsiteY7" fmla="*/ 0 h 1104195"/>
              <a:gd name="connsiteX8" fmla="*/ 805070 w 934279"/>
              <a:gd name="connsiteY8" fmla="*/ 0 h 110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4279" h="1104195">
                <a:moveTo>
                  <a:pt x="0" y="834887"/>
                </a:moveTo>
                <a:cubicBezTo>
                  <a:pt x="43070" y="903632"/>
                  <a:pt x="86140" y="972378"/>
                  <a:pt x="188844" y="1013791"/>
                </a:cubicBezTo>
                <a:cubicBezTo>
                  <a:pt x="291548" y="1055204"/>
                  <a:pt x="491987" y="1144656"/>
                  <a:pt x="616226" y="1083365"/>
                </a:cubicBezTo>
                <a:cubicBezTo>
                  <a:pt x="740465" y="1022074"/>
                  <a:pt x="934279" y="771939"/>
                  <a:pt x="934279" y="646043"/>
                </a:cubicBezTo>
                <a:cubicBezTo>
                  <a:pt x="934279" y="520147"/>
                  <a:pt x="637761" y="435665"/>
                  <a:pt x="616226" y="327991"/>
                </a:cubicBezTo>
                <a:cubicBezTo>
                  <a:pt x="594691" y="220317"/>
                  <a:pt x="805070" y="0"/>
                  <a:pt x="805070" y="0"/>
                </a:cubicBezTo>
                <a:lnTo>
                  <a:pt x="805070" y="0"/>
                </a:lnTo>
                <a:lnTo>
                  <a:pt x="805070" y="0"/>
                </a:lnTo>
                <a:lnTo>
                  <a:pt x="805070" y="0"/>
                </a:lnTo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4" name="ZoneTexte 13"/>
          <p:cNvSpPr txBox="1"/>
          <p:nvPr/>
        </p:nvSpPr>
        <p:spPr>
          <a:xfrm>
            <a:off x="3173193" y="3119082"/>
            <a:ext cx="6848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/>
              <a:t>photo</a:t>
            </a:r>
          </a:p>
          <a:p>
            <a:pPr algn="ctr"/>
            <a:r>
              <a:rPr lang="fr-FR" sz="1350" dirty="0"/>
              <a:t>Diode</a:t>
            </a:r>
          </a:p>
          <a:p>
            <a:pPr algn="ctr"/>
            <a:r>
              <a:rPr lang="fr-FR" sz="1350" dirty="0"/>
              <a:t>lock-in</a:t>
            </a:r>
          </a:p>
          <a:p>
            <a:pPr algn="ctr"/>
            <a:r>
              <a:rPr lang="fr-FR" sz="1350" dirty="0"/>
              <a:t>ampli.</a:t>
            </a:r>
          </a:p>
        </p:txBody>
      </p:sp>
      <p:cxnSp>
        <p:nvCxnSpPr>
          <p:cNvPr id="16" name="Connecteur droit avec flèche 15"/>
          <p:cNvCxnSpPr/>
          <p:nvPr/>
        </p:nvCxnSpPr>
        <p:spPr>
          <a:xfrm flipV="1">
            <a:off x="1972019" y="3110635"/>
            <a:ext cx="615690" cy="284054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1132749" y="3179826"/>
            <a:ext cx="93487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 err="1"/>
              <a:t>crossed</a:t>
            </a:r>
            <a:endParaRPr lang="fr-FR" sz="1350" dirty="0"/>
          </a:p>
          <a:p>
            <a:pPr algn="ctr"/>
            <a:r>
              <a:rPr lang="fr-FR" sz="1350" dirty="0" err="1"/>
              <a:t>polarizers</a:t>
            </a:r>
            <a:endParaRPr lang="fr-FR" sz="1350" dirty="0"/>
          </a:p>
        </p:txBody>
      </p:sp>
      <p:sp>
        <p:nvSpPr>
          <p:cNvPr id="19" name="ZoneTexte 18"/>
          <p:cNvSpPr txBox="1"/>
          <p:nvPr/>
        </p:nvSpPr>
        <p:spPr>
          <a:xfrm>
            <a:off x="726822" y="2703386"/>
            <a:ext cx="7425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 err="1">
                <a:solidFill>
                  <a:srgbClr val="00B050"/>
                </a:solidFill>
              </a:rPr>
              <a:t>sample</a:t>
            </a:r>
            <a:endParaRPr lang="fr-FR" sz="1350" dirty="0">
              <a:solidFill>
                <a:srgbClr val="00B05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1985" y="1484784"/>
            <a:ext cx="3386095" cy="25345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ZoneTexte 20"/>
          <p:cNvSpPr txBox="1"/>
          <p:nvPr/>
        </p:nvSpPr>
        <p:spPr>
          <a:xfrm>
            <a:off x="456097" y="1484784"/>
            <a:ext cx="172354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Experimental</a:t>
            </a:r>
            <a:r>
              <a:rPr lang="fr-FR" sz="1350" dirty="0"/>
              <a:t> </a:t>
            </a:r>
            <a:r>
              <a:rPr lang="fr-FR" sz="1350" dirty="0" err="1"/>
              <a:t>set-up</a:t>
            </a:r>
            <a:endParaRPr lang="fr-FR" sz="135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302" y="1557365"/>
            <a:ext cx="4273904" cy="2450998"/>
          </a:xfrm>
          <a:prstGeom prst="rect">
            <a:avLst/>
          </a:prstGeom>
        </p:spPr>
      </p:pic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3796448"/>
              </p:ext>
            </p:extLst>
          </p:nvPr>
        </p:nvGraphicFramePr>
        <p:xfrm>
          <a:off x="5868144" y="4221088"/>
          <a:ext cx="2020186" cy="20981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KGPlot" r:id="rId4" imgW="5715000" imgH="5803920" progId="KGraph_Plot">
                  <p:embed/>
                </p:oleObj>
              </mc:Choice>
              <mc:Fallback>
                <p:oleObj name="KGPlot" r:id="rId4" imgW="5715000" imgH="580392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68144" y="4221088"/>
                        <a:ext cx="2020186" cy="20981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ZoneTexte 23"/>
          <p:cNvSpPr txBox="1"/>
          <p:nvPr/>
        </p:nvSpPr>
        <p:spPr>
          <a:xfrm>
            <a:off x="316758" y="116632"/>
            <a:ext cx="4352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u="sng" dirty="0"/>
              <a:t>Etape I</a:t>
            </a:r>
            <a:r>
              <a:rPr lang="fr-FR" dirty="0"/>
              <a:t> :</a:t>
            </a:r>
          </a:p>
          <a:p>
            <a:pPr>
              <a:lnSpc>
                <a:spcPct val="150000"/>
              </a:lnSpc>
            </a:pPr>
            <a:r>
              <a:rPr lang="fr-FR" dirty="0"/>
              <a:t>Absorption/Réflectivité dans le visible/IR: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3017684" y="4316058"/>
            <a:ext cx="5815522" cy="2362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350" u="sng" dirty="0"/>
          </a:p>
          <a:p>
            <a:endParaRPr lang="fr-FR" sz="1350" u="sng" dirty="0"/>
          </a:p>
          <a:p>
            <a:r>
              <a:rPr lang="fr-FR" sz="1600" u="sng" dirty="0"/>
              <a:t>Etape </a:t>
            </a:r>
            <a:r>
              <a:rPr lang="fr-FR" sz="1600" dirty="0"/>
              <a:t>I:   …suite</a:t>
            </a:r>
          </a:p>
          <a:p>
            <a:endParaRPr lang="fr-FR" sz="1600" dirty="0"/>
          </a:p>
          <a:p>
            <a:r>
              <a:rPr lang="fr-FR" sz="1600" dirty="0"/>
              <a:t>-    passage de mesures d’absorption à réflectivité</a:t>
            </a:r>
          </a:p>
          <a:p>
            <a:pPr marL="214313" indent="-214313">
              <a:buFontTx/>
              <a:buChar char="-"/>
            </a:pPr>
            <a:r>
              <a:rPr lang="fr-FR" sz="1600" dirty="0" smtClean="0"/>
              <a:t> échantillon « mobile »: </a:t>
            </a:r>
            <a:r>
              <a:rPr lang="fr-FR" sz="1600" dirty="0"/>
              <a:t>expériences à forte densité d’excitation</a:t>
            </a:r>
          </a:p>
          <a:p>
            <a:pPr marL="214313" indent="-214313">
              <a:buFontTx/>
              <a:buChar char="-"/>
            </a:pPr>
            <a:endParaRPr lang="fr-FR" sz="1350" dirty="0"/>
          </a:p>
          <a:p>
            <a:pPr marL="214313" indent="-214313">
              <a:buFontTx/>
              <a:buChar char="-"/>
            </a:pPr>
            <a:endParaRPr lang="fr-FR" sz="1350" dirty="0" smtClean="0"/>
          </a:p>
          <a:p>
            <a:pPr marL="214313" indent="-214313">
              <a:buFontTx/>
              <a:buChar char="-"/>
            </a:pPr>
            <a:endParaRPr lang="fr-FR" sz="1350" dirty="0"/>
          </a:p>
        </p:txBody>
      </p:sp>
      <p:sp>
        <p:nvSpPr>
          <p:cNvPr id="5" name="ZoneTexte 4"/>
          <p:cNvSpPr txBox="1"/>
          <p:nvPr/>
        </p:nvSpPr>
        <p:spPr>
          <a:xfrm>
            <a:off x="5976185" y="587716"/>
            <a:ext cx="720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solidFill>
                  <a:srgbClr val="00B050"/>
                </a:solidFill>
              </a:rPr>
              <a:t>SiO</a:t>
            </a:r>
            <a:r>
              <a:rPr lang="fr-FR" sz="2000" b="1" baseline="-25000" dirty="0" smtClean="0">
                <a:solidFill>
                  <a:srgbClr val="00B050"/>
                </a:solidFill>
              </a:rPr>
              <a:t>2</a:t>
            </a:r>
            <a:endParaRPr lang="fr-FR" sz="2000" b="1" baseline="-25000" dirty="0">
              <a:solidFill>
                <a:srgbClr val="00B05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601285" y="1075080"/>
            <a:ext cx="25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Coll. M. </a:t>
            </a:r>
            <a:r>
              <a:rPr lang="fr-FR" sz="1400" i="1" dirty="0" err="1"/>
              <a:t>L</a:t>
            </a:r>
            <a:r>
              <a:rPr lang="fr-FR" sz="1400" i="1" dirty="0" err="1" smtClean="0"/>
              <a:t>ejman</a:t>
            </a:r>
            <a:r>
              <a:rPr lang="fr-FR" sz="1400" i="1" dirty="0" smtClean="0"/>
              <a:t>, D. </a:t>
            </a:r>
            <a:r>
              <a:rPr lang="fr-FR" sz="1400" i="1" dirty="0" err="1" smtClean="0"/>
              <a:t>Boschetto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37978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3" y="764704"/>
            <a:ext cx="3673761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592619" y="3984582"/>
            <a:ext cx="528696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Deux impératifs </a:t>
            </a:r>
            <a:r>
              <a:rPr lang="fr-FR" dirty="0" smtClean="0"/>
              <a:t>:</a:t>
            </a:r>
          </a:p>
          <a:p>
            <a:endParaRPr lang="fr-FR" dirty="0" smtClean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augmenter la sensibilité des mesures de réflectivité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résolution temporelle 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755576" y="5782297"/>
            <a:ext cx="47738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Échantillon renouvelable au KHz</a:t>
            </a:r>
          </a:p>
          <a:p>
            <a:pPr marL="285750" indent="-285750">
              <a:buFontTx/>
              <a:buChar char="-"/>
            </a:pPr>
            <a:r>
              <a:rPr lang="fr-FR" dirty="0" smtClean="0"/>
              <a:t>Détection synchrone mesure sensible </a:t>
            </a:r>
            <a:r>
              <a:rPr lang="fr-FR" dirty="0">
                <a:latin typeface="Symbol" pitchFamily="18" charset="2"/>
              </a:rPr>
              <a:t>D</a:t>
            </a:r>
            <a:r>
              <a:rPr lang="fr-FR" dirty="0"/>
              <a:t>R~10</a:t>
            </a:r>
            <a:r>
              <a:rPr lang="fr-FR" baseline="30000" dirty="0"/>
              <a:t>-5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5" name="Flèche droite 4"/>
          <p:cNvSpPr/>
          <p:nvPr/>
        </p:nvSpPr>
        <p:spPr>
          <a:xfrm>
            <a:off x="3707904" y="229878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811158" y="1988840"/>
            <a:ext cx="4068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</a:t>
            </a:r>
            <a:r>
              <a:rPr lang="fr-FR" dirty="0"/>
              <a:t>ne voit pas (mesure pas…) les mêmes </a:t>
            </a:r>
          </a:p>
          <a:p>
            <a:r>
              <a:rPr lang="fr-FR" dirty="0"/>
              <a:t>choses en réflectivité, interférométrie </a:t>
            </a:r>
          </a:p>
          <a:p>
            <a:r>
              <a:rPr lang="fr-FR" dirty="0"/>
              <a:t>et absorption.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95536" y="203841"/>
            <a:ext cx="4581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Mesures de réflectivité …à 1 Hz, (au seuil de claquage)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9214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5" y="1738330"/>
            <a:ext cx="3162977" cy="277545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317662" y="1478831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Double </a:t>
            </a:r>
            <a:r>
              <a:rPr lang="fr-FR" sz="1600" dirty="0" err="1" smtClean="0"/>
              <a:t>pump</a:t>
            </a:r>
            <a:r>
              <a:rPr lang="fr-FR" sz="1600" dirty="0"/>
              <a:t>-</a:t>
            </a:r>
            <a:r>
              <a:rPr lang="fr-FR" sz="1600" dirty="0" smtClean="0"/>
              <a:t>probe scan:</a:t>
            </a:r>
            <a:endParaRPr lang="fr-FR" sz="16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744" y="519152"/>
            <a:ext cx="2891895" cy="2321593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5236165" y="3053076"/>
            <a:ext cx="2675204" cy="2502131"/>
            <a:chOff x="5479036" y="3567426"/>
            <a:chExt cx="2675204" cy="2502131"/>
          </a:xfrm>
        </p:grpSpPr>
        <p:grpSp>
          <p:nvGrpSpPr>
            <p:cNvPr id="17" name="Groupe 16"/>
            <p:cNvGrpSpPr/>
            <p:nvPr/>
          </p:nvGrpSpPr>
          <p:grpSpPr>
            <a:xfrm>
              <a:off x="5479036" y="3567426"/>
              <a:ext cx="2675204" cy="2502131"/>
              <a:chOff x="5479036" y="3125117"/>
              <a:chExt cx="2675204" cy="2502131"/>
            </a:xfrm>
          </p:grpSpPr>
          <p:pic>
            <p:nvPicPr>
              <p:cNvPr id="14" name="Image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79036" y="3125117"/>
                <a:ext cx="2675204" cy="2502131"/>
              </a:xfrm>
              <a:prstGeom prst="rect">
                <a:avLst/>
              </a:prstGeom>
            </p:spPr>
          </p:pic>
          <p:sp>
            <p:nvSpPr>
              <p:cNvPr id="16" name="Rectangle 15"/>
              <p:cNvSpPr/>
              <p:nvPr/>
            </p:nvSpPr>
            <p:spPr>
              <a:xfrm>
                <a:off x="6134793" y="3125117"/>
                <a:ext cx="1454727" cy="4423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18" name="ZoneTexte 17"/>
            <p:cNvSpPr txBox="1"/>
            <p:nvPr/>
          </p:nvSpPr>
          <p:spPr>
            <a:xfrm>
              <a:off x="6003587" y="3722559"/>
              <a:ext cx="17171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</a:t>
              </a:r>
              <a:r>
                <a:rPr lang="fr-FR" sz="1400" dirty="0" smtClean="0"/>
                <a:t>ultiplication factor</a:t>
              </a:r>
              <a:endParaRPr lang="fr-FR" sz="1400" dirty="0"/>
            </a:p>
          </p:txBody>
        </p:sp>
      </p:grpSp>
      <p:sp>
        <p:nvSpPr>
          <p:cNvPr id="20" name="Flèche droite 19"/>
          <p:cNvSpPr/>
          <p:nvPr/>
        </p:nvSpPr>
        <p:spPr>
          <a:xfrm rot="20000339">
            <a:off x="3936472" y="2405535"/>
            <a:ext cx="1097202" cy="1996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1748077">
            <a:off x="3810207" y="4117450"/>
            <a:ext cx="1450561" cy="142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4024241" y="4082986"/>
            <a:ext cx="4442242" cy="2097349"/>
            <a:chOff x="4186166" y="4597336"/>
            <a:chExt cx="4442242" cy="2097349"/>
          </a:xfrm>
        </p:grpSpPr>
        <p:sp>
          <p:nvSpPr>
            <p:cNvPr id="23" name="ZoneTexte 22"/>
            <p:cNvSpPr txBox="1"/>
            <p:nvPr/>
          </p:nvSpPr>
          <p:spPr>
            <a:xfrm>
              <a:off x="4186166" y="6171465"/>
              <a:ext cx="444224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m</a:t>
              </a:r>
              <a:r>
                <a:rPr lang="fr-FR" sz="1400" dirty="0" smtClean="0"/>
                <a:t>ultiplication factor at the surface :9 …real avalanche</a:t>
              </a:r>
            </a:p>
            <a:p>
              <a:r>
                <a:rPr lang="fr-FR" sz="1400" dirty="0" smtClean="0"/>
                <a:t>time </a:t>
              </a:r>
              <a:r>
                <a:rPr lang="fr-FR" sz="1400" dirty="0" err="1" smtClean="0"/>
                <a:t>resolved</a:t>
              </a:r>
              <a:r>
                <a:rPr lang="fr-FR" sz="1400" dirty="0" smtClean="0"/>
                <a:t> double </a:t>
              </a:r>
              <a:r>
                <a:rPr lang="fr-FR" sz="1400" dirty="0" err="1" smtClean="0"/>
                <a:t>pump</a:t>
              </a:r>
              <a:r>
                <a:rPr lang="fr-FR" sz="1400" dirty="0" smtClean="0"/>
                <a:t>/</a:t>
              </a:r>
              <a:r>
                <a:rPr lang="fr-FR" sz="1400" dirty="0" err="1" smtClean="0"/>
                <a:t>reflectivity</a:t>
              </a:r>
              <a:r>
                <a:rPr lang="fr-FR" sz="1400" dirty="0" smtClean="0"/>
                <a:t> probe !</a:t>
              </a:r>
              <a:endParaRPr lang="fr-FR" sz="1400" dirty="0"/>
            </a:p>
          </p:txBody>
        </p:sp>
        <p:sp>
          <p:nvSpPr>
            <p:cNvPr id="2" name="Ellipse 1"/>
            <p:cNvSpPr/>
            <p:nvPr/>
          </p:nvSpPr>
          <p:spPr>
            <a:xfrm>
              <a:off x="5766611" y="4597336"/>
              <a:ext cx="195942" cy="67623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lèche vers le bas 6"/>
            <p:cNvSpPr/>
            <p:nvPr/>
          </p:nvSpPr>
          <p:spPr>
            <a:xfrm rot="720000">
              <a:off x="5703656" y="5331604"/>
              <a:ext cx="92885" cy="833451"/>
            </a:xfrm>
            <a:prstGeom prst="downArrow">
              <a:avLst>
                <a:gd name="adj1" fmla="val 50000"/>
                <a:gd name="adj2" fmla="val 11978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5702657" y="182631"/>
            <a:ext cx="1696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t</a:t>
            </a:r>
            <a:r>
              <a:rPr lang="fr-FR" sz="1400" dirty="0" smtClean="0"/>
              <a:t>otal carrier </a:t>
            </a:r>
            <a:r>
              <a:rPr lang="fr-FR" sz="1400" dirty="0" err="1" smtClean="0"/>
              <a:t>density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95536" y="203841"/>
            <a:ext cx="34387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Pourquoi la réflectivité?</a:t>
            </a:r>
          </a:p>
          <a:p>
            <a:endParaRPr lang="fr-FR" sz="1400" dirty="0"/>
          </a:p>
          <a:p>
            <a:r>
              <a:rPr lang="fr-FR" sz="1400" dirty="0" smtClean="0"/>
              <a:t>- toute longueur d’onde…y compris VUV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8351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43" y="857250"/>
            <a:ext cx="8697658" cy="4959289"/>
          </a:xfrm>
          <a:prstGeom prst="rect">
            <a:avLst/>
          </a:prstGeom>
        </p:spPr>
      </p:pic>
      <p:graphicFrame>
        <p:nvGraphicFramePr>
          <p:cNvPr id="2" name="Objet 1"/>
          <p:cNvGraphicFramePr>
            <a:graphicFrameLocks noChangeAspect="1"/>
          </p:cNvGraphicFramePr>
          <p:nvPr>
            <p:extLst/>
          </p:nvPr>
        </p:nvGraphicFramePr>
        <p:xfrm>
          <a:off x="4795172" y="1340768"/>
          <a:ext cx="4090773" cy="3324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KGPlot" r:id="rId4" imgW="6642000" imgH="5397480" progId="KGraph_Plot">
                  <p:embed/>
                </p:oleObj>
              </mc:Choice>
              <mc:Fallback>
                <p:oleObj name="KGPlot" r:id="rId4" imgW="6642000" imgH="5397480" progId="KGraph_Plo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5172" y="1340768"/>
                        <a:ext cx="4090773" cy="33242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323528" y="116632"/>
            <a:ext cx="3012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/>
              <a:t>Coll. M. </a:t>
            </a:r>
            <a:r>
              <a:rPr lang="fr-FR" sz="1400" i="1" dirty="0" err="1"/>
              <a:t>L</a:t>
            </a:r>
            <a:r>
              <a:rPr lang="fr-FR" sz="1400" i="1" dirty="0" err="1" smtClean="0"/>
              <a:t>ejman</a:t>
            </a:r>
            <a:r>
              <a:rPr lang="fr-FR" sz="1400" i="1" dirty="0" smtClean="0"/>
              <a:t>, D. </a:t>
            </a:r>
            <a:r>
              <a:rPr lang="fr-FR" sz="1400" i="1" dirty="0" err="1" smtClean="0"/>
              <a:t>Boschetto</a:t>
            </a:r>
            <a:r>
              <a:rPr lang="fr-FR" sz="1400" i="1" dirty="0" smtClean="0"/>
              <a:t>, LOA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107334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729" y="1124744"/>
            <a:ext cx="4795122" cy="17100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12007" y="3155764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Optical Detection of </a:t>
            </a:r>
            <a:r>
              <a:rPr lang="en-US" sz="1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Attosecond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Ionization Induced by a Few-Cycle Laser Field in a Transparent Dielectric Material 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V. </a:t>
            </a:r>
            <a:r>
              <a:rPr lang="en-US" sz="1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Mitrofanov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et al</a:t>
            </a:r>
            <a:r>
              <a:rPr lang="en-US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Phys. Rev. Lett. 106, 147401, 2011. </a:t>
            </a:r>
            <a:endParaRPr lang="fr-FR" sz="1400" dirty="0"/>
          </a:p>
        </p:txBody>
      </p:sp>
      <p:sp>
        <p:nvSpPr>
          <p:cNvPr id="6" name="ZoneTexte 5"/>
          <p:cNvSpPr txBox="1"/>
          <p:nvPr/>
        </p:nvSpPr>
        <p:spPr>
          <a:xfrm>
            <a:off x="518976" y="116632"/>
            <a:ext cx="513794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350" u="sng" dirty="0"/>
              <a:t>Etape II</a:t>
            </a:r>
            <a:r>
              <a:rPr lang="fr-FR" sz="1350" dirty="0"/>
              <a:t> :</a:t>
            </a:r>
          </a:p>
          <a:p>
            <a:pPr>
              <a:lnSpc>
                <a:spcPct val="150000"/>
              </a:lnSpc>
            </a:pPr>
            <a:r>
              <a:rPr lang="fr-FR" sz="1350" dirty="0"/>
              <a:t>Réflectivité dans le visible/IR: vers la résolution au cycle optique </a:t>
            </a:r>
          </a:p>
        </p:txBody>
      </p:sp>
    </p:spTree>
    <p:extLst>
      <p:ext uri="{BB962C8B-B14F-4D97-AF65-F5344CB8AC3E}">
        <p14:creationId xmlns:p14="http://schemas.microsoft.com/office/powerpoint/2010/main" val="186672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42" y="1850574"/>
            <a:ext cx="3893864" cy="4457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3619500" cy="14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49" y="477119"/>
            <a:ext cx="6480720" cy="6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3950" y="148792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Reflectivité</a:t>
            </a:r>
            <a:r>
              <a:rPr lang="fr-FR" dirty="0" smtClean="0">
                <a:solidFill>
                  <a:srgbClr val="000000"/>
                </a:solidFill>
              </a:rPr>
              <a:t> résolue en temps (</a:t>
            </a:r>
            <a:r>
              <a:rPr lang="fr-FR" dirty="0" smtClean="0">
                <a:solidFill>
                  <a:srgbClr val="FF0000"/>
                </a:solidFill>
              </a:rPr>
              <a:t>IR / IR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948601" y="1628800"/>
            <a:ext cx="38347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Excitation réversible</a:t>
            </a:r>
          </a:p>
          <a:p>
            <a:r>
              <a:rPr lang="fr-FR" sz="1600" dirty="0">
                <a:solidFill>
                  <a:srgbClr val="000000"/>
                </a:solidFill>
              </a:rPr>
              <a:t>d</a:t>
            </a:r>
            <a:r>
              <a:rPr lang="fr-FR" sz="1600" dirty="0" smtClean="0">
                <a:solidFill>
                  <a:srgbClr val="000000"/>
                </a:solidFill>
              </a:rPr>
              <a:t>es électrons</a:t>
            </a:r>
          </a:p>
          <a:p>
            <a:r>
              <a:rPr lang="fr-FR" sz="1600" dirty="0">
                <a:solidFill>
                  <a:srgbClr val="000000"/>
                </a:solidFill>
              </a:rPr>
              <a:t>r</a:t>
            </a:r>
            <a:r>
              <a:rPr lang="fr-FR" sz="1600" dirty="0" smtClean="0">
                <a:solidFill>
                  <a:srgbClr val="000000"/>
                </a:solidFill>
              </a:rPr>
              <a:t>éelle ? virtuelle ?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     modulation de la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     constante diélectrique / polarisabilité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665594" cy="257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èche droite 5"/>
          <p:cNvSpPr/>
          <p:nvPr/>
        </p:nvSpPr>
        <p:spPr>
          <a:xfrm>
            <a:off x="4888469" y="2492896"/>
            <a:ext cx="360040" cy="144016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FF"/>
              </a:solidFill>
            </a:endParaRPr>
          </a:p>
        </p:txBody>
      </p:sp>
      <p:grpSp>
        <p:nvGrpSpPr>
          <p:cNvPr id="44" name="Groupe 43"/>
          <p:cNvGrpSpPr/>
          <p:nvPr/>
        </p:nvGrpSpPr>
        <p:grpSpPr>
          <a:xfrm>
            <a:off x="3779912" y="3315307"/>
            <a:ext cx="5364088" cy="2880320"/>
            <a:chOff x="3779912" y="3717032"/>
            <a:chExt cx="5364088" cy="2880320"/>
          </a:xfrm>
        </p:grpSpPr>
        <p:sp>
          <p:nvSpPr>
            <p:cNvPr id="45" name="Rectangle 44"/>
            <p:cNvSpPr/>
            <p:nvPr/>
          </p:nvSpPr>
          <p:spPr>
            <a:xfrm>
              <a:off x="3779912" y="3717032"/>
              <a:ext cx="5364088" cy="2880320"/>
            </a:xfrm>
            <a:prstGeom prst="rec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4499992" y="4653136"/>
              <a:ext cx="4411924" cy="1468298"/>
              <a:chOff x="3384183" y="3801292"/>
              <a:chExt cx="5882566" cy="1957730"/>
            </a:xfrm>
          </p:grpSpPr>
          <p:grpSp>
            <p:nvGrpSpPr>
              <p:cNvPr id="48" name="Grouper 9"/>
              <p:cNvGrpSpPr/>
              <p:nvPr/>
            </p:nvGrpSpPr>
            <p:grpSpPr>
              <a:xfrm>
                <a:off x="3944356" y="4284978"/>
                <a:ext cx="742035" cy="1165845"/>
                <a:chOff x="2397785" y="692696"/>
                <a:chExt cx="950840" cy="1324657"/>
              </a:xfrm>
              <a:solidFill>
                <a:schemeClr val="bg1"/>
              </a:solidFill>
            </p:grpSpPr>
            <p:sp>
              <p:nvSpPr>
                <p:cNvPr id="79" name="Triangle rectangle 78"/>
                <p:cNvSpPr/>
                <p:nvPr/>
              </p:nvSpPr>
              <p:spPr>
                <a:xfrm rot="5400000">
                  <a:off x="2361543" y="728938"/>
                  <a:ext cx="611573" cy="539089"/>
                </a:xfrm>
                <a:prstGeom prst="rtTriangle">
                  <a:avLst/>
                </a:prstGeom>
                <a:grp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0" name="Arc 79"/>
                <p:cNvSpPr/>
                <p:nvPr/>
              </p:nvSpPr>
              <p:spPr>
                <a:xfrm rot="11124362" flipV="1">
                  <a:off x="2410594" y="704195"/>
                  <a:ext cx="938031" cy="1313158"/>
                </a:xfrm>
                <a:prstGeom prst="arc">
                  <a:avLst/>
                </a:prstGeom>
                <a:grpFill/>
                <a:ln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49" name="Grouper 9"/>
              <p:cNvGrpSpPr/>
              <p:nvPr/>
            </p:nvGrpSpPr>
            <p:grpSpPr>
              <a:xfrm>
                <a:off x="5265818" y="4271252"/>
                <a:ext cx="950840" cy="1324657"/>
                <a:chOff x="2397785" y="692696"/>
                <a:chExt cx="950840" cy="1324657"/>
              </a:xfrm>
            </p:grpSpPr>
            <p:sp>
              <p:nvSpPr>
                <p:cNvPr id="77" name="Triangle rectangle 76"/>
                <p:cNvSpPr/>
                <p:nvPr/>
              </p:nvSpPr>
              <p:spPr>
                <a:xfrm rot="5400000">
                  <a:off x="2361543" y="728938"/>
                  <a:ext cx="611573" cy="539089"/>
                </a:xfrm>
                <a:prstGeom prst="rtTriangle">
                  <a:avLst/>
                </a:prstGeom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8" name="Arc 77"/>
                <p:cNvSpPr/>
                <p:nvPr/>
              </p:nvSpPr>
              <p:spPr>
                <a:xfrm rot="11124362" flipV="1">
                  <a:off x="2410594" y="704195"/>
                  <a:ext cx="938031" cy="1313158"/>
                </a:xfrm>
                <a:prstGeom prst="arc">
                  <a:avLst/>
                </a:prstGeom>
                <a:solidFill>
                  <a:schemeClr val="bg1"/>
                </a:solidFill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50" name="Rectangle 49"/>
              <p:cNvSpPr/>
              <p:nvPr/>
            </p:nvSpPr>
            <p:spPr>
              <a:xfrm>
                <a:off x="5229813" y="4430592"/>
                <a:ext cx="313004" cy="45719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442732" y="4516548"/>
                <a:ext cx="152649" cy="1079360"/>
              </a:xfrm>
              <a:prstGeom prst="rect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2" name="Triangle isocèle 51"/>
              <p:cNvSpPr/>
              <p:nvPr/>
            </p:nvSpPr>
            <p:spPr>
              <a:xfrm rot="5400000">
                <a:off x="5866994" y="4052438"/>
                <a:ext cx="136525" cy="784883"/>
              </a:xfrm>
              <a:prstGeom prst="triangle">
                <a:avLst/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3" name="Arc 52"/>
              <p:cNvSpPr/>
              <p:nvPr/>
            </p:nvSpPr>
            <p:spPr>
              <a:xfrm rot="11169178" flipV="1">
                <a:off x="5333375" y="4236261"/>
                <a:ext cx="938031" cy="1313158"/>
              </a:xfrm>
              <a:prstGeom prst="arc">
                <a:avLst>
                  <a:gd name="adj1" fmla="val 18197060"/>
                  <a:gd name="adj2" fmla="val 19198802"/>
                </a:avLst>
              </a:prstGeom>
              <a:solidFill>
                <a:srgbClr val="3366FF"/>
              </a:solidFill>
              <a:ln>
                <a:noFill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5596791" y="4512486"/>
                <a:ext cx="234950" cy="5302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5" name="Triangle isocèle 54"/>
              <p:cNvSpPr/>
              <p:nvPr/>
            </p:nvSpPr>
            <p:spPr>
              <a:xfrm rot="5400000">
                <a:off x="5174846" y="3352032"/>
                <a:ext cx="79375" cy="2200932"/>
              </a:xfrm>
              <a:prstGeom prst="triangl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rot="19752096">
                <a:off x="6322059" y="4179438"/>
                <a:ext cx="68466" cy="530225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2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57" name="ZoneTexte 56"/>
              <p:cNvSpPr txBox="1"/>
              <p:nvPr/>
            </p:nvSpPr>
            <p:spPr>
              <a:xfrm>
                <a:off x="4212159" y="4512487"/>
                <a:ext cx="716436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Pump</a:t>
                </a:r>
              </a:p>
            </p:txBody>
          </p:sp>
          <p:sp>
            <p:nvSpPr>
              <p:cNvPr id="58" name="ZoneTexte 57"/>
              <p:cNvSpPr txBox="1"/>
              <p:nvPr/>
            </p:nvSpPr>
            <p:spPr>
              <a:xfrm>
                <a:off x="5526943" y="4813933"/>
                <a:ext cx="727123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3366FF"/>
                    </a:solidFill>
                  </a:rPr>
                  <a:t>Probe</a:t>
                </a:r>
              </a:p>
            </p:txBody>
          </p:sp>
          <p:sp>
            <p:nvSpPr>
              <p:cNvPr id="59" name="ZoneTexte 58"/>
              <p:cNvSpPr txBox="1"/>
              <p:nvPr/>
            </p:nvSpPr>
            <p:spPr>
              <a:xfrm>
                <a:off x="3840212" y="3801292"/>
                <a:ext cx="1028487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FF0000"/>
                    </a:solidFill>
                  </a:rPr>
                  <a:t>parabolic </a:t>
                </a:r>
              </a:p>
              <a:p>
                <a:r>
                  <a:rPr lang="en-US" sz="1050" dirty="0">
                    <a:solidFill>
                      <a:srgbClr val="FF0000"/>
                    </a:solidFill>
                  </a:rPr>
                  <a:t>mirror</a:t>
                </a:r>
              </a:p>
            </p:txBody>
          </p:sp>
          <p:sp>
            <p:nvSpPr>
              <p:cNvPr id="60" name="ZoneTexte 59"/>
              <p:cNvSpPr txBox="1"/>
              <p:nvPr/>
            </p:nvSpPr>
            <p:spPr>
              <a:xfrm>
                <a:off x="6269891" y="4133611"/>
                <a:ext cx="827577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rgbClr val="00B050"/>
                    </a:solidFill>
                  </a:rPr>
                  <a:t>sample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4098025" y="4430591"/>
                <a:ext cx="77194" cy="122347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2" name="ZoneTexte 61"/>
              <p:cNvSpPr txBox="1"/>
              <p:nvPr/>
            </p:nvSpPr>
            <p:spPr>
              <a:xfrm>
                <a:off x="5229814" y="3823313"/>
                <a:ext cx="153455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rgbClr val="0070C0"/>
                    </a:solidFill>
                  </a:rPr>
                  <a:t>Holey parabolic</a:t>
                </a:r>
              </a:p>
              <a:p>
                <a:r>
                  <a:rPr lang="en-US" sz="900" dirty="0">
                    <a:solidFill>
                      <a:srgbClr val="0070C0"/>
                    </a:solidFill>
                  </a:rPr>
                  <a:t>mirror</a:t>
                </a:r>
              </a:p>
            </p:txBody>
          </p:sp>
          <p:sp>
            <p:nvSpPr>
              <p:cNvPr id="63" name="Triangle isocèle 62"/>
              <p:cNvSpPr/>
              <p:nvPr/>
            </p:nvSpPr>
            <p:spPr>
              <a:xfrm>
                <a:off x="6782012" y="4223143"/>
                <a:ext cx="179614" cy="1396777"/>
              </a:xfrm>
              <a:prstGeom prst="triangle">
                <a:avLst/>
              </a:prstGeom>
              <a:solidFill>
                <a:srgbClr val="0070C0"/>
              </a:solidFill>
              <a:scene3d>
                <a:camera prst="orthographicFront">
                  <a:rot lat="0" lon="0" rev="30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4" name="Triangle isocèle 63"/>
              <p:cNvSpPr/>
              <p:nvPr/>
            </p:nvSpPr>
            <p:spPr>
              <a:xfrm flipH="1">
                <a:off x="6674855" y="4245636"/>
                <a:ext cx="107646" cy="1104939"/>
              </a:xfrm>
              <a:prstGeom prst="triangle">
                <a:avLst/>
              </a:prstGeom>
              <a:solidFill>
                <a:srgbClr val="FF0000"/>
              </a:solidFill>
              <a:ln>
                <a:noFill/>
              </a:ln>
              <a:scene3d>
                <a:camera prst="orthographicFront">
                  <a:rot lat="0" lon="0" rev="30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5" name="Rectangle 64"/>
              <p:cNvSpPr/>
              <p:nvPr/>
            </p:nvSpPr>
            <p:spPr>
              <a:xfrm rot="21183736">
                <a:off x="6894496" y="5099466"/>
                <a:ext cx="665469" cy="120419"/>
              </a:xfrm>
              <a:prstGeom prst="rect">
                <a:avLst/>
              </a:prstGeom>
              <a:solidFill>
                <a:schemeClr val="tx1">
                  <a:alpha val="35000"/>
                </a:schemeClr>
              </a:solidFill>
              <a:ln>
                <a:noFill/>
              </a:ln>
              <a:scene3d>
                <a:camera prst="orthographicFront">
                  <a:rot lat="0" lon="0" rev="2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66" name="Secteurs 65"/>
              <p:cNvSpPr/>
              <p:nvPr/>
            </p:nvSpPr>
            <p:spPr>
              <a:xfrm rot="18042016">
                <a:off x="7383983" y="5325201"/>
                <a:ext cx="361637" cy="367393"/>
              </a:xfrm>
              <a:prstGeom prst="pie">
                <a:avLst>
                  <a:gd name="adj1" fmla="val 20473891"/>
                  <a:gd name="adj2" fmla="val 14277967"/>
                </a:avLst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ZoneTexte 66"/>
              <p:cNvSpPr txBox="1"/>
              <p:nvPr/>
            </p:nvSpPr>
            <p:spPr>
              <a:xfrm>
                <a:off x="7446883" y="4536495"/>
                <a:ext cx="1776555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selective detection </a:t>
                </a:r>
              </a:p>
              <a:p>
                <a:r>
                  <a:rPr lang="en-US" sz="1050" dirty="0"/>
                  <a:t>of probe pulse</a:t>
                </a:r>
              </a:p>
            </p:txBody>
          </p:sp>
          <p:sp>
            <p:nvSpPr>
              <p:cNvPr id="68" name="ZoneTexte 67"/>
              <p:cNvSpPr txBox="1"/>
              <p:nvPr/>
            </p:nvSpPr>
            <p:spPr>
              <a:xfrm>
                <a:off x="7815069" y="5358913"/>
                <a:ext cx="145168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350" dirty="0"/>
                  <a:t>photodiode </a:t>
                </a:r>
              </a:p>
            </p:txBody>
          </p:sp>
          <p:sp>
            <p:nvSpPr>
              <p:cNvPr id="69" name="Triangle isocèle 68"/>
              <p:cNvSpPr/>
              <p:nvPr/>
            </p:nvSpPr>
            <p:spPr>
              <a:xfrm>
                <a:off x="4034320" y="5033496"/>
                <a:ext cx="45719" cy="52782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70" name="Triangle isocèle 69"/>
              <p:cNvSpPr/>
              <p:nvPr/>
            </p:nvSpPr>
            <p:spPr>
              <a:xfrm>
                <a:off x="4189299" y="4972221"/>
                <a:ext cx="45719" cy="52782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71" name="ZoneTexte 70"/>
              <p:cNvSpPr txBox="1"/>
              <p:nvPr/>
            </p:nvSpPr>
            <p:spPr>
              <a:xfrm>
                <a:off x="3384183" y="5250520"/>
                <a:ext cx="52834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D.L.</a:t>
                </a:r>
              </a:p>
            </p:txBody>
          </p:sp>
          <p:cxnSp>
            <p:nvCxnSpPr>
              <p:cNvPr id="72" name="Connecteur droit avec flèche 71"/>
              <p:cNvCxnSpPr/>
              <p:nvPr/>
            </p:nvCxnSpPr>
            <p:spPr>
              <a:xfrm>
                <a:off x="3479363" y="5254744"/>
                <a:ext cx="266007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3" name="Triangle isocèle 72"/>
              <p:cNvSpPr/>
              <p:nvPr/>
            </p:nvSpPr>
            <p:spPr>
              <a:xfrm>
                <a:off x="5433686" y="5066309"/>
                <a:ext cx="45719" cy="52782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74" name="Triangle isocèle 73"/>
              <p:cNvSpPr/>
              <p:nvPr/>
            </p:nvSpPr>
            <p:spPr>
              <a:xfrm>
                <a:off x="5588665" y="5005034"/>
                <a:ext cx="45719" cy="527823"/>
              </a:xfrm>
              <a:prstGeom prst="triangl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350"/>
              </a:p>
            </p:txBody>
          </p:sp>
          <p:sp>
            <p:nvSpPr>
              <p:cNvPr id="75" name="ZoneTexte 74"/>
              <p:cNvSpPr txBox="1"/>
              <p:nvPr/>
            </p:nvSpPr>
            <p:spPr>
              <a:xfrm>
                <a:off x="4783548" y="5283333"/>
                <a:ext cx="528349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D.L.</a:t>
                </a:r>
              </a:p>
            </p:txBody>
          </p:sp>
          <p:cxnSp>
            <p:nvCxnSpPr>
              <p:cNvPr id="76" name="Connecteur droit avec flèche 75"/>
              <p:cNvCxnSpPr/>
              <p:nvPr/>
            </p:nvCxnSpPr>
            <p:spPr>
              <a:xfrm>
                <a:off x="4878729" y="5287557"/>
                <a:ext cx="266007" cy="0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headEnd type="stealth"/>
                <a:tailEnd type="stealt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ZoneTexte 46"/>
            <p:cNvSpPr txBox="1"/>
            <p:nvPr/>
          </p:nvSpPr>
          <p:spPr>
            <a:xfrm>
              <a:off x="4019722" y="3779565"/>
              <a:ext cx="182934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dirty="0"/>
                <a:t>Schéma de montage </a:t>
              </a:r>
            </a:p>
            <a:p>
              <a:r>
                <a:rPr lang="fr-FR" sz="1350" dirty="0"/>
                <a:t>à réaliser: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494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7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87" y="2726344"/>
            <a:ext cx="3454682" cy="19107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05166" y="188640"/>
            <a:ext cx="3766800" cy="456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u="sng" dirty="0"/>
              <a:t>Etape III</a:t>
            </a:r>
            <a:r>
              <a:rPr lang="fr-FR" dirty="0"/>
              <a:t> : Réflectivité dans le </a:t>
            </a:r>
            <a:r>
              <a:rPr lang="fr-FR" dirty="0" smtClean="0"/>
              <a:t>VUV:</a:t>
            </a:r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002" y="1206296"/>
            <a:ext cx="2165017" cy="1520048"/>
          </a:xfrm>
          <a:prstGeom prst="rect">
            <a:avLst/>
          </a:prstGeom>
        </p:spPr>
      </p:pic>
      <p:grpSp>
        <p:nvGrpSpPr>
          <p:cNvPr id="22" name="Groupe 21"/>
          <p:cNvGrpSpPr/>
          <p:nvPr/>
        </p:nvGrpSpPr>
        <p:grpSpPr>
          <a:xfrm>
            <a:off x="782702" y="4066605"/>
            <a:ext cx="2875692" cy="1895571"/>
            <a:chOff x="1466669" y="4348430"/>
            <a:chExt cx="3834256" cy="25274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6669" y="4348430"/>
              <a:ext cx="3834256" cy="1802141"/>
            </a:xfrm>
            <a:prstGeom prst="rect">
              <a:avLst/>
            </a:prstGeom>
          </p:spPr>
        </p:pic>
        <p:sp>
          <p:nvSpPr>
            <p:cNvPr id="5" name="ZoneTexte 4"/>
            <p:cNvSpPr txBox="1"/>
            <p:nvPr/>
          </p:nvSpPr>
          <p:spPr>
            <a:xfrm>
              <a:off x="1864060" y="6137194"/>
              <a:ext cx="3264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/>
                <a:t>Itakura</a:t>
              </a:r>
              <a:r>
                <a:rPr lang="fr-FR" sz="1200" dirty="0"/>
                <a:t> et al </a:t>
              </a:r>
              <a:r>
                <a:rPr lang="fr-FR" sz="1200" dirty="0" err="1"/>
                <a:t>Optics</a:t>
              </a:r>
              <a:r>
                <a:rPr lang="fr-FR" sz="1200" dirty="0"/>
                <a:t> Express 2017</a:t>
              </a: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2216940" y="6475749"/>
              <a:ext cx="25630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i="1" dirty="0"/>
                <a:t>réflectivité H5 sur SiO</a:t>
              </a:r>
              <a:r>
                <a:rPr lang="fr-FR" sz="1350" i="1" baseline="-25000" dirty="0"/>
                <a:t>2</a:t>
              </a:r>
            </a:p>
          </p:txBody>
        </p:sp>
      </p:grpSp>
      <p:sp>
        <p:nvSpPr>
          <p:cNvPr id="95" name="ZoneTexte 94"/>
          <p:cNvSpPr txBox="1"/>
          <p:nvPr/>
        </p:nvSpPr>
        <p:spPr>
          <a:xfrm>
            <a:off x="982662" y="2933222"/>
            <a:ext cx="267573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i="1" dirty="0"/>
              <a:t>réflectivité H21 à 29 sur Bismuth</a:t>
            </a:r>
            <a:endParaRPr lang="fr-FR" sz="1350" i="1" baseline="-25000" dirty="0"/>
          </a:p>
        </p:txBody>
      </p:sp>
      <p:sp>
        <p:nvSpPr>
          <p:cNvPr id="96" name="ZoneTexte 95"/>
          <p:cNvSpPr txBox="1"/>
          <p:nvPr/>
        </p:nvSpPr>
        <p:spPr>
          <a:xfrm>
            <a:off x="1234306" y="2679307"/>
            <a:ext cx="2079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Papalazarou et al APL 2008</a:t>
            </a:r>
          </a:p>
        </p:txBody>
      </p:sp>
    </p:spTree>
    <p:extLst>
      <p:ext uri="{BB962C8B-B14F-4D97-AF65-F5344CB8AC3E}">
        <p14:creationId xmlns:p14="http://schemas.microsoft.com/office/powerpoint/2010/main" val="94043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167739" y="899276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solidFill>
                  <a:srgbClr val="000000"/>
                </a:solidFill>
              </a:rPr>
              <a:t>p</a:t>
            </a:r>
            <a:r>
              <a:rPr lang="fr-FR" sz="1400" dirty="0" smtClean="0">
                <a:solidFill>
                  <a:srgbClr val="000000"/>
                </a:solidFill>
              </a:rPr>
              <a:t>rocessus </a:t>
            </a:r>
            <a:r>
              <a:rPr lang="fr-FR" sz="1400" dirty="0" err="1" smtClean="0">
                <a:solidFill>
                  <a:srgbClr val="000000"/>
                </a:solidFill>
              </a:rPr>
              <a:t>élementaires</a:t>
            </a:r>
            <a:endParaRPr lang="fr-FR" sz="1400" dirty="0" smtClean="0">
              <a:solidFill>
                <a:srgbClr val="000000"/>
              </a:solidFill>
            </a:endParaRPr>
          </a:p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d’excitation et de relaxation électronique :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270923" y="2729937"/>
            <a:ext cx="188594" cy="9946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21314" y="3923511"/>
            <a:ext cx="2868127" cy="49732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31685" y="1635827"/>
            <a:ext cx="2957756" cy="1293039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270923" y="2729937"/>
            <a:ext cx="0" cy="1193574"/>
            <a:chOff x="6135239" y="1644971"/>
            <a:chExt cx="0" cy="1193574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6135239" y="25401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6135239" y="194336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6135239" y="2241758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6135239" y="164497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838573" y="2133150"/>
            <a:ext cx="0" cy="596787"/>
            <a:chOff x="6702889" y="1048184"/>
            <a:chExt cx="0" cy="596787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6702889" y="104818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6702889" y="1346577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459517" y="2531008"/>
            <a:ext cx="0" cy="298394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459517" y="2531008"/>
            <a:ext cx="379056" cy="198929"/>
            <a:chOff x="6323833" y="1446042"/>
            <a:chExt cx="379056" cy="198929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6323833" y="1446042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6514294" y="1545506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838573" y="2232614"/>
            <a:ext cx="567650" cy="298394"/>
            <a:chOff x="6702889" y="1147648"/>
            <a:chExt cx="567650" cy="298394"/>
          </a:xfrm>
        </p:grpSpPr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6702889" y="1147648"/>
              <a:ext cx="188594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6891483" y="1247113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7081944" y="1346577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346654" y="3934562"/>
            <a:ext cx="596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V.B.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8379071" y="2254717"/>
            <a:ext cx="585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C.B.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7393152" y="1724240"/>
            <a:ext cx="0" cy="828871"/>
            <a:chOff x="7257468" y="639274"/>
            <a:chExt cx="0" cy="828871"/>
          </a:xfrm>
        </p:grpSpPr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V="1">
              <a:off x="7257468" y="63927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V="1">
              <a:off x="7257468" y="904513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V="1">
              <a:off x="7257468" y="11697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5748010" y="2928866"/>
            <a:ext cx="0" cy="1060955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 rot="16200000">
            <a:off x="5063666" y="3200139"/>
            <a:ext cx="950439" cy="3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7393152" y="1724240"/>
            <a:ext cx="1083017" cy="2210323"/>
            <a:chOff x="7257468" y="639274"/>
            <a:chExt cx="1083017" cy="2210323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 flipH="1" flipV="1">
              <a:off x="7615984" y="1700229"/>
              <a:ext cx="89629" cy="11493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7257468" y="639274"/>
              <a:ext cx="358516" cy="10609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7507682" y="1156858"/>
              <a:ext cx="832803" cy="39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-e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855378" y="2729937"/>
            <a:ext cx="530927" cy="1204625"/>
            <a:chOff x="6719694" y="1644971"/>
            <a:chExt cx="530927" cy="1204625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6797185" y="1644971"/>
              <a:ext cx="205400" cy="5967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6719694" y="2551201"/>
              <a:ext cx="282891" cy="2983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777267" y="225526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6777260" y="254015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ZoneTexte 43"/>
          <p:cNvSpPr txBox="1"/>
          <p:nvPr/>
        </p:nvSpPr>
        <p:spPr>
          <a:xfrm>
            <a:off x="971600" y="404664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Interaction laser Matière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355976" y="260648"/>
            <a:ext cx="582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/>
              <a:t>+ </a:t>
            </a:r>
            <a:endParaRPr lang="fr-FR" sz="3600" dirty="0"/>
          </a:p>
        </p:txBody>
      </p:sp>
      <p:sp>
        <p:nvSpPr>
          <p:cNvPr id="46" name="ZoneTexte 45"/>
          <p:cNvSpPr txBox="1"/>
          <p:nvPr/>
        </p:nvSpPr>
        <p:spPr>
          <a:xfrm>
            <a:off x="5630575" y="40466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Physique du solide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728322" y="971501"/>
            <a:ext cx="34163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400" dirty="0"/>
              <a:t>p</a:t>
            </a:r>
            <a:r>
              <a:rPr lang="fr-FR" sz="1400" dirty="0" smtClean="0"/>
              <a:t>ropagation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excitation </a:t>
            </a:r>
            <a:r>
              <a:rPr lang="fr-FR" sz="1400" dirty="0" smtClean="0"/>
              <a:t>électronique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dépôt </a:t>
            </a:r>
            <a:r>
              <a:rPr lang="fr-FR" sz="1400" dirty="0" smtClean="0"/>
              <a:t>d’énergie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t</a:t>
            </a:r>
            <a:r>
              <a:rPr lang="fr-FR" sz="1400" dirty="0" smtClean="0"/>
              <a:t>ransformation: réversible? état final?</a:t>
            </a:r>
            <a:endParaRPr lang="fr-FR" sz="14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220072" y="4653136"/>
            <a:ext cx="3524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 smtClean="0"/>
              <a:t>excitation électronique/ chauffage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piégeage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</a:t>
            </a:r>
            <a:r>
              <a:rPr lang="fr-FR" sz="1600" dirty="0" smtClean="0"/>
              <a:t>ollisions électrons-phonons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</a:t>
            </a:r>
            <a:r>
              <a:rPr lang="fr-FR" sz="1600" dirty="0" smtClean="0"/>
              <a:t>ollisions électrons-électrons</a:t>
            </a:r>
            <a:endParaRPr lang="fr-FR" sz="1600" dirty="0"/>
          </a:p>
        </p:txBody>
      </p:sp>
      <p:grpSp>
        <p:nvGrpSpPr>
          <p:cNvPr id="49" name="Group 2"/>
          <p:cNvGrpSpPr/>
          <p:nvPr/>
        </p:nvGrpSpPr>
        <p:grpSpPr>
          <a:xfrm>
            <a:off x="341007" y="2455215"/>
            <a:ext cx="3772763" cy="1418291"/>
            <a:chOff x="533400" y="4500556"/>
            <a:chExt cx="5022863" cy="1590561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38" y="4658918"/>
              <a:ext cx="4886325" cy="1432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Rectangle 50"/>
            <p:cNvSpPr/>
            <p:nvPr/>
          </p:nvSpPr>
          <p:spPr>
            <a:xfrm>
              <a:off x="533400" y="4500556"/>
              <a:ext cx="3585669" cy="3796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/>
                <a:t> </a:t>
              </a:r>
              <a:r>
                <a:rPr lang="en-US" sz="1400" dirty="0" smtClean="0"/>
                <a:t>Cheng, OE, 2013</a:t>
              </a:r>
              <a:endParaRPr lang="en-US" sz="1400" dirty="0"/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61592" y="4172172"/>
            <a:ext cx="432842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u="sng" dirty="0" smtClean="0"/>
              <a:t>Matériaux diélectriques (</a:t>
            </a:r>
            <a:r>
              <a:rPr lang="fr-FR" sz="1400" u="sng" dirty="0" smtClean="0">
                <a:solidFill>
                  <a:srgbClr val="00B050"/>
                </a:solidFill>
              </a:rPr>
              <a:t>SiO</a:t>
            </a:r>
            <a:r>
              <a:rPr lang="fr-FR" sz="1400" u="sng" baseline="-25000" dirty="0" smtClean="0">
                <a:solidFill>
                  <a:srgbClr val="00B050"/>
                </a:solidFill>
              </a:rPr>
              <a:t>2</a:t>
            </a:r>
            <a:r>
              <a:rPr lang="fr-FR" sz="1400" u="sng" dirty="0" smtClean="0">
                <a:solidFill>
                  <a:srgbClr val="00B050"/>
                </a:solidFill>
              </a:rPr>
              <a:t>, Al</a:t>
            </a:r>
            <a:r>
              <a:rPr lang="fr-FR" sz="1400" u="sng" baseline="-25000" dirty="0" smtClean="0">
                <a:solidFill>
                  <a:srgbClr val="00B050"/>
                </a:solidFill>
              </a:rPr>
              <a:t>2</a:t>
            </a:r>
            <a:r>
              <a:rPr lang="fr-FR" sz="1400" u="sng" dirty="0" smtClean="0">
                <a:solidFill>
                  <a:srgbClr val="00B050"/>
                </a:solidFill>
              </a:rPr>
              <a:t>O</a:t>
            </a:r>
            <a:r>
              <a:rPr lang="fr-FR" sz="1400" u="sng" baseline="-25000" dirty="0" smtClean="0">
                <a:solidFill>
                  <a:srgbClr val="00B050"/>
                </a:solidFill>
              </a:rPr>
              <a:t>3</a:t>
            </a:r>
            <a:r>
              <a:rPr lang="fr-FR" sz="1400" u="sng" dirty="0" smtClean="0"/>
              <a:t>..): applications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g</a:t>
            </a:r>
            <a:r>
              <a:rPr lang="fr-FR" sz="1400" dirty="0" smtClean="0"/>
              <a:t>ravure de guide d’ondes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m</a:t>
            </a:r>
            <a:r>
              <a:rPr lang="fr-FR" sz="1400" dirty="0" smtClean="0"/>
              <a:t>icro-usinage laser en 3D</a:t>
            </a:r>
          </a:p>
          <a:p>
            <a:pPr marL="285750" indent="-285750">
              <a:buFontTx/>
              <a:buChar char="-"/>
            </a:pPr>
            <a:r>
              <a:rPr lang="fr-FR" sz="1400" b="1" dirty="0"/>
              <a:t>g</a:t>
            </a:r>
            <a:r>
              <a:rPr lang="fr-FR" sz="1400" b="1" dirty="0" smtClean="0"/>
              <a:t>énération d’harmoniques dans les solides</a:t>
            </a:r>
            <a:r>
              <a:rPr lang="fr-FR" sz="1400" dirty="0" smtClean="0"/>
              <a:t>…</a:t>
            </a:r>
          </a:p>
          <a:p>
            <a:pPr marL="285750" indent="-285750">
              <a:buFontTx/>
              <a:buChar char="-"/>
            </a:pPr>
            <a:r>
              <a:rPr lang="fr-FR" sz="1400" dirty="0"/>
              <a:t>é</a:t>
            </a:r>
            <a:r>
              <a:rPr lang="fr-FR" sz="1400" dirty="0" smtClean="0"/>
              <a:t>lectroniques au cycle optique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91128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736250" y="1227673"/>
            <a:ext cx="79376" cy="11622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6" name="Trapèze 15"/>
          <p:cNvSpPr/>
          <p:nvPr/>
        </p:nvSpPr>
        <p:spPr>
          <a:xfrm>
            <a:off x="3907137" y="2083297"/>
            <a:ext cx="111034" cy="274322"/>
          </a:xfrm>
          <a:prstGeom prst="trapezoid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" name="Rectangle 3"/>
          <p:cNvSpPr/>
          <p:nvPr/>
        </p:nvSpPr>
        <p:spPr>
          <a:xfrm>
            <a:off x="2240787" y="1103981"/>
            <a:ext cx="540840" cy="24753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" name="Rectangle 5"/>
          <p:cNvSpPr/>
          <p:nvPr/>
        </p:nvSpPr>
        <p:spPr>
          <a:xfrm>
            <a:off x="2587879" y="1159913"/>
            <a:ext cx="79376" cy="99930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Rectangle 8"/>
          <p:cNvSpPr/>
          <p:nvPr/>
        </p:nvSpPr>
        <p:spPr>
          <a:xfrm>
            <a:off x="2705942" y="994660"/>
            <a:ext cx="139605" cy="40494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Trapèze 11"/>
          <p:cNvSpPr/>
          <p:nvPr/>
        </p:nvSpPr>
        <p:spPr>
          <a:xfrm rot="10800000">
            <a:off x="3858151" y="1631701"/>
            <a:ext cx="209006" cy="434342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3" name="ZoneTexte 12"/>
          <p:cNvSpPr txBox="1"/>
          <p:nvPr/>
        </p:nvSpPr>
        <p:spPr>
          <a:xfrm>
            <a:off x="3732117" y="1298049"/>
            <a:ext cx="473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gaz </a:t>
            </a:r>
          </a:p>
          <a:p>
            <a:pPr algn="ctr"/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jet</a:t>
            </a:r>
          </a:p>
        </p:txBody>
      </p:sp>
      <p:sp>
        <p:nvSpPr>
          <p:cNvPr id="15" name="Triangle isocèle 14"/>
          <p:cNvSpPr/>
          <p:nvPr/>
        </p:nvSpPr>
        <p:spPr>
          <a:xfrm flipH="1">
            <a:off x="3325870" y="1436508"/>
            <a:ext cx="109548" cy="1519945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15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9" name="Triangle isocèle 18"/>
          <p:cNvSpPr/>
          <p:nvPr/>
        </p:nvSpPr>
        <p:spPr>
          <a:xfrm flipH="1">
            <a:off x="3395436" y="1646494"/>
            <a:ext cx="83041" cy="1309958"/>
          </a:xfrm>
          <a:prstGeom prst="triangle">
            <a:avLst/>
          </a:prstGeom>
          <a:solidFill>
            <a:srgbClr val="FF0000"/>
          </a:solidFill>
          <a:ln>
            <a:noFill/>
          </a:ln>
          <a:effectLst/>
          <a:scene3d>
            <a:camera prst="orthographicFront">
              <a:rot lat="0" lon="0" rev="165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0" name="Arc 9"/>
          <p:cNvSpPr/>
          <p:nvPr/>
        </p:nvSpPr>
        <p:spPr>
          <a:xfrm rot="10151973">
            <a:off x="2535608" y="1437754"/>
            <a:ext cx="648642" cy="1033907"/>
          </a:xfrm>
          <a:prstGeom prst="arc">
            <a:avLst>
              <a:gd name="adj1" fmla="val 16829787"/>
              <a:gd name="adj2" fmla="val 606877"/>
            </a:avLst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0" name="Triangle isocèle 19"/>
          <p:cNvSpPr/>
          <p:nvPr/>
        </p:nvSpPr>
        <p:spPr>
          <a:xfrm flipH="1">
            <a:off x="4332829" y="1805629"/>
            <a:ext cx="75113" cy="968418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5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1" name="Triangle isocèle 20"/>
          <p:cNvSpPr/>
          <p:nvPr/>
        </p:nvSpPr>
        <p:spPr>
          <a:xfrm flipH="1">
            <a:off x="4266309" y="1804730"/>
            <a:ext cx="70546" cy="803345"/>
          </a:xfrm>
          <a:prstGeom prst="triangle">
            <a:avLst/>
          </a:prstGeom>
          <a:solidFill>
            <a:srgbClr val="FF0000"/>
          </a:solidFill>
          <a:ln>
            <a:noFill/>
          </a:ln>
          <a:scene3d>
            <a:camera prst="orthographicFront">
              <a:rot lat="0" lon="0" rev="5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23" name="Connecteur droit 22"/>
          <p:cNvCxnSpPr/>
          <p:nvPr/>
        </p:nvCxnSpPr>
        <p:spPr>
          <a:xfrm>
            <a:off x="2652910" y="1159913"/>
            <a:ext cx="1791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524376" y="1179616"/>
            <a:ext cx="548759" cy="3428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34" name="Connecteur droit 33"/>
          <p:cNvCxnSpPr/>
          <p:nvPr/>
        </p:nvCxnSpPr>
        <p:spPr>
          <a:xfrm>
            <a:off x="4769766" y="2248846"/>
            <a:ext cx="60229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riangle isocèle 16"/>
          <p:cNvSpPr/>
          <p:nvPr/>
        </p:nvSpPr>
        <p:spPr>
          <a:xfrm flipH="1">
            <a:off x="4730937" y="1538241"/>
            <a:ext cx="117051" cy="1401972"/>
          </a:xfrm>
          <a:prstGeom prst="triangl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8" name="Rectangle 37"/>
          <p:cNvSpPr/>
          <p:nvPr/>
        </p:nvSpPr>
        <p:spPr>
          <a:xfrm>
            <a:off x="3058473" y="1179616"/>
            <a:ext cx="34289" cy="1065956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5" name="Triangle isocèle 44"/>
          <p:cNvSpPr/>
          <p:nvPr/>
        </p:nvSpPr>
        <p:spPr>
          <a:xfrm>
            <a:off x="2632067" y="1414597"/>
            <a:ext cx="34289" cy="39586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7" name="Triangle isocèle 46"/>
          <p:cNvSpPr/>
          <p:nvPr/>
        </p:nvSpPr>
        <p:spPr>
          <a:xfrm>
            <a:off x="2748301" y="1368640"/>
            <a:ext cx="34289" cy="395867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6" name="Triangle isocèle 45"/>
          <p:cNvSpPr/>
          <p:nvPr/>
        </p:nvSpPr>
        <p:spPr>
          <a:xfrm>
            <a:off x="3092135" y="1335742"/>
            <a:ext cx="34289" cy="27075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8" name="Triangle isocèle 47"/>
          <p:cNvSpPr/>
          <p:nvPr/>
        </p:nvSpPr>
        <p:spPr>
          <a:xfrm>
            <a:off x="3044747" y="1310498"/>
            <a:ext cx="34289" cy="252308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49" name="Rectangle 48"/>
          <p:cNvSpPr/>
          <p:nvPr/>
        </p:nvSpPr>
        <p:spPr>
          <a:xfrm>
            <a:off x="4638114" y="2163736"/>
            <a:ext cx="53429" cy="48038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55" name="ZoneTexte 54"/>
          <p:cNvSpPr txBox="1"/>
          <p:nvPr/>
        </p:nvSpPr>
        <p:spPr>
          <a:xfrm>
            <a:off x="2144464" y="1577364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D.L.</a:t>
            </a:r>
          </a:p>
        </p:txBody>
      </p:sp>
      <p:cxnSp>
        <p:nvCxnSpPr>
          <p:cNvPr id="57" name="Connecteur droit avec flèche 56"/>
          <p:cNvCxnSpPr/>
          <p:nvPr/>
        </p:nvCxnSpPr>
        <p:spPr>
          <a:xfrm>
            <a:off x="2215849" y="1580532"/>
            <a:ext cx="199505" cy="0"/>
          </a:xfrm>
          <a:prstGeom prst="straightConnector1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3214807" y="1447390"/>
            <a:ext cx="39626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D.L.</a:t>
            </a:r>
          </a:p>
        </p:txBody>
      </p:sp>
      <p:cxnSp>
        <p:nvCxnSpPr>
          <p:cNvPr id="59" name="Connecteur droit avec flèche 58"/>
          <p:cNvCxnSpPr/>
          <p:nvPr/>
        </p:nvCxnSpPr>
        <p:spPr>
          <a:xfrm>
            <a:off x="3286193" y="1450558"/>
            <a:ext cx="199505" cy="0"/>
          </a:xfrm>
          <a:prstGeom prst="straightConnector1">
            <a:avLst/>
          </a:prstGeom>
          <a:ln w="22225">
            <a:solidFill>
              <a:schemeClr val="tx1"/>
            </a:solidFill>
            <a:headEnd type="stealth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2711102" y="1230573"/>
            <a:ext cx="179192" cy="0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3058473" y="2609834"/>
            <a:ext cx="1232842" cy="34289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6" name="Rectangle 65"/>
          <p:cNvSpPr/>
          <p:nvPr/>
        </p:nvSpPr>
        <p:spPr>
          <a:xfrm>
            <a:off x="4443603" y="2590501"/>
            <a:ext cx="213207" cy="6002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4" name="Rectangle 63"/>
          <p:cNvSpPr/>
          <p:nvPr/>
        </p:nvSpPr>
        <p:spPr>
          <a:xfrm>
            <a:off x="4642613" y="2547144"/>
            <a:ext cx="46593" cy="15966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81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7" name="Rectangle 66"/>
          <p:cNvSpPr/>
          <p:nvPr/>
        </p:nvSpPr>
        <p:spPr>
          <a:xfrm>
            <a:off x="4387423" y="2590501"/>
            <a:ext cx="34289" cy="462490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  <a:effectLst/>
          <a:scene3d>
            <a:camera prst="orthographicFront">
              <a:rot lat="0" lon="0" rev="208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5" name="Rectangle 64"/>
          <p:cNvSpPr/>
          <p:nvPr/>
        </p:nvSpPr>
        <p:spPr>
          <a:xfrm>
            <a:off x="4420803" y="2547889"/>
            <a:ext cx="34289" cy="15966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7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8" name="Rectangle 67"/>
          <p:cNvSpPr/>
          <p:nvPr/>
        </p:nvSpPr>
        <p:spPr>
          <a:xfrm>
            <a:off x="3060557" y="2220457"/>
            <a:ext cx="34289" cy="408445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6" name="Rectangle 25"/>
          <p:cNvSpPr/>
          <p:nvPr/>
        </p:nvSpPr>
        <p:spPr>
          <a:xfrm>
            <a:off x="3082761" y="1103981"/>
            <a:ext cx="34289" cy="176533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29" name="Rectangle 28"/>
          <p:cNvSpPr/>
          <p:nvPr/>
        </p:nvSpPr>
        <p:spPr>
          <a:xfrm>
            <a:off x="3055991" y="2557903"/>
            <a:ext cx="34289" cy="15966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69" name="Rectangle 68"/>
          <p:cNvSpPr/>
          <p:nvPr/>
        </p:nvSpPr>
        <p:spPr>
          <a:xfrm>
            <a:off x="4290134" y="2608037"/>
            <a:ext cx="34289" cy="444953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  <a:effectLst/>
          <a:scene3d>
            <a:camera prst="orthographicFront">
              <a:rot lat="0" lon="0" rev="72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2" name="Rectangle 31"/>
          <p:cNvSpPr/>
          <p:nvPr/>
        </p:nvSpPr>
        <p:spPr>
          <a:xfrm>
            <a:off x="4724161" y="2045789"/>
            <a:ext cx="85471" cy="375405"/>
          </a:xfrm>
          <a:prstGeom prst="rect">
            <a:avLst/>
          </a:prstGeom>
          <a:solidFill>
            <a:schemeClr val="bg1"/>
          </a:solidFill>
          <a:effectLst/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1" name="ZoneTexte 70"/>
          <p:cNvSpPr txBox="1"/>
          <p:nvPr/>
        </p:nvSpPr>
        <p:spPr>
          <a:xfrm>
            <a:off x="4156884" y="3046614"/>
            <a:ext cx="458045" cy="21358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C.C.D</a:t>
            </a:r>
          </a:p>
        </p:txBody>
      </p:sp>
      <p:sp>
        <p:nvSpPr>
          <p:cNvPr id="63" name="Rectangle 62"/>
          <p:cNvSpPr/>
          <p:nvPr/>
        </p:nvSpPr>
        <p:spPr>
          <a:xfrm>
            <a:off x="4260142" y="2547144"/>
            <a:ext cx="34289" cy="159668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3" name="Triangle isocèle 72"/>
          <p:cNvSpPr/>
          <p:nvPr/>
        </p:nvSpPr>
        <p:spPr>
          <a:xfrm flipH="1">
            <a:off x="5565823" y="2174568"/>
            <a:ext cx="117764" cy="1077873"/>
          </a:xfrm>
          <a:prstGeom prst="triangle">
            <a:avLst/>
          </a:prstGeom>
          <a:solidFill>
            <a:srgbClr val="0070C0"/>
          </a:solidFill>
          <a:ln>
            <a:noFill/>
          </a:ln>
          <a:effectLst/>
          <a:scene3d>
            <a:camera prst="orthographicFront">
              <a:rot lat="0" lon="0" rev="12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4" name="Triangle isocèle 73"/>
          <p:cNvSpPr/>
          <p:nvPr/>
        </p:nvSpPr>
        <p:spPr>
          <a:xfrm flipH="1">
            <a:off x="5621653" y="2189923"/>
            <a:ext cx="57710" cy="1201916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  <a:scene3d>
            <a:camera prst="orthographicFront">
              <a:rot lat="0" lon="0" rev="12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7" name="Rectangle 36"/>
          <p:cNvSpPr/>
          <p:nvPr/>
        </p:nvSpPr>
        <p:spPr>
          <a:xfrm>
            <a:off x="3065879" y="2228402"/>
            <a:ext cx="2403854" cy="4777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9" name="Arc 38"/>
          <p:cNvSpPr/>
          <p:nvPr/>
        </p:nvSpPr>
        <p:spPr>
          <a:xfrm rot="19105602">
            <a:off x="5165038" y="1904311"/>
            <a:ext cx="609445" cy="1434657"/>
          </a:xfrm>
          <a:prstGeom prst="arc">
            <a:avLst>
              <a:gd name="adj1" fmla="val 17179008"/>
              <a:gd name="adj2" fmla="val 606877"/>
            </a:avLst>
          </a:prstGeom>
          <a:ln w="889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31" name="Rectangle 30"/>
          <p:cNvSpPr/>
          <p:nvPr/>
        </p:nvSpPr>
        <p:spPr>
          <a:xfrm>
            <a:off x="3058333" y="2204430"/>
            <a:ext cx="34289" cy="8993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cxnSp>
        <p:nvCxnSpPr>
          <p:cNvPr id="76" name="Connecteur droit 75"/>
          <p:cNvCxnSpPr/>
          <p:nvPr/>
        </p:nvCxnSpPr>
        <p:spPr>
          <a:xfrm flipV="1">
            <a:off x="4667516" y="2193780"/>
            <a:ext cx="126844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78"/>
          <p:cNvCxnSpPr/>
          <p:nvPr/>
        </p:nvCxnSpPr>
        <p:spPr>
          <a:xfrm flipV="1">
            <a:off x="4760541" y="2289839"/>
            <a:ext cx="126844" cy="1"/>
          </a:xfrm>
          <a:prstGeom prst="line">
            <a:avLst/>
          </a:prstGeom>
          <a:ln w="190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riangle isocèle 79"/>
          <p:cNvSpPr/>
          <p:nvPr/>
        </p:nvSpPr>
        <p:spPr>
          <a:xfrm flipH="1">
            <a:off x="6167222" y="2774048"/>
            <a:ext cx="61203" cy="867272"/>
          </a:xfrm>
          <a:prstGeom prst="triangle">
            <a:avLst/>
          </a:prstGeom>
          <a:solidFill>
            <a:srgbClr val="0070C0"/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1" name="Triangle isocèle 80"/>
          <p:cNvSpPr/>
          <p:nvPr/>
        </p:nvSpPr>
        <p:spPr>
          <a:xfrm flipH="1">
            <a:off x="6173158" y="2773488"/>
            <a:ext cx="57710" cy="871536"/>
          </a:xfrm>
          <a:prstGeom prst="triangle">
            <a:avLst/>
          </a:prstGeom>
          <a:solidFill>
            <a:srgbClr val="FF0000">
              <a:alpha val="50000"/>
            </a:srgbClr>
          </a:solidFill>
          <a:ln>
            <a:noFill/>
          </a:ln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72" name="Rectangle 71"/>
          <p:cNvSpPr/>
          <p:nvPr/>
        </p:nvSpPr>
        <p:spPr>
          <a:xfrm>
            <a:off x="5754180" y="3005128"/>
            <a:ext cx="73224" cy="480675"/>
          </a:xfrm>
          <a:prstGeom prst="rect">
            <a:avLst/>
          </a:prstGeom>
          <a:solidFill>
            <a:srgbClr val="00B050"/>
          </a:solidFill>
          <a:ln>
            <a:noFill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2" name="ZoneTexte 81"/>
          <p:cNvSpPr txBox="1"/>
          <p:nvPr/>
        </p:nvSpPr>
        <p:spPr>
          <a:xfrm>
            <a:off x="5163204" y="3137525"/>
            <a:ext cx="67261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</a:t>
            </a:r>
            <a:endParaRPr lang="fr-FR" sz="105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6557186" y="3184608"/>
            <a:ext cx="6655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grating</a:t>
            </a:r>
            <a:endParaRPr lang="fr-FR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Organigramme : Opération manuelle 84"/>
          <p:cNvSpPr/>
          <p:nvPr/>
        </p:nvSpPr>
        <p:spPr>
          <a:xfrm>
            <a:off x="6782711" y="2578069"/>
            <a:ext cx="65003" cy="684405"/>
          </a:xfrm>
          <a:prstGeom prst="flowChartManualOperation">
            <a:avLst/>
          </a:prstGeom>
          <a:solidFill>
            <a:schemeClr val="tx2">
              <a:lumMod val="40000"/>
              <a:lumOff val="60000"/>
              <a:alpha val="48000"/>
            </a:schemeClr>
          </a:solidFill>
          <a:ln>
            <a:noFill/>
          </a:ln>
          <a:scene3d>
            <a:camera prst="orthographicFront">
              <a:rot lat="0" lon="0" rev="19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6" name="Organigramme : Opération manuelle 85"/>
          <p:cNvSpPr/>
          <p:nvPr/>
        </p:nvSpPr>
        <p:spPr>
          <a:xfrm>
            <a:off x="6708916" y="2576973"/>
            <a:ext cx="65003" cy="684405"/>
          </a:xfrm>
          <a:prstGeom prst="flowChartManualOperation">
            <a:avLst/>
          </a:prstGeom>
          <a:solidFill>
            <a:schemeClr val="accent1"/>
          </a:solidFill>
          <a:ln>
            <a:noFill/>
          </a:ln>
          <a:scene3d>
            <a:camera prst="orthographicFront">
              <a:rot lat="0" lon="0" rev="204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7" name="Organigramme : Opération manuelle 86"/>
          <p:cNvSpPr/>
          <p:nvPr/>
        </p:nvSpPr>
        <p:spPr>
          <a:xfrm>
            <a:off x="6640270" y="2578069"/>
            <a:ext cx="65003" cy="684405"/>
          </a:xfrm>
          <a:prstGeom prst="flowChartManualOperation">
            <a:avLst/>
          </a:prstGeom>
          <a:solidFill>
            <a:srgbClr val="98049C">
              <a:alpha val="47843"/>
            </a:srgbClr>
          </a:solidFill>
          <a:ln>
            <a:noFill/>
          </a:ln>
          <a:scene3d>
            <a:camera prst="orthographicFront">
              <a:rot lat="0" lon="0" rev="210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8" name="Organigramme : Opération manuelle 87"/>
          <p:cNvSpPr/>
          <p:nvPr/>
        </p:nvSpPr>
        <p:spPr>
          <a:xfrm>
            <a:off x="6856134" y="2609834"/>
            <a:ext cx="50732" cy="725941"/>
          </a:xfrm>
          <a:prstGeom prst="flowChartManualOperation">
            <a:avLst/>
          </a:prstGeom>
          <a:solidFill>
            <a:srgbClr val="FF0000">
              <a:alpha val="50000"/>
            </a:srgbClr>
          </a:solidFill>
          <a:ln>
            <a:noFill/>
          </a:ln>
          <a:scene3d>
            <a:camera prst="orthographicFront">
              <a:rot lat="0" lon="0" rev="186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3" name="Rectangle 82"/>
          <p:cNvSpPr/>
          <p:nvPr/>
        </p:nvSpPr>
        <p:spPr>
          <a:xfrm rot="19643336">
            <a:off x="6358962" y="3162114"/>
            <a:ext cx="610068" cy="9396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89" name="Organigramme : Processus 88"/>
          <p:cNvSpPr/>
          <p:nvPr/>
        </p:nvSpPr>
        <p:spPr>
          <a:xfrm rot="2991329">
            <a:off x="7038316" y="2715883"/>
            <a:ext cx="160364" cy="106795"/>
          </a:xfrm>
          <a:prstGeom prst="flowChartProcess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0" name="ZoneTexte 89"/>
          <p:cNvSpPr txBox="1"/>
          <p:nvPr/>
        </p:nvSpPr>
        <p:spPr>
          <a:xfrm rot="1112329">
            <a:off x="6621040" y="2411970"/>
            <a:ext cx="479627" cy="21358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7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C.C.D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309986" y="1855557"/>
            <a:ext cx="79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toroïdal </a:t>
            </a:r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1835696" y="2132946"/>
            <a:ext cx="79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parabolic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2444482" y="692727"/>
            <a:ext cx="79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holey</a:t>
            </a:r>
            <a:endParaRPr lang="fr-F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4333890" y="1721624"/>
            <a:ext cx="7940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holey</a:t>
            </a:r>
            <a:endParaRPr lang="fr-FR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mirror</a:t>
            </a:r>
            <a:r>
              <a:rPr lang="fr-FR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772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60648"/>
            <a:ext cx="6718930" cy="341568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3676330"/>
            <a:ext cx="4113236" cy="32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5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FA64BA88-6594-43B5-9468-E101DAF809BE}"/>
              </a:ext>
            </a:extLst>
          </p:cNvPr>
          <p:cNvSpPr txBox="1">
            <a:spLocks/>
          </p:cNvSpPr>
          <p:nvPr/>
        </p:nvSpPr>
        <p:spPr>
          <a:xfrm>
            <a:off x="878794" y="33593"/>
            <a:ext cx="8336408" cy="443129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100" b="1" dirty="0">
                <a:latin typeface="Georgia" panose="02040502050405020303" pitchFamily="18" charset="0"/>
                <a:ea typeface="Open Sans" panose="020B0606030504020204" pitchFamily="34" charset="0"/>
                <a:cs typeface="Arial" panose="020B0604020202020204" pitchFamily="34" charset="0"/>
              </a:rPr>
              <a:t>Proposition: Chaire Junior Externe – R. </a:t>
            </a:r>
            <a:r>
              <a:rPr lang="fr-FR" sz="2100" b="1" dirty="0" err="1">
                <a:latin typeface="Georgia" panose="02040502050405020303" pitchFamily="18" charset="0"/>
                <a:ea typeface="Open Sans" panose="020B0606030504020204" pitchFamily="34" charset="0"/>
                <a:cs typeface="Arial" panose="020B0604020202020204" pitchFamily="34" charset="0"/>
              </a:rPr>
              <a:t>Géneaux</a:t>
            </a:r>
            <a:r>
              <a:rPr lang="fr-FR" sz="2100" b="1" dirty="0">
                <a:latin typeface="Georgia" panose="02040502050405020303" pitchFamily="18" charset="0"/>
                <a:ea typeface="Open Sans" panose="020B0606030504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E161021-37C0-4168-AB94-21A8C4C9654C}"/>
              </a:ext>
            </a:extLst>
          </p:cNvPr>
          <p:cNvCxnSpPr>
            <a:cxnSpLocks/>
          </p:cNvCxnSpPr>
          <p:nvPr/>
        </p:nvCxnSpPr>
        <p:spPr>
          <a:xfrm>
            <a:off x="542925" y="621377"/>
            <a:ext cx="8601075" cy="2"/>
          </a:xfrm>
          <a:prstGeom prst="line">
            <a:avLst/>
          </a:prstGeom>
          <a:noFill/>
          <a:ln w="38100" cap="flat" cmpd="sng" algn="ctr">
            <a:solidFill>
              <a:srgbClr val="418AB3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CF2CF73E-0F0D-4954-A258-FCC7F4F5E6B7}"/>
              </a:ext>
            </a:extLst>
          </p:cNvPr>
          <p:cNvSpPr/>
          <p:nvPr/>
        </p:nvSpPr>
        <p:spPr>
          <a:xfrm>
            <a:off x="163586" y="-27384"/>
            <a:ext cx="163586" cy="5120813"/>
          </a:xfrm>
          <a:custGeom>
            <a:avLst/>
            <a:gdLst>
              <a:gd name="connsiteX0" fmla="*/ 0 w 218114"/>
              <a:gd name="connsiteY0" fmla="*/ 0 h 6576079"/>
              <a:gd name="connsiteX1" fmla="*/ 218114 w 218114"/>
              <a:gd name="connsiteY1" fmla="*/ 0 h 6576079"/>
              <a:gd name="connsiteX2" fmla="*/ 218114 w 218114"/>
              <a:gd name="connsiteY2" fmla="*/ 6576079 h 6576079"/>
              <a:gd name="connsiteX3" fmla="*/ 0 w 218114"/>
              <a:gd name="connsiteY3" fmla="*/ 6576079 h 6576079"/>
              <a:gd name="connsiteX4" fmla="*/ 0 w 218114"/>
              <a:gd name="connsiteY4" fmla="*/ 0 h 6576079"/>
              <a:gd name="connsiteX0" fmla="*/ 0 w 218114"/>
              <a:gd name="connsiteY0" fmla="*/ 0 h 6576079"/>
              <a:gd name="connsiteX1" fmla="*/ 218114 w 218114"/>
              <a:gd name="connsiteY1" fmla="*/ 0 h 6576079"/>
              <a:gd name="connsiteX2" fmla="*/ 201336 w 218114"/>
              <a:gd name="connsiteY2" fmla="*/ 6081128 h 6576079"/>
              <a:gd name="connsiteX3" fmla="*/ 0 w 218114"/>
              <a:gd name="connsiteY3" fmla="*/ 6576079 h 6576079"/>
              <a:gd name="connsiteX4" fmla="*/ 0 w 218114"/>
              <a:gd name="connsiteY4" fmla="*/ 0 h 6576079"/>
              <a:gd name="connsiteX0" fmla="*/ 0 w 218114"/>
              <a:gd name="connsiteY0" fmla="*/ 0 h 6576079"/>
              <a:gd name="connsiteX1" fmla="*/ 218114 w 218114"/>
              <a:gd name="connsiteY1" fmla="*/ 0 h 6576079"/>
              <a:gd name="connsiteX2" fmla="*/ 209724 w 218114"/>
              <a:gd name="connsiteY2" fmla="*/ 6258883 h 6576079"/>
              <a:gd name="connsiteX3" fmla="*/ 0 w 218114"/>
              <a:gd name="connsiteY3" fmla="*/ 6576079 h 6576079"/>
              <a:gd name="connsiteX4" fmla="*/ 0 w 218114"/>
              <a:gd name="connsiteY4" fmla="*/ 0 h 657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114" h="6576079">
                <a:moveTo>
                  <a:pt x="0" y="0"/>
                </a:moveTo>
                <a:lnTo>
                  <a:pt x="218114" y="0"/>
                </a:lnTo>
                <a:cubicBezTo>
                  <a:pt x="212521" y="2027043"/>
                  <a:pt x="215317" y="4231840"/>
                  <a:pt x="209724" y="6258883"/>
                </a:cubicBezTo>
                <a:lnTo>
                  <a:pt x="0" y="657607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glow rad="101600">
              <a:schemeClr val="accent5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A0F83AA-A64C-417C-B66C-9EC8938A7673}"/>
              </a:ext>
            </a:extLst>
          </p:cNvPr>
          <p:cNvSpPr txBox="1"/>
          <p:nvPr/>
        </p:nvSpPr>
        <p:spPr>
          <a:xfrm>
            <a:off x="461099" y="713324"/>
            <a:ext cx="86010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>
                <a:latin typeface="Georgia" panose="02040502050405020303" pitchFamily="18" charset="0"/>
              </a:rPr>
              <a:t>Projet: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PhAse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TrAnsitions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observed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with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Transient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Extreme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ultraviolet </a:t>
            </a:r>
            <a:r>
              <a:rPr lang="fr-FR" sz="1500" dirty="0" err="1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Spectroscopy</a:t>
            </a:r>
            <a:r>
              <a:rPr lang="fr-FR" sz="1500" dirty="0">
                <a:solidFill>
                  <a:schemeClr val="accent1">
                    <a:lumMod val="50000"/>
                  </a:schemeClr>
                </a:solidFill>
                <a:latin typeface="Georgia" panose="02040502050405020303" pitchFamily="18" charset="0"/>
              </a:rPr>
              <a:t> (PATATES)</a:t>
            </a:r>
          </a:p>
          <a:p>
            <a:endParaRPr lang="fr-FR" sz="1500" dirty="0">
              <a:solidFill>
                <a:schemeClr val="accent1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9C48C5-78AA-4280-9E99-F9989EBD4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921">
            <a:off x="425658" y="1218644"/>
            <a:ext cx="2607469" cy="1076827"/>
          </a:xfrm>
          <a:prstGeom prst="rect">
            <a:avLst/>
          </a:prstGeom>
        </p:spPr>
      </p:pic>
      <p:pic>
        <p:nvPicPr>
          <p:cNvPr id="15" name="Shape 219">
            <a:extLst>
              <a:ext uri="{FF2B5EF4-FFF2-40B4-BE49-F238E27FC236}">
                <a16:creationId xmlns:a16="http://schemas.microsoft.com/office/drawing/2014/main" xmlns="" id="{2BA98DD5-810D-4727-911C-076E4DE6D7E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40582" r="40467"/>
          <a:stretch/>
        </p:blipFill>
        <p:spPr>
          <a:xfrm>
            <a:off x="408998" y="1168181"/>
            <a:ext cx="939593" cy="1158701"/>
          </a:xfrm>
          <a:prstGeom prst="rect">
            <a:avLst/>
          </a:prstGeom>
          <a:noFill/>
          <a:ln>
            <a:noFill/>
          </a:ln>
          <a:scene3d>
            <a:camera prst="isometricRightUp">
              <a:rot lat="0" lon="19800000" rev="0"/>
            </a:camera>
            <a:lightRig rig="threePt" dir="t"/>
          </a:scene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FABBB30-BA46-48CF-9879-7558E8EDFF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956" y="1306888"/>
            <a:ext cx="809246" cy="10858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176353B-24A8-4D89-993B-CCD0AFCBA6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141" y="1486128"/>
            <a:ext cx="809246" cy="72968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12E88C5B-0889-4887-950B-05153693B701}"/>
              </a:ext>
            </a:extLst>
          </p:cNvPr>
          <p:cNvCxnSpPr>
            <a:cxnSpLocks/>
          </p:cNvCxnSpPr>
          <p:nvPr/>
        </p:nvCxnSpPr>
        <p:spPr>
          <a:xfrm>
            <a:off x="3879056" y="1850970"/>
            <a:ext cx="16982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F07091F-8D49-4673-AB80-732891FE5DC3}"/>
              </a:ext>
            </a:extLst>
          </p:cNvPr>
          <p:cNvSpPr txBox="1"/>
          <p:nvPr/>
        </p:nvSpPr>
        <p:spPr>
          <a:xfrm>
            <a:off x="3806284" y="1350778"/>
            <a:ext cx="184377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>
                <a:latin typeface="Lucida Sans" panose="020B0602030504020204" pitchFamily="34" charset="0"/>
                <a:cs typeface="Times New Roman" panose="02020603050405020304" pitchFamily="18" charset="0"/>
              </a:rPr>
              <a:t>Transition de phase</a:t>
            </a:r>
            <a:br>
              <a:rPr lang="fr-FR" sz="1350">
                <a:latin typeface="Lucida Sans" panose="020B0602030504020204" pitchFamily="34" charset="0"/>
                <a:cs typeface="Times New Roman" panose="02020603050405020304" pitchFamily="18" charset="0"/>
              </a:rPr>
            </a:br>
            <a:r>
              <a:rPr lang="fr-FR" sz="1350">
                <a:latin typeface="Lucida Sans" panose="020B0602030504020204" pitchFamily="34" charset="0"/>
                <a:cs typeface="Times New Roman" panose="02020603050405020304" pitchFamily="18" charset="0"/>
              </a:rPr>
              <a:t>photo-induite</a:t>
            </a:r>
            <a:endParaRPr lang="fr-FR" sz="1350">
              <a:latin typeface="Lucida Sans" panose="020B0602030504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1B1AD29-ECA5-4B01-9926-2775ED22FAD2}"/>
              </a:ext>
            </a:extLst>
          </p:cNvPr>
          <p:cNvSpPr txBox="1"/>
          <p:nvPr/>
        </p:nvSpPr>
        <p:spPr>
          <a:xfrm>
            <a:off x="3049721" y="2361119"/>
            <a:ext cx="7457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>
                <a:latin typeface="Lucida Sans" panose="020B0602030504020204" pitchFamily="34" charset="0"/>
                <a:cs typeface="Times New Roman" panose="02020603050405020304" pitchFamily="18" charset="0"/>
              </a:rPr>
              <a:t>Isolant</a:t>
            </a:r>
            <a:endParaRPr lang="fr-FR" sz="1350">
              <a:latin typeface="Lucida Sans" panose="020B0602030504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1BB9E37-F68C-40D0-85EA-BAF93259D8AC}"/>
              </a:ext>
            </a:extLst>
          </p:cNvPr>
          <p:cNvSpPr txBox="1"/>
          <p:nvPr/>
        </p:nvSpPr>
        <p:spPr>
          <a:xfrm>
            <a:off x="5701657" y="2137455"/>
            <a:ext cx="6399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>
                <a:latin typeface="Lucida Sans" panose="020B0602030504020204" pitchFamily="34" charset="0"/>
                <a:cs typeface="Times New Roman" panose="02020603050405020304" pitchFamily="18" charset="0"/>
              </a:rPr>
              <a:t>Métal</a:t>
            </a:r>
            <a:endParaRPr lang="fr-FR" sz="1350">
              <a:latin typeface="Lucida Sans" panose="020B0602030504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E8CCD09-74D0-44DE-84B0-BDD881567445}"/>
              </a:ext>
            </a:extLst>
          </p:cNvPr>
          <p:cNvSpPr txBox="1"/>
          <p:nvPr/>
        </p:nvSpPr>
        <p:spPr>
          <a:xfrm>
            <a:off x="339467" y="2892382"/>
            <a:ext cx="2922789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Lucida Sans" panose="020B0602030504020204" pitchFamily="34" charset="0"/>
                <a:cs typeface="Times New Roman" panose="02020603050405020304" pitchFamily="18" charset="0"/>
              </a:rPr>
              <a:t>Dans les </a:t>
            </a:r>
            <a:r>
              <a:rPr lang="fr-FR" sz="13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“isolants de </a:t>
            </a:r>
            <a:r>
              <a:rPr lang="fr-FR" sz="1350" b="1" dirty="0" err="1">
                <a:latin typeface="Lucida Sans" panose="020B0602030504020204" pitchFamily="34" charset="0"/>
                <a:cs typeface="Times New Roman" panose="02020603050405020304" pitchFamily="18" charset="0"/>
              </a:rPr>
              <a:t>Mott</a:t>
            </a:r>
            <a:r>
              <a:rPr lang="fr-FR" sz="13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”</a:t>
            </a:r>
            <a:r>
              <a:rPr lang="fr-FR" sz="1350" dirty="0">
                <a:latin typeface="Lucida Sans" panose="020B0602030504020204" pitchFamily="34" charset="0"/>
                <a:cs typeface="Times New Roman" panose="02020603050405020304" pitchFamily="18" charset="0"/>
              </a:rPr>
              <a:t>, la transition est purement due aux </a:t>
            </a:r>
            <a:r>
              <a:rPr lang="fr-FR" sz="1350" b="1" dirty="0">
                <a:solidFill>
                  <a:schemeClr val="accent1">
                    <a:lumMod val="75000"/>
                  </a:schemeClr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corrélations électroniques</a:t>
            </a:r>
            <a:endParaRPr lang="fr-FR" sz="1350" b="1" dirty="0">
              <a:solidFill>
                <a:schemeClr val="accent1">
                  <a:lumMod val="75000"/>
                </a:schemeClr>
              </a:solidFill>
              <a:latin typeface="Lucida Sans" panose="020B0602030504020204" pitchFamily="34" charset="0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xmlns="" id="{F5C01CB4-760E-4C3B-B27B-C84790D5EE4F}"/>
              </a:ext>
            </a:extLst>
          </p:cNvPr>
          <p:cNvSpPr/>
          <p:nvPr/>
        </p:nvSpPr>
        <p:spPr>
          <a:xfrm>
            <a:off x="3262257" y="3184319"/>
            <a:ext cx="349976" cy="85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C5A00C8-DB3B-442A-81DB-EEB87817E02C}"/>
              </a:ext>
            </a:extLst>
          </p:cNvPr>
          <p:cNvSpPr txBox="1"/>
          <p:nvPr/>
        </p:nvSpPr>
        <p:spPr>
          <a:xfrm>
            <a:off x="3695065" y="2819920"/>
            <a:ext cx="216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dirty="0">
                <a:latin typeface="Lucida Sans" panose="020B0602030504020204" pitchFamily="34" charset="0"/>
                <a:cs typeface="Times New Roman" panose="02020603050405020304" pitchFamily="18" charset="0"/>
              </a:rPr>
              <a:t>Ces transitions peuvent avoir lieu en </a:t>
            </a:r>
            <a:r>
              <a:rPr lang="fr-FR" sz="13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quelques femtosecondes ou moins ! </a:t>
            </a:r>
            <a:endParaRPr lang="fr-FR" sz="1350" b="1" dirty="0">
              <a:latin typeface="Lucida Sans" panose="020B0602030504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1FA2B01-9BA3-40F6-8930-D37DA8C7187A}"/>
              </a:ext>
            </a:extLst>
          </p:cNvPr>
          <p:cNvSpPr txBox="1"/>
          <p:nvPr/>
        </p:nvSpPr>
        <p:spPr>
          <a:xfrm>
            <a:off x="4568221" y="1866416"/>
            <a:ext cx="35137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1350" b="1" dirty="0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xmlns="" id="{2839EE52-1610-49E3-8242-D7CD8AC68581}"/>
              </a:ext>
            </a:extLst>
          </p:cNvPr>
          <p:cNvSpPr/>
          <p:nvPr/>
        </p:nvSpPr>
        <p:spPr>
          <a:xfrm>
            <a:off x="5946641" y="3184319"/>
            <a:ext cx="349976" cy="85725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BE9359E-ED36-490E-881C-03BA12873CAF}"/>
              </a:ext>
            </a:extLst>
          </p:cNvPr>
          <p:cNvSpPr txBox="1"/>
          <p:nvPr/>
        </p:nvSpPr>
        <p:spPr>
          <a:xfrm>
            <a:off x="6411235" y="2788507"/>
            <a:ext cx="1743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solidFill>
                  <a:srgbClr val="C00000"/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Ce type de transition n’a jamais été résolu temporellement</a:t>
            </a:r>
            <a:endParaRPr lang="fr-FR" sz="135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7E32A45-C1B7-4120-A1A1-91E0DFB116BD}"/>
              </a:ext>
            </a:extLst>
          </p:cNvPr>
          <p:cNvSpPr txBox="1"/>
          <p:nvPr/>
        </p:nvSpPr>
        <p:spPr>
          <a:xfrm>
            <a:off x="339468" y="4094444"/>
            <a:ext cx="8804533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3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Projet: </a:t>
            </a:r>
            <a:r>
              <a:rPr lang="fr-FR" sz="1350" b="1" dirty="0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Utiliser les impulsions attosecondes d’</a:t>
            </a:r>
            <a:r>
              <a:rPr lang="fr-FR" sz="1350" b="1" dirty="0" err="1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Attolab</a:t>
            </a:r>
            <a:r>
              <a:rPr lang="fr-FR" sz="1350" b="1" dirty="0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 + l’expertise des collaborateurs du plateau</a:t>
            </a:r>
          </a:p>
          <a:p>
            <a:pPr algn="ctr"/>
            <a:endParaRPr lang="fr-FR" sz="1350" b="1" dirty="0">
              <a:solidFill>
                <a:schemeClr val="accent1">
                  <a:lumMod val="50000"/>
                </a:schemeClr>
              </a:solidFill>
              <a:latin typeface="Lucida Sans" panose="020B0602030504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1350" b="1" dirty="0">
                <a:latin typeface="Lucida Sans" panose="020B0602030504020204" pitchFamily="34" charset="0"/>
                <a:cs typeface="Times New Roman" panose="02020603050405020304" pitchFamily="18" charset="0"/>
              </a:rPr>
              <a:t>Manips: </a:t>
            </a:r>
            <a:r>
              <a:rPr lang="fr-FR" sz="1350" b="1" dirty="0">
                <a:solidFill>
                  <a:schemeClr val="accent1">
                    <a:lumMod val="50000"/>
                  </a:schemeClr>
                </a:solidFill>
                <a:latin typeface="Lucida Sans" panose="020B0602030504020204" pitchFamily="34" charset="0"/>
                <a:cs typeface="Times New Roman" panose="02020603050405020304" pitchFamily="18" charset="0"/>
              </a:rPr>
              <a:t>Absorption et réflectivité transitoire XUV + ARPES</a:t>
            </a:r>
            <a:endParaRPr lang="fr-FR" sz="1350" b="1" dirty="0">
              <a:solidFill>
                <a:schemeClr val="accent1">
                  <a:lumMod val="50000"/>
                </a:schemeClr>
              </a:solidFill>
              <a:latin typeface="Lucida Sans" panose="020B0602030504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1187624" y="5400157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/>
              <a:t>Partenaires</a:t>
            </a:r>
            <a:r>
              <a:rPr lang="fr-FR" dirty="0" smtClean="0"/>
              <a:t>: Luca </a:t>
            </a:r>
            <a:r>
              <a:rPr lang="fr-FR" dirty="0" err="1" smtClean="0"/>
              <a:t>Perfetti</a:t>
            </a:r>
            <a:r>
              <a:rPr lang="fr-FR" dirty="0" smtClean="0"/>
              <a:t> (LSI), </a:t>
            </a:r>
            <a:r>
              <a:rPr lang="fr-FR" dirty="0" err="1" smtClean="0"/>
              <a:t>Silke</a:t>
            </a:r>
            <a:r>
              <a:rPr lang="fr-FR" dirty="0" smtClean="0"/>
              <a:t> </a:t>
            </a:r>
            <a:r>
              <a:rPr lang="fr-FR" dirty="0" err="1" smtClean="0"/>
              <a:t>Birmann</a:t>
            </a:r>
            <a:r>
              <a:rPr lang="fr-FR" dirty="0" smtClean="0"/>
              <a:t> (</a:t>
            </a:r>
            <a:r>
              <a:rPr lang="fr-FR" dirty="0" err="1" smtClean="0"/>
              <a:t>CPhT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108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6858" t="23381" r="5565" b="25719"/>
          <a:stretch/>
        </p:blipFill>
        <p:spPr>
          <a:xfrm>
            <a:off x="1979712" y="2221077"/>
            <a:ext cx="2147533" cy="936104"/>
          </a:xfrm>
          <a:prstGeom prst="rect">
            <a:avLst/>
          </a:prstGeom>
        </p:spPr>
      </p:pic>
      <p:pic>
        <p:nvPicPr>
          <p:cNvPr id="10242" name="Picture 2" descr="https://www.newport.com/mam/celum/celum_assets/XPS-D_800w.jpg?4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3" t="13909" r="8393" b="17025"/>
          <a:stretch/>
        </p:blipFill>
        <p:spPr bwMode="auto">
          <a:xfrm>
            <a:off x="4470761" y="2113065"/>
            <a:ext cx="1872209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073" y="4077072"/>
            <a:ext cx="2619375" cy="16002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297" y="930124"/>
            <a:ext cx="1179601" cy="109467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720" y="779001"/>
            <a:ext cx="1977918" cy="91083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l="35411" t="10311" r="34085" b="10311"/>
          <a:stretch/>
        </p:blipFill>
        <p:spPr>
          <a:xfrm>
            <a:off x="7686733" y="1907984"/>
            <a:ext cx="743234" cy="135720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8"/>
          <a:srcRect t="7665" r="-1605" b="13713"/>
          <a:stretch/>
        </p:blipFill>
        <p:spPr>
          <a:xfrm>
            <a:off x="7463038" y="781007"/>
            <a:ext cx="1190625" cy="95148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154" y="2137715"/>
            <a:ext cx="1418042" cy="59347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57" y="817570"/>
            <a:ext cx="21431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1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CD33F-F8C0-4FA2-BB6B-6DF034A88888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fr-FR">
              <a:solidFill>
                <a:srgbClr val="000000"/>
              </a:solidFill>
            </a:endParaRPr>
          </a:p>
        </p:txBody>
      </p:sp>
      <p:pic>
        <p:nvPicPr>
          <p:cNvPr id="3" name="Picture 2" descr="https://azenoo.com/wp-content/uploads/2018/09/LabVIEW-2019-Crack-Activation-Code-64x-Working-Porta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92"/>
            <a:ext cx="9210865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26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6270923" y="1282750"/>
            <a:ext cx="188594" cy="9946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421314" y="2476324"/>
            <a:ext cx="2868127" cy="49732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5331685" y="188640"/>
            <a:ext cx="2957756" cy="1293039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6270923" y="1282750"/>
            <a:ext cx="0" cy="1193574"/>
            <a:chOff x="6135239" y="1644971"/>
            <a:chExt cx="0" cy="1193574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 flipV="1">
              <a:off x="6135239" y="25401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6135239" y="194336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6135239" y="2241758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 flipV="1">
              <a:off x="6135239" y="164497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6838573" y="685963"/>
            <a:ext cx="0" cy="596787"/>
            <a:chOff x="6702889" y="1048184"/>
            <a:chExt cx="0" cy="596787"/>
          </a:xfrm>
        </p:grpSpPr>
        <p:sp>
          <p:nvSpPr>
            <p:cNvPr id="15" name="Line 10"/>
            <p:cNvSpPr>
              <a:spLocks noChangeShapeType="1"/>
            </p:cNvSpPr>
            <p:nvPr/>
          </p:nvSpPr>
          <p:spPr bwMode="auto">
            <a:xfrm flipV="1">
              <a:off x="6702889" y="104818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6702889" y="1346577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17" name="Line 12"/>
          <p:cNvSpPr>
            <a:spLocks noChangeShapeType="1"/>
          </p:cNvSpPr>
          <p:nvPr/>
        </p:nvSpPr>
        <p:spPr bwMode="auto">
          <a:xfrm flipV="1">
            <a:off x="6459517" y="1083821"/>
            <a:ext cx="0" cy="298394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6459517" y="1083821"/>
            <a:ext cx="379056" cy="198929"/>
            <a:chOff x="6323833" y="1446042"/>
            <a:chExt cx="379056" cy="198929"/>
          </a:xfrm>
        </p:grpSpPr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6323833" y="1446042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6514294" y="1545506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838573" y="785427"/>
            <a:ext cx="567650" cy="298394"/>
            <a:chOff x="6702889" y="1147648"/>
            <a:chExt cx="567650" cy="298394"/>
          </a:xfrm>
        </p:grpSpPr>
        <p:sp>
          <p:nvSpPr>
            <p:cNvPr id="22" name="Line 15"/>
            <p:cNvSpPr>
              <a:spLocks noChangeShapeType="1"/>
            </p:cNvSpPr>
            <p:nvPr/>
          </p:nvSpPr>
          <p:spPr bwMode="auto">
            <a:xfrm>
              <a:off x="6702889" y="1147648"/>
              <a:ext cx="188594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>
              <a:off x="6891483" y="1247113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>
              <a:off x="7081944" y="1346577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8346654" y="2487375"/>
            <a:ext cx="596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V.B.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8379071" y="807530"/>
            <a:ext cx="585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C.B.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27" name="Groupe 26"/>
          <p:cNvGrpSpPr/>
          <p:nvPr/>
        </p:nvGrpSpPr>
        <p:grpSpPr>
          <a:xfrm>
            <a:off x="7393152" y="277053"/>
            <a:ext cx="0" cy="828871"/>
            <a:chOff x="7257468" y="639274"/>
            <a:chExt cx="0" cy="828871"/>
          </a:xfrm>
        </p:grpSpPr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V="1">
              <a:off x="7257468" y="63927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V="1">
              <a:off x="7257468" y="904513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 flipV="1">
              <a:off x="7257468" y="11697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31" name="Line 28"/>
          <p:cNvSpPr>
            <a:spLocks noChangeShapeType="1"/>
          </p:cNvSpPr>
          <p:nvPr/>
        </p:nvSpPr>
        <p:spPr bwMode="auto">
          <a:xfrm>
            <a:off x="5748010" y="1481679"/>
            <a:ext cx="0" cy="1060955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 rot="16200000">
            <a:off x="5063666" y="1752952"/>
            <a:ext cx="950439" cy="3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7393152" y="277053"/>
            <a:ext cx="1083017" cy="2210323"/>
            <a:chOff x="7257468" y="639274"/>
            <a:chExt cx="1083017" cy="2210323"/>
          </a:xfrm>
        </p:grpSpPr>
        <p:sp>
          <p:nvSpPr>
            <p:cNvPr id="34" name="Line 26"/>
            <p:cNvSpPr>
              <a:spLocks noChangeShapeType="1"/>
            </p:cNvSpPr>
            <p:nvPr/>
          </p:nvSpPr>
          <p:spPr bwMode="auto">
            <a:xfrm flipH="1" flipV="1">
              <a:off x="7615984" y="1700229"/>
              <a:ext cx="89629" cy="11493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5" name="Line 27"/>
            <p:cNvSpPr>
              <a:spLocks noChangeShapeType="1"/>
            </p:cNvSpPr>
            <p:nvPr/>
          </p:nvSpPr>
          <p:spPr bwMode="auto">
            <a:xfrm>
              <a:off x="7257468" y="639274"/>
              <a:ext cx="358516" cy="10609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7507682" y="1156858"/>
              <a:ext cx="832803" cy="39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-e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6855378" y="1282750"/>
            <a:ext cx="530927" cy="1204625"/>
            <a:chOff x="6719694" y="1644971"/>
            <a:chExt cx="530927" cy="1204625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6797185" y="1644971"/>
              <a:ext cx="205400" cy="5967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6719694" y="2551201"/>
              <a:ext cx="282891" cy="2983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6777267" y="225526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6777260" y="254015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ZoneTexte 47"/>
          <p:cNvSpPr txBox="1"/>
          <p:nvPr/>
        </p:nvSpPr>
        <p:spPr>
          <a:xfrm>
            <a:off x="5220072" y="3205949"/>
            <a:ext cx="3524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600" dirty="0" smtClean="0"/>
              <a:t>excitation électronique/ chauffage</a:t>
            </a:r>
            <a:endParaRPr lang="fr-FR" sz="1600" dirty="0"/>
          </a:p>
          <a:p>
            <a:pPr marL="285750" indent="-285750">
              <a:buFontTx/>
              <a:buChar char="-"/>
            </a:pPr>
            <a:r>
              <a:rPr lang="fr-FR" sz="1600" dirty="0" smtClean="0"/>
              <a:t>piégeage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</a:t>
            </a:r>
            <a:r>
              <a:rPr lang="fr-FR" sz="1600" dirty="0" smtClean="0"/>
              <a:t>ollisions électrons-phonons</a:t>
            </a:r>
          </a:p>
          <a:p>
            <a:pPr marL="285750" indent="-285750">
              <a:buFontTx/>
              <a:buChar char="-"/>
            </a:pPr>
            <a:r>
              <a:rPr lang="fr-FR" sz="1600" dirty="0"/>
              <a:t>c</a:t>
            </a:r>
            <a:r>
              <a:rPr lang="fr-FR" sz="1600" dirty="0" smtClean="0"/>
              <a:t>ollisions électrons-électrons</a:t>
            </a:r>
            <a:endParaRPr lang="fr-FR" sz="1600" dirty="0"/>
          </a:p>
        </p:txBody>
      </p:sp>
      <p:grpSp>
        <p:nvGrpSpPr>
          <p:cNvPr id="52" name="Group 18"/>
          <p:cNvGrpSpPr>
            <a:grpSpLocks/>
          </p:cNvGrpSpPr>
          <p:nvPr/>
        </p:nvGrpSpPr>
        <p:grpSpPr bwMode="auto">
          <a:xfrm>
            <a:off x="698767" y="170880"/>
            <a:ext cx="3695700" cy="4181475"/>
            <a:chOff x="3321" y="436"/>
            <a:chExt cx="2328" cy="2634"/>
          </a:xfrm>
        </p:grpSpPr>
        <p:grpSp>
          <p:nvGrpSpPr>
            <p:cNvPr id="53" name="Group 19"/>
            <p:cNvGrpSpPr>
              <a:grpSpLocks/>
            </p:cNvGrpSpPr>
            <p:nvPr/>
          </p:nvGrpSpPr>
          <p:grpSpPr bwMode="auto">
            <a:xfrm>
              <a:off x="3606" y="530"/>
              <a:ext cx="1452" cy="1419"/>
              <a:chOff x="690" y="1556"/>
              <a:chExt cx="1963" cy="1782"/>
            </a:xfrm>
          </p:grpSpPr>
          <p:pic>
            <p:nvPicPr>
              <p:cNvPr id="70" name="Picture 20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3" y="1604"/>
                <a:ext cx="1769" cy="17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Rectangle 21"/>
              <p:cNvSpPr>
                <a:spLocks noChangeArrowheads="1"/>
              </p:cNvSpPr>
              <p:nvPr/>
            </p:nvSpPr>
            <p:spPr bwMode="auto">
              <a:xfrm>
                <a:off x="690" y="1568"/>
                <a:ext cx="1888" cy="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Line 22"/>
              <p:cNvSpPr>
                <a:spLocks noChangeShapeType="1"/>
              </p:cNvSpPr>
              <p:nvPr/>
            </p:nvSpPr>
            <p:spPr bwMode="auto">
              <a:xfrm>
                <a:off x="2653" y="1556"/>
                <a:ext cx="0" cy="604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Line 23"/>
              <p:cNvSpPr>
                <a:spLocks noChangeShapeType="1"/>
              </p:cNvSpPr>
              <p:nvPr/>
            </p:nvSpPr>
            <p:spPr bwMode="auto">
              <a:xfrm flipV="1">
                <a:off x="1066" y="1888"/>
                <a:ext cx="0" cy="1270"/>
              </a:xfrm>
              <a:prstGeom prst="line">
                <a:avLst/>
              </a:prstGeom>
              <a:noFill/>
              <a:ln w="57150">
                <a:solidFill>
                  <a:srgbClr val="33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Line 24"/>
              <p:cNvSpPr>
                <a:spLocks noChangeShapeType="1"/>
              </p:cNvSpPr>
              <p:nvPr/>
            </p:nvSpPr>
            <p:spPr bwMode="auto">
              <a:xfrm flipV="1">
                <a:off x="2472" y="2205"/>
                <a:ext cx="0" cy="681"/>
              </a:xfrm>
              <a:prstGeom prst="line">
                <a:avLst/>
              </a:prstGeom>
              <a:noFill/>
              <a:ln w="57150">
                <a:solidFill>
                  <a:srgbClr val="33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Line 25"/>
              <p:cNvSpPr>
                <a:spLocks noChangeShapeType="1"/>
              </p:cNvSpPr>
              <p:nvPr/>
            </p:nvSpPr>
            <p:spPr bwMode="auto">
              <a:xfrm flipV="1">
                <a:off x="1519" y="2205"/>
                <a:ext cx="0" cy="681"/>
              </a:xfrm>
              <a:prstGeom prst="line">
                <a:avLst/>
              </a:prstGeom>
              <a:noFill/>
              <a:ln w="57150">
                <a:solidFill>
                  <a:srgbClr val="33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Line 26"/>
              <p:cNvSpPr>
                <a:spLocks noChangeShapeType="1"/>
              </p:cNvSpPr>
              <p:nvPr/>
            </p:nvSpPr>
            <p:spPr bwMode="auto">
              <a:xfrm flipV="1">
                <a:off x="1973" y="2387"/>
                <a:ext cx="0" cy="181"/>
              </a:xfrm>
              <a:prstGeom prst="line">
                <a:avLst/>
              </a:prstGeom>
              <a:noFill/>
              <a:ln w="57150">
                <a:solidFill>
                  <a:srgbClr val="3399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4" name="Text Box 27"/>
            <p:cNvSpPr txBox="1">
              <a:spLocks noChangeArrowheads="1"/>
            </p:cNvSpPr>
            <p:nvPr/>
          </p:nvSpPr>
          <p:spPr bwMode="auto">
            <a:xfrm>
              <a:off x="4014" y="436"/>
              <a:ext cx="76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200" smtClean="0">
                  <a:solidFill>
                    <a:srgbClr val="000000"/>
                  </a:solidFill>
                </a:rPr>
                <a:t>Band structure </a:t>
              </a:r>
            </a:p>
          </p:txBody>
        </p:sp>
        <p:sp>
          <p:nvSpPr>
            <p:cNvPr id="55" name="Text Box 28"/>
            <p:cNvSpPr txBox="1">
              <a:spLocks noChangeArrowheads="1"/>
            </p:cNvSpPr>
            <p:nvPr/>
          </p:nvSpPr>
          <p:spPr bwMode="auto">
            <a:xfrm>
              <a:off x="5050" y="730"/>
              <a:ext cx="5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200" smtClean="0">
                  <a:solidFill>
                    <a:srgbClr val="000000"/>
                  </a:solidFill>
                </a:rPr>
                <a:t>Conduction</a:t>
              </a:r>
            </a:p>
            <a:p>
              <a:pPr algn="ctr" eaLnBrk="1" hangingPunct="1"/>
              <a:r>
                <a:rPr lang="fr-FR" sz="1200" smtClean="0">
                  <a:solidFill>
                    <a:srgbClr val="000000"/>
                  </a:solidFill>
                </a:rPr>
                <a:t>band</a:t>
              </a:r>
            </a:p>
          </p:txBody>
        </p:sp>
        <p:sp>
          <p:nvSpPr>
            <p:cNvPr id="56" name="Text Box 29"/>
            <p:cNvSpPr txBox="1">
              <a:spLocks noChangeArrowheads="1"/>
            </p:cNvSpPr>
            <p:nvPr/>
          </p:nvSpPr>
          <p:spPr bwMode="auto">
            <a:xfrm>
              <a:off x="5031" y="1501"/>
              <a:ext cx="46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fr-FR" sz="1200" smtClean="0">
                  <a:solidFill>
                    <a:srgbClr val="000000"/>
                  </a:solidFill>
                </a:rPr>
                <a:t>Valence</a:t>
              </a:r>
            </a:p>
            <a:p>
              <a:pPr algn="ctr" eaLnBrk="1" hangingPunct="1"/>
              <a:r>
                <a:rPr lang="fr-FR" sz="1200" smtClean="0">
                  <a:solidFill>
                    <a:srgbClr val="000000"/>
                  </a:solidFill>
                </a:rPr>
                <a:t>band</a:t>
              </a:r>
            </a:p>
          </p:txBody>
        </p:sp>
        <p:sp>
          <p:nvSpPr>
            <p:cNvPr id="57" name="AutoShape 30"/>
            <p:cNvSpPr>
              <a:spLocks/>
            </p:cNvSpPr>
            <p:nvPr/>
          </p:nvSpPr>
          <p:spPr bwMode="auto">
            <a:xfrm>
              <a:off x="5012" y="724"/>
              <a:ext cx="46" cy="499"/>
            </a:xfrm>
            <a:prstGeom prst="rightBrace">
              <a:avLst>
                <a:gd name="adj1" fmla="val 9039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AutoShape 31"/>
            <p:cNvSpPr>
              <a:spLocks/>
            </p:cNvSpPr>
            <p:nvPr/>
          </p:nvSpPr>
          <p:spPr bwMode="auto">
            <a:xfrm>
              <a:off x="5012" y="1450"/>
              <a:ext cx="46" cy="499"/>
            </a:xfrm>
            <a:prstGeom prst="rightBrace">
              <a:avLst>
                <a:gd name="adj1" fmla="val 90399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59" name="Group 32"/>
            <p:cNvGrpSpPr>
              <a:grpSpLocks/>
            </p:cNvGrpSpPr>
            <p:nvPr/>
          </p:nvGrpSpPr>
          <p:grpSpPr bwMode="auto">
            <a:xfrm>
              <a:off x="3321" y="2286"/>
              <a:ext cx="2235" cy="784"/>
              <a:chOff x="1416" y="754"/>
              <a:chExt cx="2235" cy="784"/>
            </a:xfrm>
          </p:grpSpPr>
          <p:sp>
            <p:nvSpPr>
              <p:cNvPr id="61" name="Text Box 33"/>
              <p:cNvSpPr txBox="1">
                <a:spLocks noChangeArrowheads="1"/>
              </p:cNvSpPr>
              <p:nvPr/>
            </p:nvSpPr>
            <p:spPr bwMode="auto">
              <a:xfrm>
                <a:off x="1416" y="900"/>
                <a:ext cx="805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i="1" smtClean="0">
                    <a:solidFill>
                      <a:srgbClr val="339933"/>
                    </a:solidFill>
                    <a:latin typeface="Times New Roman" pitchFamily="18" charset="0"/>
                  </a:rPr>
                  <a:t>n</a:t>
                </a:r>
                <a:r>
                  <a:rPr lang="fr-FR" i="1" baseline="30000" smtClean="0">
                    <a:solidFill>
                      <a:srgbClr val="339933"/>
                    </a:solidFill>
                    <a:latin typeface="Times New Roman" pitchFamily="18" charset="0"/>
                  </a:rPr>
                  <a:t>2</a:t>
                </a:r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(</a:t>
                </a:r>
                <a:r>
                  <a:rPr lang="fr-FR" i="1" smtClean="0">
                    <a:solidFill>
                      <a:srgbClr val="FF0000"/>
                    </a:solidFill>
                    <a:latin typeface="Symbol" pitchFamily="18" charset="2"/>
                  </a:rPr>
                  <a:t>w</a:t>
                </a:r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)= 1 + </a:t>
                </a:r>
              </a:p>
            </p:txBody>
          </p:sp>
          <p:sp>
            <p:nvSpPr>
              <p:cNvPr id="62" name="Text Box 34"/>
              <p:cNvSpPr txBox="1">
                <a:spLocks noChangeArrowheads="1"/>
              </p:cNvSpPr>
              <p:nvPr/>
            </p:nvSpPr>
            <p:spPr bwMode="auto">
              <a:xfrm>
                <a:off x="2154" y="799"/>
                <a:ext cx="27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 q</a:t>
                </a:r>
                <a:r>
                  <a:rPr lang="fr-FR" i="1" baseline="30000" smtClean="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3" name="Text Box 35"/>
              <p:cNvSpPr txBox="1">
                <a:spLocks noChangeArrowheads="1"/>
              </p:cNvSpPr>
              <p:nvPr/>
            </p:nvSpPr>
            <p:spPr bwMode="auto">
              <a:xfrm>
                <a:off x="2141" y="981"/>
                <a:ext cx="33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i="1" smtClean="0">
                    <a:solidFill>
                      <a:srgbClr val="000000"/>
                    </a:solidFill>
                    <a:latin typeface="Symbol" pitchFamily="18" charset="2"/>
                  </a:rPr>
                  <a:t>e</a:t>
                </a:r>
                <a:r>
                  <a:rPr lang="fr-FR" i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  <a:r>
                  <a:rPr lang="fr-FR" i="1" smtClean="0">
                    <a:solidFill>
                      <a:srgbClr val="339933"/>
                    </a:solidFill>
                    <a:latin typeface="Times New Roman" pitchFamily="18" charset="0"/>
                  </a:rPr>
                  <a:t>m</a:t>
                </a:r>
              </a:p>
            </p:txBody>
          </p:sp>
          <p:sp>
            <p:nvSpPr>
              <p:cNvPr id="64" name="Line 36"/>
              <p:cNvSpPr>
                <a:spLocks noChangeShapeType="1"/>
              </p:cNvSpPr>
              <p:nvPr/>
            </p:nvSpPr>
            <p:spPr bwMode="auto">
              <a:xfrm>
                <a:off x="2154" y="1020"/>
                <a:ext cx="2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Text Box 37"/>
              <p:cNvSpPr txBox="1">
                <a:spLocks noChangeArrowheads="1"/>
              </p:cNvSpPr>
              <p:nvPr/>
            </p:nvSpPr>
            <p:spPr bwMode="auto">
              <a:xfrm>
                <a:off x="2426" y="845"/>
                <a:ext cx="23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2400" smtClean="0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</a:p>
            </p:txBody>
          </p:sp>
          <p:sp>
            <p:nvSpPr>
              <p:cNvPr id="66" name="Text Box 38"/>
              <p:cNvSpPr txBox="1">
                <a:spLocks noChangeArrowheads="1"/>
              </p:cNvSpPr>
              <p:nvPr/>
            </p:nvSpPr>
            <p:spPr bwMode="auto">
              <a:xfrm>
                <a:off x="2459" y="1041"/>
                <a:ext cx="143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sz="1200" i="1" smtClean="0">
                    <a:solidFill>
                      <a:srgbClr val="000000"/>
                    </a:solidFill>
                    <a:latin typeface="Times New Roman" pitchFamily="18" charset="0"/>
                  </a:rPr>
                  <a:t>j</a:t>
                </a:r>
              </a:p>
            </p:txBody>
          </p:sp>
          <p:sp>
            <p:nvSpPr>
              <p:cNvPr id="67" name="Text Box 39"/>
              <p:cNvSpPr txBox="1">
                <a:spLocks noChangeArrowheads="1"/>
              </p:cNvSpPr>
              <p:nvPr/>
            </p:nvSpPr>
            <p:spPr bwMode="auto">
              <a:xfrm>
                <a:off x="2971" y="754"/>
                <a:ext cx="35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fr-FR" i="1" smtClean="0">
                    <a:solidFill>
                      <a:srgbClr val="339933"/>
                    </a:solidFill>
                    <a:latin typeface="Times New Roman" pitchFamily="18" charset="0"/>
                  </a:rPr>
                  <a:t>N</a:t>
                </a:r>
                <a:r>
                  <a:rPr lang="fr-FR" i="1" baseline="-25000" smtClean="0">
                    <a:solidFill>
                      <a:srgbClr val="339933"/>
                    </a:solidFill>
                    <a:latin typeface="Times New Roman" pitchFamily="18" charset="0"/>
                  </a:rPr>
                  <a:t>j  </a:t>
                </a:r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f</a:t>
                </a:r>
                <a:r>
                  <a:rPr lang="fr-FR" i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j</a:t>
                </a:r>
              </a:p>
            </p:txBody>
          </p:sp>
          <p:sp>
            <p:nvSpPr>
              <p:cNvPr id="68" name="Line 40"/>
              <p:cNvSpPr>
                <a:spLocks noChangeShapeType="1"/>
              </p:cNvSpPr>
              <p:nvPr/>
            </p:nvSpPr>
            <p:spPr bwMode="auto">
              <a:xfrm>
                <a:off x="2699" y="1026"/>
                <a:ext cx="9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fr-FR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Text Box 41"/>
              <p:cNvSpPr txBox="1">
                <a:spLocks noChangeArrowheads="1"/>
              </p:cNvSpPr>
              <p:nvPr/>
            </p:nvSpPr>
            <p:spPr bwMode="auto">
              <a:xfrm>
                <a:off x="2653" y="981"/>
                <a:ext cx="996" cy="5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Aft>
                    <a:spcPct val="100000"/>
                  </a:spcAft>
                </a:pPr>
                <a:r>
                  <a:rPr lang="fr-FR" smtClean="0">
                    <a:solidFill>
                      <a:srgbClr val="339933"/>
                    </a:solidFill>
                    <a:latin typeface="Symbol" pitchFamily="18" charset="2"/>
                  </a:rPr>
                  <a:t>w</a:t>
                </a:r>
                <a:r>
                  <a:rPr lang="fr-FR" i="1" baseline="-25000" smtClean="0">
                    <a:solidFill>
                      <a:srgbClr val="339933"/>
                    </a:solidFill>
                    <a:latin typeface="Times New Roman" pitchFamily="18" charset="0"/>
                  </a:rPr>
                  <a:t>0j</a:t>
                </a:r>
                <a:r>
                  <a:rPr lang="fr-FR" i="1" baseline="30000" smtClean="0">
                    <a:solidFill>
                      <a:srgbClr val="339933"/>
                    </a:solidFill>
                    <a:latin typeface="Times New Roman" pitchFamily="18" charset="0"/>
                  </a:rPr>
                  <a:t>2 </a:t>
                </a:r>
                <a:r>
                  <a:rPr lang="fr-FR" sz="2000" i="1" smtClean="0">
                    <a:solidFill>
                      <a:srgbClr val="000000"/>
                    </a:solidFill>
                    <a:latin typeface="Times New Roman" pitchFamily="18" charset="0"/>
                  </a:rPr>
                  <a:t>-</a:t>
                </a:r>
                <a:r>
                  <a:rPr lang="fr-FR" sz="2000" i="1" smtClean="0">
                    <a:solidFill>
                      <a:srgbClr val="339933"/>
                    </a:solidFill>
                    <a:latin typeface="Times New Roman" pitchFamily="18" charset="0"/>
                  </a:rPr>
                  <a:t> </a:t>
                </a:r>
                <a:r>
                  <a:rPr lang="fr-FR" smtClean="0">
                    <a:solidFill>
                      <a:srgbClr val="FF0000"/>
                    </a:solidFill>
                    <a:latin typeface="Symbol" pitchFamily="18" charset="2"/>
                  </a:rPr>
                  <a:t>w</a:t>
                </a:r>
                <a:r>
                  <a:rPr lang="fr-FR" i="1" baseline="30000" smtClean="0">
                    <a:solidFill>
                      <a:srgbClr val="FF0000"/>
                    </a:solidFill>
                    <a:latin typeface="Times New Roman" pitchFamily="18" charset="0"/>
                  </a:rPr>
                  <a:t>2</a:t>
                </a:r>
                <a:r>
                  <a:rPr lang="fr-FR" i="1" smtClean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+</a:t>
                </a:r>
                <a:r>
                  <a:rPr lang="fr-FR" i="1" smtClean="0">
                    <a:solidFill>
                      <a:srgbClr val="FF0000"/>
                    </a:solidFill>
                    <a:latin typeface="Times New Roman" pitchFamily="18" charset="0"/>
                  </a:rPr>
                  <a:t> </a:t>
                </a:r>
                <a:r>
                  <a:rPr lang="fr-FR" i="1" smtClean="0">
                    <a:solidFill>
                      <a:srgbClr val="000000"/>
                    </a:solidFill>
                    <a:latin typeface="Times New Roman" pitchFamily="18" charset="0"/>
                  </a:rPr>
                  <a:t>i</a:t>
                </a:r>
                <a:r>
                  <a:rPr lang="fr-FR" i="1" smtClean="0">
                    <a:solidFill>
                      <a:srgbClr val="339933"/>
                    </a:solidFill>
                    <a:latin typeface="Symbol" pitchFamily="18" charset="2"/>
                  </a:rPr>
                  <a:t>g</a:t>
                </a:r>
                <a:r>
                  <a:rPr lang="fr-FR" i="1" baseline="-25000" smtClean="0">
                    <a:solidFill>
                      <a:srgbClr val="339933"/>
                    </a:solidFill>
                    <a:latin typeface="Times New Roman" pitchFamily="18" charset="0"/>
                  </a:rPr>
                  <a:t>j</a:t>
                </a:r>
                <a:r>
                  <a:rPr lang="fr-FR" i="1" smtClean="0">
                    <a:solidFill>
                      <a:srgbClr val="FF0000"/>
                    </a:solidFill>
                    <a:latin typeface="Symbol" pitchFamily="18" charset="2"/>
                  </a:rPr>
                  <a:t>w</a:t>
                </a:r>
                <a:endParaRPr lang="fr-FR" sz="2000" i="1" baseline="30000" smtClean="0">
                  <a:solidFill>
                    <a:srgbClr val="FF0000"/>
                  </a:solidFill>
                  <a:latin typeface="Symbol" pitchFamily="18" charset="2"/>
                </a:endParaRPr>
              </a:p>
              <a:p>
                <a:pPr eaLnBrk="1" hangingPunct="1">
                  <a:spcAft>
                    <a:spcPct val="100000"/>
                  </a:spcAft>
                </a:pPr>
                <a:endParaRPr lang="fr-FR" i="1" baseline="30000" smtClean="0">
                  <a:solidFill>
                    <a:srgbClr val="FF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60" name="Text Box 42"/>
            <p:cNvSpPr txBox="1">
              <a:spLocks noChangeArrowheads="1"/>
            </p:cNvSpPr>
            <p:nvPr/>
          </p:nvSpPr>
          <p:spPr bwMode="auto">
            <a:xfrm>
              <a:off x="3833" y="2058"/>
              <a:ext cx="166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fr-FR" sz="1400" smtClean="0">
                  <a:solidFill>
                    <a:srgbClr val="000000"/>
                  </a:solidFill>
                </a:rPr>
                <a:t>Refractive index of a dielectric :</a:t>
              </a:r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827584" y="3742247"/>
            <a:ext cx="4192173" cy="1762211"/>
            <a:chOff x="827584" y="3742247"/>
            <a:chExt cx="4192173" cy="1762211"/>
          </a:xfrm>
        </p:grpSpPr>
        <p:sp>
          <p:nvSpPr>
            <p:cNvPr id="2" name="ZoneTexte 1"/>
            <p:cNvSpPr txBox="1"/>
            <p:nvPr/>
          </p:nvSpPr>
          <p:spPr>
            <a:xfrm>
              <a:off x="827584" y="4581128"/>
              <a:ext cx="419217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s</a:t>
              </a:r>
              <a:r>
                <a:rPr lang="fr-FR" dirty="0" smtClean="0"/>
                <a:t>onde optique:</a:t>
              </a:r>
            </a:p>
            <a:p>
              <a:pPr marL="285750" indent="-285750">
                <a:buFontTx/>
                <a:buChar char="-"/>
              </a:pPr>
              <a:r>
                <a:rPr lang="fr-FR" dirty="0"/>
                <a:t>p</a:t>
              </a:r>
              <a:r>
                <a:rPr lang="fr-FR" dirty="0" smtClean="0"/>
                <a:t>hase (interférométrie)</a:t>
              </a:r>
            </a:p>
            <a:p>
              <a:pPr marL="285750" indent="-285750">
                <a:buFontTx/>
                <a:buChar char="-"/>
              </a:pPr>
              <a:r>
                <a:rPr lang="fr-FR" dirty="0" smtClean="0"/>
                <a:t>amplitude (absorption, réflectivité,..) </a:t>
              </a:r>
              <a:endParaRPr lang="fr-FR" dirty="0"/>
            </a:p>
          </p:txBody>
        </p:sp>
        <p:sp>
          <p:nvSpPr>
            <p:cNvPr id="3" name="Flèche vers le bas 2"/>
            <p:cNvSpPr/>
            <p:nvPr/>
          </p:nvSpPr>
          <p:spPr>
            <a:xfrm>
              <a:off x="924716" y="3742247"/>
              <a:ext cx="179605" cy="802877"/>
            </a:xfrm>
            <a:prstGeom prst="downArrow">
              <a:avLst/>
            </a:prstGeom>
            <a:solidFill>
              <a:srgbClr val="00B05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3725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2"/>
          <p:cNvGrpSpPr>
            <a:grpSpLocks/>
          </p:cNvGrpSpPr>
          <p:nvPr/>
        </p:nvGrpSpPr>
        <p:grpSpPr bwMode="auto">
          <a:xfrm>
            <a:off x="1979712" y="39688"/>
            <a:ext cx="3473450" cy="3259137"/>
            <a:chOff x="4512" y="480"/>
            <a:chExt cx="2188" cy="2053"/>
          </a:xfrm>
        </p:grpSpPr>
        <p:sp>
          <p:nvSpPr>
            <p:cNvPr id="49197" name="Rectangle 3"/>
            <p:cNvSpPr>
              <a:spLocks noChangeArrowheads="1"/>
            </p:cNvSpPr>
            <p:nvPr/>
          </p:nvSpPr>
          <p:spPr bwMode="auto">
            <a:xfrm>
              <a:off x="4896" y="480"/>
              <a:ext cx="1632" cy="3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800" dirty="0">
                  <a:solidFill>
                    <a:srgbClr val="00B050"/>
                  </a:solidFill>
                  <a:latin typeface="Symbol" pitchFamily="18" charset="2"/>
                  <a:cs typeface="Arial" charset="0"/>
                </a:rPr>
                <a:t>a</a:t>
              </a:r>
              <a:r>
                <a:rPr lang="fr-FR" sz="2800" dirty="0">
                  <a:solidFill>
                    <a:srgbClr val="00B050"/>
                  </a:solidFill>
                  <a:latin typeface="Comic Sans MS" pitchFamily="66" charset="0"/>
                  <a:cs typeface="Arial" charset="0"/>
                </a:rPr>
                <a:t>- SiO</a:t>
              </a:r>
              <a:r>
                <a:rPr lang="fr-FR" sz="2800" baseline="-25000" dirty="0">
                  <a:solidFill>
                    <a:srgbClr val="00B050"/>
                  </a:solidFill>
                  <a:latin typeface="Comic Sans MS" pitchFamily="66" charset="0"/>
                  <a:cs typeface="Arial" charset="0"/>
                </a:rPr>
                <a:t>2</a:t>
              </a:r>
              <a:endParaRPr lang="fr-FR" sz="2000" dirty="0">
                <a:solidFill>
                  <a:srgbClr val="00B050"/>
                </a:solidFill>
                <a:latin typeface="Comic Sans MS" pitchFamily="66" charset="0"/>
                <a:cs typeface="Arial" charset="0"/>
              </a:endParaRPr>
            </a:p>
          </p:txBody>
        </p:sp>
        <p:pic>
          <p:nvPicPr>
            <p:cNvPr id="4919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717"/>
              <a:ext cx="2188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99" name="Line 5"/>
            <p:cNvSpPr>
              <a:spLocks noChangeShapeType="1"/>
            </p:cNvSpPr>
            <p:nvPr/>
          </p:nvSpPr>
          <p:spPr bwMode="auto">
            <a:xfrm flipV="1">
              <a:off x="5184" y="864"/>
              <a:ext cx="0" cy="12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</p:grpSp>
      <p:graphicFrame>
        <p:nvGraphicFramePr>
          <p:cNvPr id="49155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7025927"/>
              </p:ext>
            </p:extLst>
          </p:nvPr>
        </p:nvGraphicFramePr>
        <p:xfrm>
          <a:off x="3471962" y="954088"/>
          <a:ext cx="111125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0" name="Équation" r:id="rId4" imgW="1180588" imgH="406224" progId="Equation.3">
                  <p:embed/>
                </p:oleObj>
              </mc:Choice>
              <mc:Fallback>
                <p:oleObj name="Équation" r:id="rId4" imgW="1180588" imgH="406224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962" y="954088"/>
                        <a:ext cx="1111250" cy="4476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56" name="Line 7"/>
          <p:cNvSpPr>
            <a:spLocks noChangeShapeType="1"/>
          </p:cNvSpPr>
          <p:nvPr/>
        </p:nvSpPr>
        <p:spPr bwMode="auto">
          <a:xfrm flipH="1">
            <a:off x="4081562" y="1411288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9174" name="Rectangle 30"/>
          <p:cNvSpPr>
            <a:spLocks noChangeArrowheads="1"/>
          </p:cNvSpPr>
          <p:nvPr/>
        </p:nvSpPr>
        <p:spPr bwMode="auto">
          <a:xfrm>
            <a:off x="2267049" y="3284538"/>
            <a:ext cx="3200400" cy="457200"/>
          </a:xfrm>
          <a:prstGeom prst="rect">
            <a:avLst/>
          </a:prstGeom>
          <a:solidFill>
            <a:srgbClr val="FF7C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defTabSz="7620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electrons-hole pairs are trapped</a:t>
            </a:r>
          </a:p>
          <a:p>
            <a:pPr algn="ctr" defTabSz="76200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2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(self-trapped excitons) </a:t>
            </a:r>
          </a:p>
        </p:txBody>
      </p:sp>
      <p:grpSp>
        <p:nvGrpSpPr>
          <p:cNvPr id="49175" name="Group 31"/>
          <p:cNvGrpSpPr>
            <a:grpSpLocks/>
          </p:cNvGrpSpPr>
          <p:nvPr/>
        </p:nvGrpSpPr>
        <p:grpSpPr bwMode="auto">
          <a:xfrm>
            <a:off x="2876649" y="4094163"/>
            <a:ext cx="1752600" cy="1981200"/>
            <a:chOff x="2640" y="3168"/>
            <a:chExt cx="1104" cy="1248"/>
          </a:xfrm>
        </p:grpSpPr>
        <p:sp>
          <p:nvSpPr>
            <p:cNvPr id="49181" name="Rectangle 32"/>
            <p:cNvSpPr>
              <a:spLocks noChangeArrowheads="1"/>
            </p:cNvSpPr>
            <p:nvPr/>
          </p:nvSpPr>
          <p:spPr bwMode="auto">
            <a:xfrm>
              <a:off x="2640" y="3168"/>
              <a:ext cx="1104" cy="33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r-FR" sz="2400">
                <a:solidFill>
                  <a:srgbClr val="FF00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9182" name="Rectangle 33"/>
            <p:cNvSpPr>
              <a:spLocks noChangeArrowheads="1"/>
            </p:cNvSpPr>
            <p:nvPr/>
          </p:nvSpPr>
          <p:spPr bwMode="auto">
            <a:xfrm>
              <a:off x="2640" y="4080"/>
              <a:ext cx="1104" cy="33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grpSp>
          <p:nvGrpSpPr>
            <p:cNvPr id="49183" name="Group 34"/>
            <p:cNvGrpSpPr>
              <a:grpSpLocks/>
            </p:cNvGrpSpPr>
            <p:nvPr/>
          </p:nvGrpSpPr>
          <p:grpSpPr bwMode="auto">
            <a:xfrm>
              <a:off x="2784" y="3312"/>
              <a:ext cx="0" cy="768"/>
              <a:chOff x="672" y="3312"/>
              <a:chExt cx="0" cy="768"/>
            </a:xfrm>
          </p:grpSpPr>
          <p:sp>
            <p:nvSpPr>
              <p:cNvPr id="49187" name="Line 35"/>
              <p:cNvSpPr>
                <a:spLocks noChangeShapeType="1"/>
              </p:cNvSpPr>
              <p:nvPr/>
            </p:nvSpPr>
            <p:spPr bwMode="auto">
              <a:xfrm flipV="1">
                <a:off x="672" y="3888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9188" name="Line 36"/>
              <p:cNvSpPr>
                <a:spLocks noChangeShapeType="1"/>
              </p:cNvSpPr>
              <p:nvPr/>
            </p:nvSpPr>
            <p:spPr bwMode="auto">
              <a:xfrm flipV="1">
                <a:off x="672" y="3744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9189" name="Line 37"/>
              <p:cNvSpPr>
                <a:spLocks noChangeShapeType="1"/>
              </p:cNvSpPr>
              <p:nvPr/>
            </p:nvSpPr>
            <p:spPr bwMode="auto">
              <a:xfrm flipV="1">
                <a:off x="672" y="3600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9190" name="Line 38"/>
              <p:cNvSpPr>
                <a:spLocks noChangeShapeType="1"/>
              </p:cNvSpPr>
              <p:nvPr/>
            </p:nvSpPr>
            <p:spPr bwMode="auto">
              <a:xfrm flipV="1">
                <a:off x="672" y="3456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49191" name="Line 39"/>
              <p:cNvSpPr>
                <a:spLocks noChangeShapeType="1"/>
              </p:cNvSpPr>
              <p:nvPr/>
            </p:nvSpPr>
            <p:spPr bwMode="auto">
              <a:xfrm flipV="1">
                <a:off x="672" y="3312"/>
                <a:ext cx="0" cy="192"/>
              </a:xfrm>
              <a:prstGeom prst="line">
                <a:avLst/>
              </a:prstGeom>
              <a:noFill/>
              <a:ln w="25400">
                <a:solidFill>
                  <a:srgbClr val="0099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49184" name="Line 40"/>
            <p:cNvSpPr>
              <a:spLocks noChangeShapeType="1"/>
            </p:cNvSpPr>
            <p:nvPr/>
          </p:nvSpPr>
          <p:spPr bwMode="auto">
            <a:xfrm>
              <a:off x="2784" y="3312"/>
              <a:ext cx="336" cy="6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9185" name="Line 41"/>
            <p:cNvSpPr>
              <a:spLocks noChangeShapeType="1"/>
            </p:cNvSpPr>
            <p:nvPr/>
          </p:nvSpPr>
          <p:spPr bwMode="auto">
            <a:xfrm>
              <a:off x="3024" y="3936"/>
              <a:ext cx="52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49186" name="Text Box 42"/>
            <p:cNvSpPr txBox="1">
              <a:spLocks noChangeArrowheads="1"/>
            </p:cNvSpPr>
            <p:nvPr/>
          </p:nvSpPr>
          <p:spPr bwMode="auto">
            <a:xfrm>
              <a:off x="2976" y="3552"/>
              <a:ext cx="71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2000" b="1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t</a:t>
              </a:r>
              <a:r>
                <a:rPr lang="fr-FR" sz="1600" b="1">
                  <a:solidFill>
                    <a:srgbClr val="FF0000"/>
                  </a:solidFill>
                  <a:latin typeface="Symbol" pitchFamily="18" charset="2"/>
                  <a:cs typeface="Arial" charset="0"/>
                </a:rPr>
                <a:t> </a:t>
              </a:r>
              <a:r>
                <a:rPr lang="fr-FR" sz="1600" b="1">
                  <a:solidFill>
                    <a:srgbClr val="FF0000"/>
                  </a:solidFill>
                  <a:latin typeface="Comic Sans MS" pitchFamily="66" charset="0"/>
                  <a:cs typeface="Arial" charset="0"/>
                </a:rPr>
                <a:t>=150 fs</a:t>
              </a:r>
              <a:endParaRPr lang="fr-FR" sz="1600" b="1">
                <a:solidFill>
                  <a:srgbClr val="000000"/>
                </a:solidFill>
                <a:latin typeface="Comic Sans MS" pitchFamily="66" charset="0"/>
                <a:cs typeface="Arial" charset="0"/>
              </a:endParaRPr>
            </a:p>
          </p:txBody>
        </p:sp>
      </p:grpSp>
      <p:sp>
        <p:nvSpPr>
          <p:cNvPr id="49176" name="Text Box 43"/>
          <p:cNvSpPr txBox="1">
            <a:spLocks noChangeArrowheads="1"/>
          </p:cNvSpPr>
          <p:nvPr/>
        </p:nvSpPr>
        <p:spPr bwMode="auto">
          <a:xfrm>
            <a:off x="3922812" y="5589588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valence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>
                <a:solidFill>
                  <a:srgbClr val="FFFFFF"/>
                </a:solidFill>
                <a:latin typeface="Comic Sans MS" pitchFamily="66" charset="0"/>
                <a:cs typeface="Arial" charset="0"/>
              </a:rPr>
              <a:t>band</a:t>
            </a:r>
            <a:endParaRPr lang="fr-FR" sz="2000">
              <a:solidFill>
                <a:srgbClr val="FFFFFF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9177" name="Text Box 44"/>
          <p:cNvSpPr txBox="1">
            <a:spLocks noChangeArrowheads="1"/>
          </p:cNvSpPr>
          <p:nvPr/>
        </p:nvSpPr>
        <p:spPr bwMode="auto">
          <a:xfrm>
            <a:off x="3714849" y="4194175"/>
            <a:ext cx="8175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conduction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000" b="1">
                <a:solidFill>
                  <a:srgbClr val="000000"/>
                </a:solidFill>
                <a:latin typeface="Comic Sans MS" pitchFamily="66" charset="0"/>
                <a:cs typeface="Arial" charset="0"/>
              </a:rPr>
              <a:t>band</a:t>
            </a:r>
            <a:endParaRPr lang="fr-FR" sz="200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9178" name="Text Box 45"/>
          <p:cNvSpPr txBox="1">
            <a:spLocks noChangeArrowheads="1"/>
          </p:cNvSpPr>
          <p:nvPr/>
        </p:nvSpPr>
        <p:spPr bwMode="auto">
          <a:xfrm>
            <a:off x="2905224" y="6165850"/>
            <a:ext cx="1809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SiO</a:t>
            </a:r>
            <a:r>
              <a:rPr lang="fr-FR" sz="1600" baseline="-2500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2</a:t>
            </a:r>
            <a:r>
              <a:rPr lang="fr-FR" sz="1600">
                <a:solidFill>
                  <a:srgbClr val="FF0000"/>
                </a:solidFill>
                <a:latin typeface="Comic Sans MS" pitchFamily="66" charset="0"/>
                <a:cs typeface="Arial" charset="0"/>
              </a:rPr>
              <a:t>, NaCl, KBr...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15049" y="487958"/>
            <a:ext cx="1951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Expérience pompe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Sonde optique :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interférométrie</a:t>
            </a:r>
            <a:endParaRPr lang="fr-FR" sz="1600" dirty="0">
              <a:solidFill>
                <a:srgbClr val="000000"/>
              </a:solidFill>
            </a:endParaRPr>
          </a:p>
        </p:txBody>
      </p:sp>
      <p:grpSp>
        <p:nvGrpSpPr>
          <p:cNvPr id="25" name="Group 54"/>
          <p:cNvGrpSpPr>
            <a:grpSpLocks/>
          </p:cNvGrpSpPr>
          <p:nvPr/>
        </p:nvGrpSpPr>
        <p:grpSpPr bwMode="auto">
          <a:xfrm>
            <a:off x="263401" y="4062286"/>
            <a:ext cx="2787352" cy="1087760"/>
            <a:chOff x="3120" y="2784"/>
            <a:chExt cx="3840" cy="1488"/>
          </a:xfrm>
        </p:grpSpPr>
        <p:pic>
          <p:nvPicPr>
            <p:cNvPr id="26" name="Picture 5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120" y="2832"/>
              <a:ext cx="3840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56"/>
            <p:cNvSpPr>
              <a:spLocks noChangeArrowheads="1"/>
            </p:cNvSpPr>
            <p:nvPr/>
          </p:nvSpPr>
          <p:spPr bwMode="auto">
            <a:xfrm>
              <a:off x="5424" y="2784"/>
              <a:ext cx="1536" cy="148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3" name="Rectangle 2"/>
          <p:cNvSpPr/>
          <p:nvPr/>
        </p:nvSpPr>
        <p:spPr>
          <a:xfrm>
            <a:off x="611560" y="2924943"/>
            <a:ext cx="648072" cy="9671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Freeform 15"/>
          <p:cNvSpPr>
            <a:spLocks/>
          </p:cNvSpPr>
          <p:nvPr/>
        </p:nvSpPr>
        <p:spPr bwMode="auto">
          <a:xfrm rot="16200000">
            <a:off x="693848" y="3140638"/>
            <a:ext cx="261119" cy="405792"/>
          </a:xfrm>
          <a:custGeom>
            <a:avLst/>
            <a:gdLst>
              <a:gd name="T0" fmla="*/ 0 w 624"/>
              <a:gd name="T1" fmla="*/ 528 h 528"/>
              <a:gd name="T2" fmla="*/ 192 w 624"/>
              <a:gd name="T3" fmla="*/ 384 h 528"/>
              <a:gd name="T4" fmla="*/ 288 w 624"/>
              <a:gd name="T5" fmla="*/ 0 h 528"/>
              <a:gd name="T6" fmla="*/ 384 w 624"/>
              <a:gd name="T7" fmla="*/ 384 h 528"/>
              <a:gd name="T8" fmla="*/ 624 w 624"/>
              <a:gd name="T9" fmla="*/ 480 h 5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528"/>
              <a:gd name="T17" fmla="*/ 624 w 624"/>
              <a:gd name="T18" fmla="*/ 528 h 5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528">
                <a:moveTo>
                  <a:pt x="0" y="528"/>
                </a:moveTo>
                <a:cubicBezTo>
                  <a:pt x="72" y="500"/>
                  <a:pt x="144" y="472"/>
                  <a:pt x="192" y="384"/>
                </a:cubicBezTo>
                <a:cubicBezTo>
                  <a:pt x="240" y="296"/>
                  <a:pt x="256" y="0"/>
                  <a:pt x="288" y="0"/>
                </a:cubicBezTo>
                <a:cubicBezTo>
                  <a:pt x="320" y="0"/>
                  <a:pt x="328" y="304"/>
                  <a:pt x="384" y="384"/>
                </a:cubicBezTo>
                <a:cubicBezTo>
                  <a:pt x="440" y="464"/>
                  <a:pt x="532" y="472"/>
                  <a:pt x="624" y="480"/>
                </a:cubicBezTo>
              </a:path>
            </a:pathLst>
          </a:custGeom>
          <a:solidFill>
            <a:srgbClr val="FF3300"/>
          </a:solidFill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endParaRPr lang="fr-FR"/>
          </a:p>
        </p:txBody>
      </p:sp>
      <p:sp>
        <p:nvSpPr>
          <p:cNvPr id="31" name="Freeform 16"/>
          <p:cNvSpPr>
            <a:spLocks/>
          </p:cNvSpPr>
          <p:nvPr/>
        </p:nvSpPr>
        <p:spPr bwMode="auto">
          <a:xfrm rot="16200000">
            <a:off x="717446" y="2098977"/>
            <a:ext cx="194020" cy="405792"/>
          </a:xfrm>
          <a:custGeom>
            <a:avLst/>
            <a:gdLst>
              <a:gd name="T0" fmla="*/ 0 w 624"/>
              <a:gd name="T1" fmla="*/ 528 h 528"/>
              <a:gd name="T2" fmla="*/ 192 w 624"/>
              <a:gd name="T3" fmla="*/ 384 h 528"/>
              <a:gd name="T4" fmla="*/ 288 w 624"/>
              <a:gd name="T5" fmla="*/ 0 h 528"/>
              <a:gd name="T6" fmla="*/ 384 w 624"/>
              <a:gd name="T7" fmla="*/ 384 h 528"/>
              <a:gd name="T8" fmla="*/ 624 w 624"/>
              <a:gd name="T9" fmla="*/ 480 h 5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528"/>
              <a:gd name="T17" fmla="*/ 624 w 624"/>
              <a:gd name="T18" fmla="*/ 528 h 5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528">
                <a:moveTo>
                  <a:pt x="0" y="528"/>
                </a:moveTo>
                <a:cubicBezTo>
                  <a:pt x="72" y="500"/>
                  <a:pt x="144" y="472"/>
                  <a:pt x="192" y="384"/>
                </a:cubicBezTo>
                <a:cubicBezTo>
                  <a:pt x="240" y="296"/>
                  <a:pt x="256" y="0"/>
                  <a:pt x="288" y="0"/>
                </a:cubicBezTo>
                <a:cubicBezTo>
                  <a:pt x="320" y="0"/>
                  <a:pt x="328" y="304"/>
                  <a:pt x="384" y="384"/>
                </a:cubicBezTo>
                <a:cubicBezTo>
                  <a:pt x="440" y="464"/>
                  <a:pt x="532" y="472"/>
                  <a:pt x="624" y="480"/>
                </a:cubicBezTo>
              </a:path>
            </a:pathLst>
          </a:custGeom>
          <a:solidFill>
            <a:srgbClr val="FF3300"/>
          </a:solidFill>
          <a:ln w="1905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endParaRPr lang="fr-FR"/>
          </a:p>
        </p:txBody>
      </p:sp>
      <p:cxnSp>
        <p:nvCxnSpPr>
          <p:cNvPr id="5" name="Connecteur droit avec flèche 4"/>
          <p:cNvCxnSpPr/>
          <p:nvPr/>
        </p:nvCxnSpPr>
        <p:spPr>
          <a:xfrm>
            <a:off x="1011340" y="1666353"/>
            <a:ext cx="0" cy="2204616"/>
          </a:xfrm>
          <a:prstGeom prst="straightConnector1">
            <a:avLst/>
          </a:prstGeom>
          <a:ln w="190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reeform 16"/>
          <p:cNvSpPr>
            <a:spLocks/>
          </p:cNvSpPr>
          <p:nvPr/>
        </p:nvSpPr>
        <p:spPr bwMode="auto">
          <a:xfrm rot="18555675">
            <a:off x="1205917" y="1886304"/>
            <a:ext cx="299564" cy="405792"/>
          </a:xfrm>
          <a:custGeom>
            <a:avLst/>
            <a:gdLst>
              <a:gd name="T0" fmla="*/ 0 w 624"/>
              <a:gd name="T1" fmla="*/ 528 h 528"/>
              <a:gd name="T2" fmla="*/ 192 w 624"/>
              <a:gd name="T3" fmla="*/ 384 h 528"/>
              <a:gd name="T4" fmla="*/ 288 w 624"/>
              <a:gd name="T5" fmla="*/ 0 h 528"/>
              <a:gd name="T6" fmla="*/ 384 w 624"/>
              <a:gd name="T7" fmla="*/ 384 h 528"/>
              <a:gd name="T8" fmla="*/ 624 w 624"/>
              <a:gd name="T9" fmla="*/ 480 h 52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528"/>
              <a:gd name="T17" fmla="*/ 624 w 624"/>
              <a:gd name="T18" fmla="*/ 528 h 52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528">
                <a:moveTo>
                  <a:pt x="0" y="528"/>
                </a:moveTo>
                <a:cubicBezTo>
                  <a:pt x="72" y="500"/>
                  <a:pt x="144" y="472"/>
                  <a:pt x="192" y="384"/>
                </a:cubicBezTo>
                <a:cubicBezTo>
                  <a:pt x="240" y="296"/>
                  <a:pt x="256" y="0"/>
                  <a:pt x="288" y="0"/>
                </a:cubicBezTo>
                <a:cubicBezTo>
                  <a:pt x="320" y="0"/>
                  <a:pt x="328" y="304"/>
                  <a:pt x="384" y="384"/>
                </a:cubicBezTo>
                <a:cubicBezTo>
                  <a:pt x="440" y="464"/>
                  <a:pt x="532" y="472"/>
                  <a:pt x="624" y="480"/>
                </a:cubicBezTo>
              </a:path>
            </a:pathLst>
          </a:custGeom>
          <a:solidFill>
            <a:srgbClr val="0070C0"/>
          </a:solidFill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endParaRPr lang="fr-FR"/>
          </a:p>
        </p:txBody>
      </p:sp>
      <p:cxnSp>
        <p:nvCxnSpPr>
          <p:cNvPr id="38" name="Connecteur droit avec flèche 37"/>
          <p:cNvCxnSpPr/>
          <p:nvPr/>
        </p:nvCxnSpPr>
        <p:spPr>
          <a:xfrm flipH="1">
            <a:off x="621511" y="1628800"/>
            <a:ext cx="1187929" cy="2043731"/>
          </a:xfrm>
          <a:prstGeom prst="straightConnector1">
            <a:avLst/>
          </a:prstGeom>
          <a:ln w="1905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954" y="-249538"/>
            <a:ext cx="3353558" cy="267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700" y="1715474"/>
            <a:ext cx="3327442" cy="2649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Line 21"/>
          <p:cNvSpPr>
            <a:spLocks noChangeShapeType="1"/>
          </p:cNvSpPr>
          <p:nvPr/>
        </p:nvSpPr>
        <p:spPr bwMode="auto">
          <a:xfrm>
            <a:off x="7381883" y="1442603"/>
            <a:ext cx="1" cy="165618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>
            <a:off x="6790409" y="1877453"/>
            <a:ext cx="37724" cy="232648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7330694" y="3665590"/>
            <a:ext cx="1144588" cy="379412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1800" dirty="0" err="1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fr-FR" sz="1800" baseline="-25000" dirty="0" err="1">
                <a:solidFill>
                  <a:prstClr val="black"/>
                </a:solidFill>
              </a:rPr>
              <a:t>s</a:t>
            </a:r>
            <a:r>
              <a:rPr lang="fr-FR" sz="1800" dirty="0">
                <a:solidFill>
                  <a:prstClr val="black"/>
                </a:solidFill>
              </a:rPr>
              <a:t>=220nm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6250647" y="-73581"/>
            <a:ext cx="2551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/>
              </a:rPr>
              <a:t>Interférométrie @800nm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6338937" y="4261774"/>
            <a:ext cx="2141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/>
              </a:rPr>
              <a:t>Absorption @220nm</a:t>
            </a:r>
            <a:endParaRPr lang="fr-FR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6955367" y="5105622"/>
            <a:ext cx="3175" cy="1028700"/>
            <a:chOff x="633413" y="2700338"/>
            <a:chExt cx="3175" cy="1028700"/>
          </a:xfrm>
        </p:grpSpPr>
        <p:sp>
          <p:nvSpPr>
            <p:cNvPr id="44" name="Line 7"/>
            <p:cNvSpPr>
              <a:spLocks noChangeShapeType="1"/>
            </p:cNvSpPr>
            <p:nvPr/>
          </p:nvSpPr>
          <p:spPr bwMode="auto">
            <a:xfrm flipV="1">
              <a:off x="633413" y="3471863"/>
              <a:ext cx="0" cy="2571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Line 8"/>
            <p:cNvSpPr>
              <a:spLocks noChangeShapeType="1"/>
            </p:cNvSpPr>
            <p:nvPr/>
          </p:nvSpPr>
          <p:spPr bwMode="auto">
            <a:xfrm flipV="1">
              <a:off x="633413" y="2957513"/>
              <a:ext cx="0" cy="2571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Line 9"/>
            <p:cNvSpPr>
              <a:spLocks noChangeShapeType="1"/>
            </p:cNvSpPr>
            <p:nvPr/>
          </p:nvSpPr>
          <p:spPr bwMode="auto">
            <a:xfrm flipH="1" flipV="1">
              <a:off x="633413" y="3214688"/>
              <a:ext cx="3175" cy="22383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Line 10"/>
            <p:cNvSpPr>
              <a:spLocks noChangeShapeType="1"/>
            </p:cNvSpPr>
            <p:nvPr/>
          </p:nvSpPr>
          <p:spPr bwMode="auto">
            <a:xfrm flipV="1">
              <a:off x="633413" y="2700338"/>
              <a:ext cx="0" cy="25717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stealth" w="lg" len="lg"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fr-FR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8" name="Rectangle 5"/>
          <p:cNvSpPr>
            <a:spLocks noChangeArrowheads="1"/>
          </p:cNvSpPr>
          <p:nvPr/>
        </p:nvSpPr>
        <p:spPr bwMode="auto">
          <a:xfrm>
            <a:off x="6445780" y="6134322"/>
            <a:ext cx="2038350" cy="6096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Rectangle 6"/>
          <p:cNvSpPr>
            <a:spLocks noChangeArrowheads="1"/>
          </p:cNvSpPr>
          <p:nvPr/>
        </p:nvSpPr>
        <p:spPr bwMode="auto">
          <a:xfrm>
            <a:off x="6483879" y="4581128"/>
            <a:ext cx="1971676" cy="695943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Text Box 46"/>
          <p:cNvSpPr txBox="1">
            <a:spLocks noChangeArrowheads="1"/>
          </p:cNvSpPr>
          <p:nvPr/>
        </p:nvSpPr>
        <p:spPr bwMode="auto">
          <a:xfrm>
            <a:off x="7649104" y="6289897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prstClr val="white"/>
                </a:solidFill>
                <a:latin typeface="Calibri"/>
              </a:rPr>
              <a:t>V.B.</a:t>
            </a: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7486737" y="4727004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008000"/>
                </a:solidFill>
                <a:latin typeface="Calibri"/>
              </a:rPr>
              <a:t>C.B.</a:t>
            </a:r>
          </a:p>
        </p:txBody>
      </p:sp>
      <p:grpSp>
        <p:nvGrpSpPr>
          <p:cNvPr id="52" name="Groupe 51"/>
          <p:cNvGrpSpPr/>
          <p:nvPr/>
        </p:nvGrpSpPr>
        <p:grpSpPr>
          <a:xfrm>
            <a:off x="6958542" y="5105622"/>
            <a:ext cx="1115570" cy="900111"/>
            <a:chOff x="7211683" y="3863243"/>
            <a:chExt cx="597588" cy="481012"/>
          </a:xfrm>
        </p:grpSpPr>
        <p:cxnSp>
          <p:nvCxnSpPr>
            <p:cNvPr id="53" name="Connecteur droit 52"/>
            <p:cNvCxnSpPr/>
            <p:nvPr/>
          </p:nvCxnSpPr>
          <p:spPr>
            <a:xfrm>
              <a:off x="7334362" y="4344255"/>
              <a:ext cx="4749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7211683" y="3863243"/>
              <a:ext cx="360133" cy="4810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5" name="Connecteur droit avec flèche 54"/>
          <p:cNvCxnSpPr/>
          <p:nvPr/>
        </p:nvCxnSpPr>
        <p:spPr>
          <a:xfrm flipH="1" flipV="1">
            <a:off x="7797887" y="5491384"/>
            <a:ext cx="9525" cy="514349"/>
          </a:xfrm>
          <a:prstGeom prst="straightConnector1">
            <a:avLst/>
          </a:prstGeom>
          <a:ln w="3175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ZoneTexte 55"/>
          <p:cNvSpPr txBox="1"/>
          <p:nvPr/>
        </p:nvSpPr>
        <p:spPr>
          <a:xfrm>
            <a:off x="7870284" y="5565582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b="1" dirty="0">
                <a:solidFill>
                  <a:srgbClr val="7030A0"/>
                </a:solidFill>
                <a:latin typeface="Calibri"/>
              </a:rPr>
              <a:t>a</a:t>
            </a:r>
            <a:r>
              <a:rPr lang="fr-FR" b="1" dirty="0" smtClean="0">
                <a:solidFill>
                  <a:srgbClr val="7030A0"/>
                </a:solidFill>
                <a:latin typeface="Calibri"/>
              </a:rPr>
              <a:t>bs : 5,7 eV</a:t>
            </a:r>
            <a:endParaRPr lang="fr-FR" b="1" dirty="0">
              <a:solidFill>
                <a:srgbClr val="7030A0"/>
              </a:solidFill>
              <a:latin typeface="Calibri"/>
            </a:endParaRPr>
          </a:p>
        </p:txBody>
      </p:sp>
      <p:cxnSp>
        <p:nvCxnSpPr>
          <p:cNvPr id="57" name="Connecteur droit 56"/>
          <p:cNvCxnSpPr/>
          <p:nvPr/>
        </p:nvCxnSpPr>
        <p:spPr>
          <a:xfrm>
            <a:off x="7649104" y="5491384"/>
            <a:ext cx="425008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38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3783046" y="2108427"/>
            <a:ext cx="188594" cy="9946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2933437" y="3302001"/>
            <a:ext cx="2868127" cy="497323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2843808" y="1014317"/>
            <a:ext cx="2957756" cy="1293039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" name="Groupe 1"/>
          <p:cNvGrpSpPr/>
          <p:nvPr/>
        </p:nvGrpSpPr>
        <p:grpSpPr>
          <a:xfrm>
            <a:off x="3783046" y="2108427"/>
            <a:ext cx="0" cy="1193574"/>
            <a:chOff x="6135239" y="1644971"/>
            <a:chExt cx="0" cy="1193574"/>
          </a:xfrm>
        </p:grpSpPr>
        <p:sp>
          <p:nvSpPr>
            <p:cNvPr id="24582" name="Line 6"/>
            <p:cNvSpPr>
              <a:spLocks noChangeShapeType="1"/>
            </p:cNvSpPr>
            <p:nvPr/>
          </p:nvSpPr>
          <p:spPr bwMode="auto">
            <a:xfrm flipV="1">
              <a:off x="6135239" y="25401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83" name="Line 7"/>
            <p:cNvSpPr>
              <a:spLocks noChangeShapeType="1"/>
            </p:cNvSpPr>
            <p:nvPr/>
          </p:nvSpPr>
          <p:spPr bwMode="auto">
            <a:xfrm flipV="1">
              <a:off x="6135239" y="194336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84" name="Line 8"/>
            <p:cNvSpPr>
              <a:spLocks noChangeShapeType="1"/>
            </p:cNvSpPr>
            <p:nvPr/>
          </p:nvSpPr>
          <p:spPr bwMode="auto">
            <a:xfrm flipV="1">
              <a:off x="6135239" y="2241758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85" name="Line 9"/>
            <p:cNvSpPr>
              <a:spLocks noChangeShapeType="1"/>
            </p:cNvSpPr>
            <p:nvPr/>
          </p:nvSpPr>
          <p:spPr bwMode="auto">
            <a:xfrm flipV="1">
              <a:off x="6135239" y="164497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350696" y="1511640"/>
            <a:ext cx="0" cy="596787"/>
            <a:chOff x="6702889" y="1048184"/>
            <a:chExt cx="0" cy="596787"/>
          </a:xfrm>
        </p:grpSpPr>
        <p:sp>
          <p:nvSpPr>
            <p:cNvPr id="24586" name="Line 10"/>
            <p:cNvSpPr>
              <a:spLocks noChangeShapeType="1"/>
            </p:cNvSpPr>
            <p:nvPr/>
          </p:nvSpPr>
          <p:spPr bwMode="auto">
            <a:xfrm flipV="1">
              <a:off x="6702889" y="104818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87" name="Line 11"/>
            <p:cNvSpPr>
              <a:spLocks noChangeShapeType="1"/>
            </p:cNvSpPr>
            <p:nvPr/>
          </p:nvSpPr>
          <p:spPr bwMode="auto">
            <a:xfrm flipV="1">
              <a:off x="6702889" y="1346577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4588" name="Line 12"/>
          <p:cNvSpPr>
            <a:spLocks noChangeShapeType="1"/>
          </p:cNvSpPr>
          <p:nvPr/>
        </p:nvSpPr>
        <p:spPr bwMode="auto">
          <a:xfrm flipV="1">
            <a:off x="3971640" y="1909498"/>
            <a:ext cx="0" cy="298394"/>
          </a:xfrm>
          <a:prstGeom prst="line">
            <a:avLst/>
          </a:prstGeom>
          <a:noFill/>
          <a:ln w="127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971640" y="1909498"/>
            <a:ext cx="379056" cy="198929"/>
            <a:chOff x="6323833" y="1446042"/>
            <a:chExt cx="379056" cy="198929"/>
          </a:xfrm>
        </p:grpSpPr>
        <p:sp>
          <p:nvSpPr>
            <p:cNvPr id="24589" name="Line 13"/>
            <p:cNvSpPr>
              <a:spLocks noChangeShapeType="1"/>
            </p:cNvSpPr>
            <p:nvPr/>
          </p:nvSpPr>
          <p:spPr bwMode="auto">
            <a:xfrm>
              <a:off x="6323833" y="1446042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90" name="Line 14"/>
            <p:cNvSpPr>
              <a:spLocks noChangeShapeType="1"/>
            </p:cNvSpPr>
            <p:nvPr/>
          </p:nvSpPr>
          <p:spPr bwMode="auto">
            <a:xfrm>
              <a:off x="6514294" y="1545506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4350696" y="1611104"/>
            <a:ext cx="567650" cy="298394"/>
            <a:chOff x="6702889" y="1147648"/>
            <a:chExt cx="567650" cy="298394"/>
          </a:xfrm>
        </p:grpSpPr>
        <p:sp>
          <p:nvSpPr>
            <p:cNvPr id="24591" name="Line 15"/>
            <p:cNvSpPr>
              <a:spLocks noChangeShapeType="1"/>
            </p:cNvSpPr>
            <p:nvPr/>
          </p:nvSpPr>
          <p:spPr bwMode="auto">
            <a:xfrm>
              <a:off x="6702889" y="1147648"/>
              <a:ext cx="188594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92" name="Line 16"/>
            <p:cNvSpPr>
              <a:spLocks noChangeShapeType="1"/>
            </p:cNvSpPr>
            <p:nvPr/>
          </p:nvSpPr>
          <p:spPr bwMode="auto">
            <a:xfrm>
              <a:off x="6891483" y="1247113"/>
              <a:ext cx="190462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593" name="Line 17"/>
            <p:cNvSpPr>
              <a:spLocks noChangeShapeType="1"/>
            </p:cNvSpPr>
            <p:nvPr/>
          </p:nvSpPr>
          <p:spPr bwMode="auto">
            <a:xfrm>
              <a:off x="7081944" y="1346577"/>
              <a:ext cx="188595" cy="99465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5858777" y="3313052"/>
            <a:ext cx="5966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V.B.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5891194" y="1633207"/>
            <a:ext cx="5854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000000"/>
                </a:solidFill>
                <a:latin typeface="Comic Sans MS" pitchFamily="66" charset="0"/>
              </a:rPr>
              <a:t>C.B.</a:t>
            </a:r>
            <a:endParaRPr lang="fr-FR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9" name="Groupe 8"/>
          <p:cNvGrpSpPr/>
          <p:nvPr/>
        </p:nvGrpSpPr>
        <p:grpSpPr>
          <a:xfrm>
            <a:off x="4905275" y="1102730"/>
            <a:ext cx="0" cy="828871"/>
            <a:chOff x="7257468" y="639274"/>
            <a:chExt cx="0" cy="828871"/>
          </a:xfrm>
        </p:grpSpPr>
        <p:sp>
          <p:nvSpPr>
            <p:cNvPr id="24599" name="Line 23"/>
            <p:cNvSpPr>
              <a:spLocks noChangeShapeType="1"/>
            </p:cNvSpPr>
            <p:nvPr/>
          </p:nvSpPr>
          <p:spPr bwMode="auto">
            <a:xfrm flipV="1">
              <a:off x="7257468" y="639274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600" name="Line 24"/>
            <p:cNvSpPr>
              <a:spLocks noChangeShapeType="1"/>
            </p:cNvSpPr>
            <p:nvPr/>
          </p:nvSpPr>
          <p:spPr bwMode="auto">
            <a:xfrm flipV="1">
              <a:off x="7257468" y="904513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601" name="Line 25"/>
            <p:cNvSpPr>
              <a:spLocks noChangeShapeType="1"/>
            </p:cNvSpPr>
            <p:nvPr/>
          </p:nvSpPr>
          <p:spPr bwMode="auto">
            <a:xfrm flipV="1">
              <a:off x="7257468" y="1169751"/>
              <a:ext cx="0" cy="298394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</p:grpSp>
      <p:sp>
        <p:nvSpPr>
          <p:cNvPr id="24604" name="Line 28"/>
          <p:cNvSpPr>
            <a:spLocks noChangeShapeType="1"/>
          </p:cNvSpPr>
          <p:nvPr/>
        </p:nvSpPr>
        <p:spPr bwMode="auto">
          <a:xfrm>
            <a:off x="3260133" y="2307356"/>
            <a:ext cx="0" cy="1060955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4605" name="Text Box 29"/>
          <p:cNvSpPr txBox="1">
            <a:spLocks noChangeArrowheads="1"/>
          </p:cNvSpPr>
          <p:nvPr/>
        </p:nvSpPr>
        <p:spPr bwMode="auto">
          <a:xfrm rot="16200000">
            <a:off x="2575789" y="2578629"/>
            <a:ext cx="950439" cy="35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 b="1" dirty="0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 dirty="0">
              <a:solidFill>
                <a:srgbClr val="000000"/>
              </a:solidFill>
              <a:latin typeface="Comic Sans MS" pitchFamily="66" charset="0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4905275" y="1102730"/>
            <a:ext cx="1083017" cy="2210323"/>
            <a:chOff x="7257468" y="639274"/>
            <a:chExt cx="1083017" cy="2210323"/>
          </a:xfrm>
        </p:grpSpPr>
        <p:sp>
          <p:nvSpPr>
            <p:cNvPr id="24602" name="Line 26"/>
            <p:cNvSpPr>
              <a:spLocks noChangeShapeType="1"/>
            </p:cNvSpPr>
            <p:nvPr/>
          </p:nvSpPr>
          <p:spPr bwMode="auto">
            <a:xfrm flipH="1" flipV="1">
              <a:off x="7615984" y="1700229"/>
              <a:ext cx="89629" cy="11493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603" name="Line 27"/>
            <p:cNvSpPr>
              <a:spLocks noChangeShapeType="1"/>
            </p:cNvSpPr>
            <p:nvPr/>
          </p:nvSpPr>
          <p:spPr bwMode="auto">
            <a:xfrm>
              <a:off x="7257468" y="639274"/>
              <a:ext cx="358516" cy="106095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4609" name="Text Box 36"/>
            <p:cNvSpPr txBox="1">
              <a:spLocks noChangeArrowheads="1"/>
            </p:cNvSpPr>
            <p:nvPr/>
          </p:nvSpPr>
          <p:spPr bwMode="auto">
            <a:xfrm>
              <a:off x="7507682" y="1156858"/>
              <a:ext cx="832803" cy="39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  <a:r>
                <a:rPr lang="fr-FR" sz="1600" b="1">
                  <a:solidFill>
                    <a:srgbClr val="000000"/>
                  </a:solidFill>
                  <a:latin typeface="Comic Sans MS" pitchFamily="66" charset="0"/>
                </a:rPr>
                <a:t>-e</a:t>
              </a:r>
              <a:r>
                <a:rPr lang="fr-FR" sz="1600" b="1" baseline="30000">
                  <a:solidFill>
                    <a:srgbClr val="000000"/>
                  </a:solidFill>
                  <a:latin typeface="Comic Sans MS" pitchFamily="66" charset="0"/>
                </a:rPr>
                <a:t>-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4367501" y="2108427"/>
            <a:ext cx="530927" cy="1204625"/>
            <a:chOff x="6719694" y="1644971"/>
            <a:chExt cx="530927" cy="1204625"/>
          </a:xfrm>
        </p:grpSpPr>
        <p:cxnSp>
          <p:nvCxnSpPr>
            <p:cNvPr id="3" name="Connecteur droit avec flèche 2"/>
            <p:cNvCxnSpPr/>
            <p:nvPr/>
          </p:nvCxnSpPr>
          <p:spPr>
            <a:xfrm>
              <a:off x="6797185" y="1644971"/>
              <a:ext cx="205400" cy="59678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V="1">
              <a:off x="6719694" y="2551201"/>
              <a:ext cx="282891" cy="29839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6777267" y="225526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/>
            <p:nvPr/>
          </p:nvCxnSpPr>
          <p:spPr>
            <a:xfrm>
              <a:off x="6777260" y="2540154"/>
              <a:ext cx="47335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Ellipse 4"/>
          <p:cNvSpPr/>
          <p:nvPr/>
        </p:nvSpPr>
        <p:spPr>
          <a:xfrm>
            <a:off x="3031347" y="836712"/>
            <a:ext cx="2902057" cy="16869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7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>
            <a:off x="4110038" y="3334432"/>
            <a:ext cx="284162" cy="104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302000" y="4363132"/>
            <a:ext cx="2752725" cy="6096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311525" y="2267632"/>
            <a:ext cx="2733675" cy="123825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 flipV="1">
            <a:off x="4110038" y="410595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4110038" y="359160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H="1" flipV="1">
            <a:off x="4110038" y="3848782"/>
            <a:ext cx="3175" cy="2238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V="1">
            <a:off x="4110038" y="3334432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7" name="Line 29"/>
          <p:cNvSpPr>
            <a:spLocks noChangeShapeType="1"/>
          </p:cNvSpPr>
          <p:nvPr/>
        </p:nvSpPr>
        <p:spPr bwMode="auto">
          <a:xfrm>
            <a:off x="3463925" y="3458257"/>
            <a:ext cx="0" cy="914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24588" name="Text Box 30"/>
          <p:cNvSpPr txBox="1">
            <a:spLocks noChangeArrowheads="1"/>
          </p:cNvSpPr>
          <p:nvPr/>
        </p:nvSpPr>
        <p:spPr bwMode="auto">
          <a:xfrm rot="-5400000">
            <a:off x="2876550" y="3734482"/>
            <a:ext cx="81915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>
              <a:latin typeface="Comic Sans MS" pitchFamily="66" charset="0"/>
            </a:endParaRPr>
          </a:p>
        </p:txBody>
      </p:sp>
      <p:sp>
        <p:nvSpPr>
          <p:cNvPr id="24589" name="Text Box 40"/>
          <p:cNvSpPr txBox="1">
            <a:spLocks noChangeArrowheads="1"/>
          </p:cNvSpPr>
          <p:nvPr/>
        </p:nvSpPr>
        <p:spPr bwMode="auto">
          <a:xfrm>
            <a:off x="3319905" y="188913"/>
            <a:ext cx="23391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</a:rPr>
              <a:t>electronic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excitation 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and</a:t>
            </a:r>
          </a:p>
          <a:p>
            <a:pPr algn="ctr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dirty="0" err="1">
                <a:solidFill>
                  <a:srgbClr val="FF0000"/>
                </a:solidFill>
              </a:rPr>
              <a:t>heating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 smtClean="0">
                <a:solidFill>
                  <a:srgbClr val="FF0000"/>
                </a:solidFill>
              </a:rPr>
              <a:t>» </a:t>
            </a:r>
          </a:p>
        </p:txBody>
      </p:sp>
      <p:sp>
        <p:nvSpPr>
          <p:cNvPr id="24592" name="AutoShape 43"/>
          <p:cNvSpPr>
            <a:spLocks/>
          </p:cNvSpPr>
          <p:nvPr/>
        </p:nvSpPr>
        <p:spPr bwMode="auto">
          <a:xfrm rot="-5400000">
            <a:off x="4043363" y="4848907"/>
            <a:ext cx="136525" cy="466725"/>
          </a:xfrm>
          <a:prstGeom prst="leftBrace">
            <a:avLst>
              <a:gd name="adj1" fmla="val 28488"/>
              <a:gd name="adj2" fmla="val 46801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93" name="Text Box 46"/>
          <p:cNvSpPr txBox="1">
            <a:spLocks noChangeArrowheads="1"/>
          </p:cNvSpPr>
          <p:nvPr/>
        </p:nvSpPr>
        <p:spPr bwMode="auto">
          <a:xfrm>
            <a:off x="5422900" y="4490132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V.B.</a:t>
            </a:r>
          </a:p>
        </p:txBody>
      </p:sp>
      <p:sp>
        <p:nvSpPr>
          <p:cNvPr id="24594" name="Text Box 47"/>
          <p:cNvSpPr txBox="1">
            <a:spLocks noChangeArrowheads="1"/>
          </p:cNvSpPr>
          <p:nvPr/>
        </p:nvSpPr>
        <p:spPr bwMode="auto">
          <a:xfrm>
            <a:off x="5419725" y="3039157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8000"/>
                </a:solidFill>
              </a:rPr>
              <a:t>C.B.</a:t>
            </a:r>
          </a:p>
        </p:txBody>
      </p:sp>
      <p:sp>
        <p:nvSpPr>
          <p:cNvPr id="24595" name="Text Box 48"/>
          <p:cNvSpPr txBox="1">
            <a:spLocks noChangeArrowheads="1"/>
          </p:cNvSpPr>
          <p:nvPr/>
        </p:nvSpPr>
        <p:spPr bwMode="auto">
          <a:xfrm>
            <a:off x="3689350" y="5109257"/>
            <a:ext cx="8899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</a:rPr>
              <a:t>400nm</a:t>
            </a:r>
          </a:p>
          <a:p>
            <a:r>
              <a:rPr lang="fr-FR" dirty="0">
                <a:solidFill>
                  <a:srgbClr val="0000CC"/>
                </a:solidFill>
              </a:rPr>
              <a:t>(</a:t>
            </a:r>
            <a:r>
              <a:rPr lang="fr-FR" dirty="0" smtClean="0">
                <a:solidFill>
                  <a:srgbClr val="0000CC"/>
                </a:solidFill>
              </a:rPr>
              <a:t>3eV)</a:t>
            </a:r>
            <a:endParaRPr lang="fr-FR" dirty="0">
              <a:solidFill>
                <a:srgbClr val="0000CC"/>
              </a:solidFill>
            </a:endParaRPr>
          </a:p>
          <a:p>
            <a:r>
              <a:rPr lang="fr-FR" dirty="0">
                <a:solidFill>
                  <a:srgbClr val="0000CC"/>
                </a:solidFill>
              </a:rPr>
              <a:t>50fs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4292600" y="2467657"/>
            <a:ext cx="1441450" cy="3590925"/>
            <a:chOff x="2704" y="1287"/>
            <a:chExt cx="908" cy="2262"/>
          </a:xfrm>
        </p:grpSpPr>
        <p:grpSp>
          <p:nvGrpSpPr>
            <p:cNvPr id="24597" name="Group 50"/>
            <p:cNvGrpSpPr>
              <a:grpSpLocks/>
            </p:cNvGrpSpPr>
            <p:nvPr/>
          </p:nvGrpSpPr>
          <p:grpSpPr bwMode="auto">
            <a:xfrm>
              <a:off x="2774" y="1287"/>
              <a:ext cx="507" cy="600"/>
              <a:chOff x="2768" y="1287"/>
              <a:chExt cx="507" cy="600"/>
            </a:xfrm>
          </p:grpSpPr>
          <p:sp>
            <p:nvSpPr>
              <p:cNvPr id="24600" name="Line 11"/>
              <p:cNvSpPr>
                <a:spLocks noChangeShapeType="1"/>
              </p:cNvSpPr>
              <p:nvPr/>
            </p:nvSpPr>
            <p:spPr bwMode="auto">
              <a:xfrm flipV="1">
                <a:off x="2971" y="1509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1" name="Line 12"/>
              <p:cNvSpPr>
                <a:spLocks noChangeShapeType="1"/>
              </p:cNvSpPr>
              <p:nvPr/>
            </p:nvSpPr>
            <p:spPr bwMode="auto">
              <a:xfrm flipV="1">
                <a:off x="2971" y="167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2" name="Line 13"/>
              <p:cNvSpPr>
                <a:spLocks noChangeShapeType="1"/>
              </p:cNvSpPr>
              <p:nvPr/>
            </p:nvSpPr>
            <p:spPr bwMode="auto">
              <a:xfrm flipV="1">
                <a:off x="2768" y="172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3" name="Line 14"/>
              <p:cNvSpPr>
                <a:spLocks noChangeShapeType="1"/>
              </p:cNvSpPr>
              <p:nvPr/>
            </p:nvSpPr>
            <p:spPr bwMode="auto">
              <a:xfrm>
                <a:off x="2768" y="1725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4" name="Line 15"/>
              <p:cNvSpPr>
                <a:spLocks noChangeShapeType="1"/>
              </p:cNvSpPr>
              <p:nvPr/>
            </p:nvSpPr>
            <p:spPr bwMode="auto">
              <a:xfrm>
                <a:off x="2870" y="1779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5" name="Line 16"/>
              <p:cNvSpPr>
                <a:spLocks noChangeShapeType="1"/>
              </p:cNvSpPr>
              <p:nvPr/>
            </p:nvSpPr>
            <p:spPr bwMode="auto">
              <a:xfrm>
                <a:off x="2971" y="1563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6" name="Line 17"/>
              <p:cNvSpPr>
                <a:spLocks noChangeShapeType="1"/>
              </p:cNvSpPr>
              <p:nvPr/>
            </p:nvSpPr>
            <p:spPr bwMode="auto">
              <a:xfrm>
                <a:off x="3072" y="1617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7" name="Line 18"/>
              <p:cNvSpPr>
                <a:spLocks noChangeShapeType="1"/>
              </p:cNvSpPr>
              <p:nvPr/>
            </p:nvSpPr>
            <p:spPr bwMode="auto">
              <a:xfrm>
                <a:off x="3174" y="1671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8" name="Line 24"/>
              <p:cNvSpPr>
                <a:spLocks noChangeShapeType="1"/>
              </p:cNvSpPr>
              <p:nvPr/>
            </p:nvSpPr>
            <p:spPr bwMode="auto">
              <a:xfrm flipV="1">
                <a:off x="3268" y="1287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9" name="Line 25"/>
              <p:cNvSpPr>
                <a:spLocks noChangeShapeType="1"/>
              </p:cNvSpPr>
              <p:nvPr/>
            </p:nvSpPr>
            <p:spPr bwMode="auto">
              <a:xfrm flipV="1">
                <a:off x="3268" y="143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10" name="Line 26"/>
              <p:cNvSpPr>
                <a:spLocks noChangeShapeType="1"/>
              </p:cNvSpPr>
              <p:nvPr/>
            </p:nvSpPr>
            <p:spPr bwMode="auto">
              <a:xfrm flipV="1">
                <a:off x="3268" y="157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598" name="AutoShape 44"/>
            <p:cNvSpPr>
              <a:spLocks/>
            </p:cNvSpPr>
            <p:nvPr/>
          </p:nvSpPr>
          <p:spPr bwMode="auto">
            <a:xfrm rot="-5400000">
              <a:off x="3100" y="2596"/>
              <a:ext cx="104" cy="678"/>
            </a:xfrm>
            <a:prstGeom prst="leftBrace">
              <a:avLst>
                <a:gd name="adj1" fmla="val 5432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599" name="Text Box 49"/>
            <p:cNvSpPr txBox="1">
              <a:spLocks noChangeArrowheads="1"/>
            </p:cNvSpPr>
            <p:nvPr/>
          </p:nvSpPr>
          <p:spPr bwMode="auto">
            <a:xfrm>
              <a:off x="2704" y="2967"/>
              <a:ext cx="90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800nm</a:t>
              </a:r>
            </a:p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(1.5 eV)</a:t>
              </a:r>
              <a:endParaRPr lang="fr-FR" dirty="0">
                <a:solidFill>
                  <a:srgbClr val="FF0000"/>
                </a:solidFill>
              </a:endParaRP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50fs to 10ps</a:t>
              </a: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6529677"/>
            <a:ext cx="2133600" cy="476250"/>
          </a:xfrm>
        </p:spPr>
        <p:txBody>
          <a:bodyPr/>
          <a:lstStyle/>
          <a:p>
            <a:pPr>
              <a:defRPr/>
            </a:pPr>
            <a:fld id="{ACAA7C1C-77AF-48ED-A742-5E425146ABE8}" type="slidenum">
              <a:rPr lang="fr-FR" smtClean="0"/>
              <a:pPr>
                <a:defRPr/>
              </a:pPr>
              <a:t>6</a:t>
            </a:fld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41609" y="108171"/>
            <a:ext cx="1946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SiO</a:t>
            </a:r>
            <a:r>
              <a:rPr lang="fr-FR" sz="2000" b="1" baseline="-25000" dirty="0" smtClean="0">
                <a:solidFill>
                  <a:srgbClr val="008000"/>
                </a:solidFill>
              </a:rPr>
              <a:t>2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99780" y="1287152"/>
            <a:ext cx="61350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look </a:t>
            </a:r>
            <a:r>
              <a:rPr lang="fr-FR" dirty="0"/>
              <a:t>for impact </a:t>
            </a:r>
            <a:r>
              <a:rPr lang="fr-FR" dirty="0" err="1"/>
              <a:t>ionization</a:t>
            </a:r>
            <a:r>
              <a:rPr lang="fr-FR" dirty="0"/>
              <a:t> / avalanche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/>
              <a:t>carrier </a:t>
            </a:r>
            <a:r>
              <a:rPr lang="fr-FR" dirty="0" err="1"/>
              <a:t>density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time </a:t>
            </a:r>
            <a:r>
              <a:rPr lang="fr-FR" dirty="0" err="1"/>
              <a:t>resolved</a:t>
            </a:r>
            <a:r>
              <a:rPr lang="fr-FR" dirty="0"/>
              <a:t> </a:t>
            </a:r>
            <a:r>
              <a:rPr lang="fr-FR" dirty="0" err="1"/>
              <a:t>interferometry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179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13201" y="366110"/>
            <a:ext cx="665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srgbClr val="FF0000"/>
                </a:solidFill>
              </a:rPr>
              <a:t>Time </a:t>
            </a:r>
            <a:r>
              <a:rPr lang="fr-FR" dirty="0" err="1" smtClean="0">
                <a:solidFill>
                  <a:srgbClr val="FF0000"/>
                </a:solidFill>
              </a:rPr>
              <a:t>resolved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photoemission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smtClean="0">
                <a:solidFill>
                  <a:srgbClr val="FF0000"/>
                </a:solidFill>
              </a:rPr>
              <a:t>: </a:t>
            </a:r>
            <a:r>
              <a:rPr lang="fr-FR" dirty="0" err="1" smtClean="0">
                <a:solidFill>
                  <a:srgbClr val="FF0000"/>
                </a:solidFill>
              </a:rPr>
              <a:t>electron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dynamics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within</a:t>
            </a:r>
            <a:r>
              <a:rPr lang="fr-FR" dirty="0" smtClean="0">
                <a:solidFill>
                  <a:srgbClr val="FF0000"/>
                </a:solidFill>
              </a:rPr>
              <a:t> the CB</a:t>
            </a:r>
            <a:endParaRPr lang="fr-FR" b="1" dirty="0" smtClean="0">
              <a:solidFill>
                <a:srgbClr val="FF0000"/>
              </a:solidFill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121126" y="2814352"/>
            <a:ext cx="284162" cy="104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3088" y="3843052"/>
            <a:ext cx="2752725" cy="6096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22613" y="1747552"/>
            <a:ext cx="2733675" cy="123825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1121126" y="358587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V="1">
            <a:off x="1121126" y="307152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 flipV="1">
            <a:off x="1121126" y="3328702"/>
            <a:ext cx="3175" cy="2238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1121126" y="2814352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3" name="Line 21"/>
          <p:cNvSpPr>
            <a:spLocks noChangeShapeType="1"/>
          </p:cNvSpPr>
          <p:nvPr/>
        </p:nvSpPr>
        <p:spPr bwMode="auto">
          <a:xfrm>
            <a:off x="627413" y="3344577"/>
            <a:ext cx="304800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 flipV="1">
            <a:off x="779813" y="309057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5" name="Line 29"/>
          <p:cNvSpPr>
            <a:spLocks noChangeShapeType="1"/>
          </p:cNvSpPr>
          <p:nvPr/>
        </p:nvSpPr>
        <p:spPr bwMode="auto">
          <a:xfrm>
            <a:off x="475013" y="2938177"/>
            <a:ext cx="0" cy="914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6" name="Text Box 30"/>
          <p:cNvSpPr txBox="1">
            <a:spLocks noChangeArrowheads="1"/>
          </p:cNvSpPr>
          <p:nvPr/>
        </p:nvSpPr>
        <p:spPr bwMode="auto">
          <a:xfrm rot="-5400000">
            <a:off x="-112362" y="3214402"/>
            <a:ext cx="81915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1400" b="1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7" name="Line 41"/>
          <p:cNvSpPr>
            <a:spLocks noChangeShapeType="1"/>
          </p:cNvSpPr>
          <p:nvPr/>
        </p:nvSpPr>
        <p:spPr bwMode="auto">
          <a:xfrm flipV="1">
            <a:off x="778226" y="285562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>
            <a:off x="763938" y="2831814"/>
            <a:ext cx="160338" cy="85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9" name="AutoShape 43"/>
          <p:cNvSpPr>
            <a:spLocks/>
          </p:cNvSpPr>
          <p:nvPr/>
        </p:nvSpPr>
        <p:spPr bwMode="auto">
          <a:xfrm rot="-5400000">
            <a:off x="911576" y="4328827"/>
            <a:ext cx="136525" cy="466725"/>
          </a:xfrm>
          <a:prstGeom prst="leftBrace">
            <a:avLst>
              <a:gd name="adj1" fmla="val 28488"/>
              <a:gd name="adj2" fmla="val 46801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2433988" y="3970052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srgbClr val="FFFFFF"/>
                </a:solidFill>
              </a:rPr>
              <a:t>V.B.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2430813" y="2519077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>
                <a:solidFill>
                  <a:srgbClr val="008000"/>
                </a:solidFill>
              </a:rPr>
              <a:t>C.B.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681388" y="4589177"/>
            <a:ext cx="6159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0000CC"/>
                </a:solidFill>
              </a:rPr>
              <a:t>3eV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>
                <a:solidFill>
                  <a:srgbClr val="0000CC"/>
                </a:solidFill>
              </a:rPr>
              <a:t>50fs</a:t>
            </a:r>
          </a:p>
        </p:txBody>
      </p:sp>
      <p:grpSp>
        <p:nvGrpSpPr>
          <p:cNvPr id="23" name="Group 51"/>
          <p:cNvGrpSpPr>
            <a:grpSpLocks/>
          </p:cNvGrpSpPr>
          <p:nvPr/>
        </p:nvGrpSpPr>
        <p:grpSpPr bwMode="auto">
          <a:xfrm>
            <a:off x="1310038" y="1947577"/>
            <a:ext cx="1428750" cy="3308350"/>
            <a:chOff x="2708" y="1287"/>
            <a:chExt cx="900" cy="2084"/>
          </a:xfrm>
        </p:grpSpPr>
        <p:grpSp>
          <p:nvGrpSpPr>
            <p:cNvPr id="24" name="Group 50"/>
            <p:cNvGrpSpPr>
              <a:grpSpLocks/>
            </p:cNvGrpSpPr>
            <p:nvPr/>
          </p:nvGrpSpPr>
          <p:grpSpPr bwMode="auto">
            <a:xfrm>
              <a:off x="2774" y="1287"/>
              <a:ext cx="507" cy="600"/>
              <a:chOff x="2768" y="1287"/>
              <a:chExt cx="507" cy="600"/>
            </a:xfrm>
          </p:grpSpPr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V="1">
                <a:off x="2971" y="1509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12"/>
              <p:cNvSpPr>
                <a:spLocks noChangeShapeType="1"/>
              </p:cNvSpPr>
              <p:nvPr/>
            </p:nvSpPr>
            <p:spPr bwMode="auto">
              <a:xfrm flipV="1">
                <a:off x="2971" y="167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768" y="172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4"/>
              <p:cNvSpPr>
                <a:spLocks noChangeShapeType="1"/>
              </p:cNvSpPr>
              <p:nvPr/>
            </p:nvSpPr>
            <p:spPr bwMode="auto">
              <a:xfrm>
                <a:off x="2768" y="1725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5"/>
              <p:cNvSpPr>
                <a:spLocks noChangeShapeType="1"/>
              </p:cNvSpPr>
              <p:nvPr/>
            </p:nvSpPr>
            <p:spPr bwMode="auto">
              <a:xfrm>
                <a:off x="2870" y="1779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2971" y="1563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7"/>
              <p:cNvSpPr>
                <a:spLocks noChangeShapeType="1"/>
              </p:cNvSpPr>
              <p:nvPr/>
            </p:nvSpPr>
            <p:spPr bwMode="auto">
              <a:xfrm>
                <a:off x="3072" y="1617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Line 18"/>
              <p:cNvSpPr>
                <a:spLocks noChangeShapeType="1"/>
              </p:cNvSpPr>
              <p:nvPr/>
            </p:nvSpPr>
            <p:spPr bwMode="auto">
              <a:xfrm>
                <a:off x="3174" y="1671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Line 24"/>
              <p:cNvSpPr>
                <a:spLocks noChangeShapeType="1"/>
              </p:cNvSpPr>
              <p:nvPr/>
            </p:nvSpPr>
            <p:spPr bwMode="auto">
              <a:xfrm flipV="1">
                <a:off x="3268" y="1287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Line 25"/>
              <p:cNvSpPr>
                <a:spLocks noChangeShapeType="1"/>
              </p:cNvSpPr>
              <p:nvPr/>
            </p:nvSpPr>
            <p:spPr bwMode="auto">
              <a:xfrm flipV="1">
                <a:off x="3268" y="143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Line 26"/>
              <p:cNvSpPr>
                <a:spLocks noChangeShapeType="1"/>
              </p:cNvSpPr>
              <p:nvPr/>
            </p:nvSpPr>
            <p:spPr bwMode="auto">
              <a:xfrm flipV="1">
                <a:off x="3268" y="157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5" name="AutoShape 44"/>
            <p:cNvSpPr>
              <a:spLocks/>
            </p:cNvSpPr>
            <p:nvPr/>
          </p:nvSpPr>
          <p:spPr bwMode="auto">
            <a:xfrm rot="-5400000">
              <a:off x="3100" y="2596"/>
              <a:ext cx="104" cy="678"/>
            </a:xfrm>
            <a:prstGeom prst="leftBrace">
              <a:avLst>
                <a:gd name="adj1" fmla="val 5432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srgbClr val="000000"/>
                </a:solidFill>
              </a:endParaRPr>
            </a:p>
          </p:txBody>
        </p:sp>
        <p:sp>
          <p:nvSpPr>
            <p:cNvPr id="26" name="Text Box 49"/>
            <p:cNvSpPr txBox="1">
              <a:spLocks noChangeArrowheads="1"/>
            </p:cNvSpPr>
            <p:nvPr/>
          </p:nvSpPr>
          <p:spPr bwMode="auto">
            <a:xfrm>
              <a:off x="2708" y="2967"/>
              <a:ext cx="90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FF0000"/>
                  </a:solidFill>
                </a:rPr>
                <a:t>1.5 eV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>
                  <a:solidFill>
                    <a:srgbClr val="FF0000"/>
                  </a:solidFill>
                </a:rPr>
                <a:t>50fs to 10ps</a:t>
              </a:r>
            </a:p>
          </p:txBody>
        </p:sp>
      </p:grpSp>
      <p:grpSp>
        <p:nvGrpSpPr>
          <p:cNvPr id="40" name="Groupe 43"/>
          <p:cNvGrpSpPr/>
          <p:nvPr/>
        </p:nvGrpSpPr>
        <p:grpSpPr>
          <a:xfrm>
            <a:off x="3491154" y="1152256"/>
            <a:ext cx="5362452" cy="4679767"/>
            <a:chOff x="3491154" y="1152256"/>
            <a:chExt cx="5362452" cy="4679767"/>
          </a:xfrm>
        </p:grpSpPr>
        <p:graphicFrame>
          <p:nvGraphicFramePr>
            <p:cNvPr id="3" name="Objet 2"/>
            <p:cNvGraphicFramePr>
              <a:graphicFrameLocks noChangeAspect="1"/>
            </p:cNvGraphicFramePr>
            <p:nvPr>
              <p:extLst/>
            </p:nvPr>
          </p:nvGraphicFramePr>
          <p:xfrm>
            <a:off x="6008806" y="2041278"/>
            <a:ext cx="2844800" cy="2311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11" name="KGPlot" r:id="rId3" imgW="2848532" imgH="2311188" progId="KGraph_Plot">
                    <p:embed/>
                  </p:oleObj>
                </mc:Choice>
                <mc:Fallback>
                  <p:oleObj name="KGPlot" r:id="rId3" imgW="2848532" imgH="2311188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08806" y="2041278"/>
                          <a:ext cx="2844800" cy="23114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" name="Objet 3"/>
            <p:cNvGraphicFramePr>
              <a:graphicFrameLocks noChangeAspect="1"/>
            </p:cNvGraphicFramePr>
            <p:nvPr>
              <p:extLst/>
            </p:nvPr>
          </p:nvGraphicFramePr>
          <p:xfrm>
            <a:off x="3491154" y="3434898"/>
            <a:ext cx="2625725" cy="239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12" name="KGPlot" r:id="rId5" imgW="2628709" imgH="2396674" progId="KGraph_Plot">
                    <p:embed/>
                  </p:oleObj>
                </mc:Choice>
                <mc:Fallback>
                  <p:oleObj name="KGPlot" r:id="rId5" imgW="2628709" imgH="2396674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1154" y="3434898"/>
                          <a:ext cx="2625725" cy="2397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t 4"/>
            <p:cNvGraphicFramePr>
              <a:graphicFrameLocks noChangeAspect="1"/>
            </p:cNvGraphicFramePr>
            <p:nvPr>
              <p:extLst/>
            </p:nvPr>
          </p:nvGraphicFramePr>
          <p:xfrm>
            <a:off x="3491154" y="1152256"/>
            <a:ext cx="2625725" cy="2397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13" name="KGPlot" r:id="rId7" imgW="2628709" imgH="2396674" progId="KGraph_Plot">
                    <p:embed/>
                  </p:oleObj>
                </mc:Choice>
                <mc:Fallback>
                  <p:oleObj name="KGPlot" r:id="rId7" imgW="2628709" imgH="2396674" progId="KGraph_Plot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91154" y="1152256"/>
                          <a:ext cx="2625725" cy="23971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ZoneTexte 37"/>
            <p:cNvSpPr txBox="1"/>
            <p:nvPr/>
          </p:nvSpPr>
          <p:spPr>
            <a:xfrm>
              <a:off x="6610050" y="4387746"/>
              <a:ext cx="889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rgbClr val="FF3300"/>
                  </a:solidFill>
                </a:rPr>
                <a:t>IR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err="1" smtClean="0">
                  <a:solidFill>
                    <a:srgbClr val="FF3300"/>
                  </a:solidFill>
                </a:rPr>
                <a:t>before</a:t>
              </a:r>
              <a:endParaRPr lang="fr-FR" b="1" dirty="0">
                <a:solidFill>
                  <a:srgbClr val="FF3300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7779439" y="4396845"/>
              <a:ext cx="6848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smtClean="0">
                  <a:solidFill>
                    <a:srgbClr val="FF3300"/>
                  </a:solidFill>
                </a:rPr>
                <a:t>IR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b="1" dirty="0" err="1" smtClean="0">
                  <a:solidFill>
                    <a:srgbClr val="FF3300"/>
                  </a:solidFill>
                </a:rPr>
                <a:t>after</a:t>
              </a:r>
              <a:endParaRPr lang="fr-FR" b="1" dirty="0">
                <a:solidFill>
                  <a:srgbClr val="FF3300"/>
                </a:solidFill>
              </a:endParaRPr>
            </a:p>
          </p:txBody>
        </p:sp>
        <p:cxnSp>
          <p:nvCxnSpPr>
            <p:cNvPr id="41" name="Connecteur droit avec flèche 40"/>
            <p:cNvCxnSpPr/>
            <p:nvPr/>
          </p:nvCxnSpPr>
          <p:spPr>
            <a:xfrm flipH="1" flipV="1">
              <a:off x="6530455" y="4346803"/>
              <a:ext cx="975814" cy="682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7581331" y="4353627"/>
              <a:ext cx="1255594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ZoneTexte 46"/>
            <p:cNvSpPr txBox="1"/>
            <p:nvPr/>
          </p:nvSpPr>
          <p:spPr>
            <a:xfrm>
              <a:off x="6701051" y="1712786"/>
              <a:ext cx="18646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fr-FR" dirty="0" smtClean="0">
                  <a:solidFill>
                    <a:srgbClr val="000000"/>
                  </a:solidFill>
                </a:rPr>
                <a:t>e</a:t>
              </a:r>
              <a:r>
                <a:rPr lang="fr-FR" baseline="30000" dirty="0" smtClean="0">
                  <a:solidFill>
                    <a:srgbClr val="000000"/>
                  </a:solidFill>
                </a:rPr>
                <a:t>-</a:t>
              </a:r>
              <a:r>
                <a:rPr lang="fr-FR" dirty="0" smtClean="0">
                  <a:solidFill>
                    <a:srgbClr val="000000"/>
                  </a:solidFill>
                </a:rPr>
                <a:t> de 20 à 30 eV</a:t>
              </a:r>
              <a:endParaRPr lang="fr-FR" dirty="0">
                <a:solidFill>
                  <a:srgbClr val="000000"/>
                </a:solidFill>
              </a:endParaRPr>
            </a:p>
          </p:txBody>
        </p: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6723986" y="1269242"/>
              <a:ext cx="982663" cy="457200"/>
            </a:xfrm>
            <a:prstGeom prst="rect">
              <a:avLst/>
            </a:prstGeom>
            <a:solidFill>
              <a:srgbClr val="FFFF00"/>
            </a:solidFill>
            <a:ln w="254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sz="2400" b="1" dirty="0">
                  <a:solidFill>
                    <a:srgbClr val="008000"/>
                  </a:solidFill>
                  <a:latin typeface="Comic Sans MS" pitchFamily="66" charset="0"/>
                </a:rPr>
                <a:t>Al</a:t>
              </a:r>
              <a:r>
                <a:rPr lang="fr-FR" sz="2400" b="1" baseline="-25000" dirty="0">
                  <a:solidFill>
                    <a:srgbClr val="008000"/>
                  </a:solidFill>
                  <a:latin typeface="Comic Sans MS" pitchFamily="66" charset="0"/>
                </a:rPr>
                <a:t>2</a:t>
              </a:r>
              <a:r>
                <a:rPr lang="fr-FR" sz="2400" b="1" dirty="0">
                  <a:solidFill>
                    <a:srgbClr val="008000"/>
                  </a:solidFill>
                  <a:latin typeface="Comic Sans MS" pitchFamily="66" charset="0"/>
                </a:rPr>
                <a:t>O</a:t>
              </a:r>
              <a:r>
                <a:rPr lang="fr-FR" sz="2400" b="1" baseline="-25000" dirty="0">
                  <a:solidFill>
                    <a:srgbClr val="008000"/>
                  </a:solidFill>
                  <a:latin typeface="Comic Sans MS" pitchFamily="66" charset="0"/>
                </a:rPr>
                <a:t>3</a:t>
              </a:r>
              <a:endParaRPr lang="fr-FR" sz="2400" b="1" dirty="0">
                <a:solidFill>
                  <a:srgbClr val="008000"/>
                </a:solidFill>
                <a:latin typeface="Comic Sans MS" pitchFamily="66" charset="0"/>
              </a:endParaRPr>
            </a:p>
          </p:txBody>
        </p:sp>
      </p:grpSp>
      <p:sp>
        <p:nvSpPr>
          <p:cNvPr id="42" name="Espace réservé du numéro de diapositive 4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</p:spPr>
        <p:txBody>
          <a:bodyPr/>
          <a:lstStyle/>
          <a:p>
            <a:pPr>
              <a:defRPr/>
            </a:pPr>
            <a:fld id="{ACAA7C1C-77AF-48ED-A742-5E425146ABE8}" type="slidenum">
              <a:rPr lang="fr-FR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27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4"/>
          <p:cNvSpPr>
            <a:spLocks noChangeShapeType="1"/>
          </p:cNvSpPr>
          <p:nvPr/>
        </p:nvSpPr>
        <p:spPr bwMode="auto">
          <a:xfrm>
            <a:off x="4110038" y="3334432"/>
            <a:ext cx="284162" cy="10477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79" name="Rectangle 5"/>
          <p:cNvSpPr>
            <a:spLocks noChangeArrowheads="1"/>
          </p:cNvSpPr>
          <p:nvPr/>
        </p:nvSpPr>
        <p:spPr bwMode="auto">
          <a:xfrm>
            <a:off x="3302000" y="4363132"/>
            <a:ext cx="2752725" cy="609600"/>
          </a:xfrm>
          <a:prstGeom prst="rect">
            <a:avLst/>
          </a:prstGeom>
          <a:solidFill>
            <a:srgbClr val="008000"/>
          </a:solidFill>
          <a:ln w="1270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24580" name="Rectangle 6"/>
          <p:cNvSpPr>
            <a:spLocks noChangeArrowheads="1"/>
          </p:cNvSpPr>
          <p:nvPr/>
        </p:nvSpPr>
        <p:spPr bwMode="auto">
          <a:xfrm>
            <a:off x="3311525" y="2267632"/>
            <a:ext cx="2733675" cy="1238250"/>
          </a:xfrm>
          <a:prstGeom prst="rect">
            <a:avLst/>
          </a:prstGeom>
          <a:noFill/>
          <a:ln w="31750">
            <a:solidFill>
              <a:srgbClr val="0080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1" name="Line 7"/>
          <p:cNvSpPr>
            <a:spLocks noChangeShapeType="1"/>
          </p:cNvSpPr>
          <p:nvPr/>
        </p:nvSpPr>
        <p:spPr bwMode="auto">
          <a:xfrm flipV="1">
            <a:off x="4110038" y="410595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2" name="Line 8"/>
          <p:cNvSpPr>
            <a:spLocks noChangeShapeType="1"/>
          </p:cNvSpPr>
          <p:nvPr/>
        </p:nvSpPr>
        <p:spPr bwMode="auto">
          <a:xfrm flipV="1">
            <a:off x="4110038" y="3591607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3" name="Line 9"/>
          <p:cNvSpPr>
            <a:spLocks noChangeShapeType="1"/>
          </p:cNvSpPr>
          <p:nvPr/>
        </p:nvSpPr>
        <p:spPr bwMode="auto">
          <a:xfrm flipH="1" flipV="1">
            <a:off x="4110038" y="3848782"/>
            <a:ext cx="3175" cy="22383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4" name="Line 10"/>
          <p:cNvSpPr>
            <a:spLocks noChangeShapeType="1"/>
          </p:cNvSpPr>
          <p:nvPr/>
        </p:nvSpPr>
        <p:spPr bwMode="auto">
          <a:xfrm flipV="1">
            <a:off x="4110038" y="3334432"/>
            <a:ext cx="0" cy="2571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87" name="Line 29"/>
          <p:cNvSpPr>
            <a:spLocks noChangeShapeType="1"/>
          </p:cNvSpPr>
          <p:nvPr/>
        </p:nvSpPr>
        <p:spPr bwMode="auto">
          <a:xfrm>
            <a:off x="3463925" y="3458257"/>
            <a:ext cx="0" cy="914400"/>
          </a:xfrm>
          <a:prstGeom prst="line">
            <a:avLst/>
          </a:prstGeom>
          <a:noFill/>
          <a:ln w="31750">
            <a:solidFill>
              <a:srgbClr val="008000"/>
            </a:solidFill>
            <a:round/>
            <a:headEnd type="stealth" w="med" len="med"/>
            <a:tailEnd type="stealth" w="med" len="med"/>
          </a:ln>
        </p:spPr>
        <p:txBody>
          <a:bodyPr anchor="ctr">
            <a:spAutoFit/>
          </a:bodyPr>
          <a:lstStyle/>
          <a:p>
            <a:endParaRPr lang="fr-FR"/>
          </a:p>
        </p:txBody>
      </p:sp>
      <p:sp>
        <p:nvSpPr>
          <p:cNvPr id="24588" name="Text Box 30"/>
          <p:cNvSpPr txBox="1">
            <a:spLocks noChangeArrowheads="1"/>
          </p:cNvSpPr>
          <p:nvPr/>
        </p:nvSpPr>
        <p:spPr bwMode="auto">
          <a:xfrm rot="-5400000">
            <a:off x="2876550" y="3734482"/>
            <a:ext cx="819150" cy="304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fr-FR" sz="1400" b="1">
                <a:solidFill>
                  <a:srgbClr val="008000"/>
                </a:solidFill>
                <a:latin typeface="Comic Sans MS" pitchFamily="66" charset="0"/>
              </a:rPr>
              <a:t>5/10eV</a:t>
            </a:r>
            <a:endParaRPr lang="fr-FR" sz="1400">
              <a:latin typeface="Comic Sans MS" pitchFamily="66" charset="0"/>
            </a:endParaRPr>
          </a:p>
        </p:txBody>
      </p:sp>
      <p:sp>
        <p:nvSpPr>
          <p:cNvPr id="24589" name="Text Box 40"/>
          <p:cNvSpPr txBox="1">
            <a:spLocks noChangeArrowheads="1"/>
          </p:cNvSpPr>
          <p:nvPr/>
        </p:nvSpPr>
        <p:spPr bwMode="auto">
          <a:xfrm>
            <a:off x="3319905" y="188913"/>
            <a:ext cx="23391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dirty="0" err="1" smtClean="0">
                <a:solidFill>
                  <a:schemeClr val="accent2"/>
                </a:solidFill>
              </a:rPr>
              <a:t>electronic</a:t>
            </a:r>
            <a:r>
              <a:rPr lang="fr-FR" dirty="0" smtClean="0">
                <a:solidFill>
                  <a:schemeClr val="accent2"/>
                </a:solidFill>
              </a:rPr>
              <a:t> </a:t>
            </a:r>
            <a:r>
              <a:rPr lang="fr-FR" dirty="0">
                <a:solidFill>
                  <a:schemeClr val="accent2"/>
                </a:solidFill>
              </a:rPr>
              <a:t>excitation 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and</a:t>
            </a:r>
          </a:p>
          <a:p>
            <a:pPr algn="ctr"/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« </a:t>
            </a:r>
            <a:r>
              <a:rPr lang="fr-FR" dirty="0" err="1">
                <a:solidFill>
                  <a:srgbClr val="FF0000"/>
                </a:solidFill>
              </a:rPr>
              <a:t>heating</a:t>
            </a:r>
            <a:r>
              <a:rPr lang="fr-FR" dirty="0">
                <a:solidFill>
                  <a:srgbClr val="FF0000"/>
                </a:solidFill>
              </a:rPr>
              <a:t> </a:t>
            </a:r>
            <a:r>
              <a:rPr lang="fr-FR" dirty="0" smtClean="0">
                <a:solidFill>
                  <a:srgbClr val="FF0000"/>
                </a:solidFill>
              </a:rPr>
              <a:t>» </a:t>
            </a:r>
          </a:p>
        </p:txBody>
      </p:sp>
      <p:sp>
        <p:nvSpPr>
          <p:cNvPr id="24592" name="AutoShape 43"/>
          <p:cNvSpPr>
            <a:spLocks/>
          </p:cNvSpPr>
          <p:nvPr/>
        </p:nvSpPr>
        <p:spPr bwMode="auto">
          <a:xfrm rot="-5400000">
            <a:off x="4043363" y="4848907"/>
            <a:ext cx="136525" cy="466725"/>
          </a:xfrm>
          <a:prstGeom prst="leftBrace">
            <a:avLst>
              <a:gd name="adj1" fmla="val 28488"/>
              <a:gd name="adj2" fmla="val 46801"/>
            </a:avLst>
          </a:prstGeom>
          <a:noFill/>
          <a:ln w="2540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24593" name="Text Box 46"/>
          <p:cNvSpPr txBox="1">
            <a:spLocks noChangeArrowheads="1"/>
          </p:cNvSpPr>
          <p:nvPr/>
        </p:nvSpPr>
        <p:spPr bwMode="auto">
          <a:xfrm>
            <a:off x="5422900" y="4490132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bg1"/>
                </a:solidFill>
              </a:rPr>
              <a:t>V.B.</a:t>
            </a:r>
          </a:p>
        </p:txBody>
      </p:sp>
      <p:sp>
        <p:nvSpPr>
          <p:cNvPr id="24594" name="Text Box 47"/>
          <p:cNvSpPr txBox="1">
            <a:spLocks noChangeArrowheads="1"/>
          </p:cNvSpPr>
          <p:nvPr/>
        </p:nvSpPr>
        <p:spPr bwMode="auto">
          <a:xfrm>
            <a:off x="5419725" y="3039157"/>
            <a:ext cx="641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rgbClr val="008000"/>
                </a:solidFill>
              </a:rPr>
              <a:t>C.B.</a:t>
            </a:r>
          </a:p>
        </p:txBody>
      </p:sp>
      <p:sp>
        <p:nvSpPr>
          <p:cNvPr id="24595" name="Text Box 48"/>
          <p:cNvSpPr txBox="1">
            <a:spLocks noChangeArrowheads="1"/>
          </p:cNvSpPr>
          <p:nvPr/>
        </p:nvSpPr>
        <p:spPr bwMode="auto">
          <a:xfrm>
            <a:off x="3689350" y="5109257"/>
            <a:ext cx="8899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0000CC"/>
                </a:solidFill>
              </a:rPr>
              <a:t>400nm</a:t>
            </a:r>
          </a:p>
          <a:p>
            <a:r>
              <a:rPr lang="fr-FR" dirty="0">
                <a:solidFill>
                  <a:srgbClr val="0000CC"/>
                </a:solidFill>
              </a:rPr>
              <a:t>(</a:t>
            </a:r>
            <a:r>
              <a:rPr lang="fr-FR" dirty="0" smtClean="0">
                <a:solidFill>
                  <a:srgbClr val="0000CC"/>
                </a:solidFill>
              </a:rPr>
              <a:t>3eV)</a:t>
            </a:r>
            <a:endParaRPr lang="fr-FR" dirty="0">
              <a:solidFill>
                <a:srgbClr val="0000CC"/>
              </a:solidFill>
            </a:endParaRPr>
          </a:p>
          <a:p>
            <a:r>
              <a:rPr lang="fr-FR" dirty="0">
                <a:solidFill>
                  <a:srgbClr val="0000CC"/>
                </a:solidFill>
              </a:rPr>
              <a:t>50fs</a:t>
            </a:r>
          </a:p>
        </p:txBody>
      </p:sp>
      <p:grpSp>
        <p:nvGrpSpPr>
          <p:cNvPr id="2" name="Group 51"/>
          <p:cNvGrpSpPr>
            <a:grpSpLocks/>
          </p:cNvGrpSpPr>
          <p:nvPr/>
        </p:nvGrpSpPr>
        <p:grpSpPr bwMode="auto">
          <a:xfrm>
            <a:off x="4292600" y="2467657"/>
            <a:ext cx="1441450" cy="3590925"/>
            <a:chOff x="2704" y="1287"/>
            <a:chExt cx="908" cy="2262"/>
          </a:xfrm>
        </p:grpSpPr>
        <p:grpSp>
          <p:nvGrpSpPr>
            <p:cNvPr id="24597" name="Group 50"/>
            <p:cNvGrpSpPr>
              <a:grpSpLocks/>
            </p:cNvGrpSpPr>
            <p:nvPr/>
          </p:nvGrpSpPr>
          <p:grpSpPr bwMode="auto">
            <a:xfrm>
              <a:off x="2774" y="1287"/>
              <a:ext cx="507" cy="600"/>
              <a:chOff x="2768" y="1287"/>
              <a:chExt cx="507" cy="600"/>
            </a:xfrm>
          </p:grpSpPr>
          <p:sp>
            <p:nvSpPr>
              <p:cNvPr id="24600" name="Line 11"/>
              <p:cNvSpPr>
                <a:spLocks noChangeShapeType="1"/>
              </p:cNvSpPr>
              <p:nvPr/>
            </p:nvSpPr>
            <p:spPr bwMode="auto">
              <a:xfrm flipV="1">
                <a:off x="2971" y="1509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1" name="Line 12"/>
              <p:cNvSpPr>
                <a:spLocks noChangeShapeType="1"/>
              </p:cNvSpPr>
              <p:nvPr/>
            </p:nvSpPr>
            <p:spPr bwMode="auto">
              <a:xfrm flipV="1">
                <a:off x="2971" y="167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2" name="Line 13"/>
              <p:cNvSpPr>
                <a:spLocks noChangeShapeType="1"/>
              </p:cNvSpPr>
              <p:nvPr/>
            </p:nvSpPr>
            <p:spPr bwMode="auto">
              <a:xfrm flipV="1">
                <a:off x="2768" y="172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3" name="Line 14"/>
              <p:cNvSpPr>
                <a:spLocks noChangeShapeType="1"/>
              </p:cNvSpPr>
              <p:nvPr/>
            </p:nvSpPr>
            <p:spPr bwMode="auto">
              <a:xfrm>
                <a:off x="2768" y="1725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4" name="Line 15"/>
              <p:cNvSpPr>
                <a:spLocks noChangeShapeType="1"/>
              </p:cNvSpPr>
              <p:nvPr/>
            </p:nvSpPr>
            <p:spPr bwMode="auto">
              <a:xfrm>
                <a:off x="2870" y="1779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5" name="Line 16"/>
              <p:cNvSpPr>
                <a:spLocks noChangeShapeType="1"/>
              </p:cNvSpPr>
              <p:nvPr/>
            </p:nvSpPr>
            <p:spPr bwMode="auto">
              <a:xfrm>
                <a:off x="2971" y="1563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6" name="Line 17"/>
              <p:cNvSpPr>
                <a:spLocks noChangeShapeType="1"/>
              </p:cNvSpPr>
              <p:nvPr/>
            </p:nvSpPr>
            <p:spPr bwMode="auto">
              <a:xfrm>
                <a:off x="3072" y="1617"/>
                <a:ext cx="102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7" name="Line 18"/>
              <p:cNvSpPr>
                <a:spLocks noChangeShapeType="1"/>
              </p:cNvSpPr>
              <p:nvPr/>
            </p:nvSpPr>
            <p:spPr bwMode="auto">
              <a:xfrm>
                <a:off x="3174" y="1671"/>
                <a:ext cx="101" cy="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 type="triangle" w="sm" len="sm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8" name="Line 24"/>
              <p:cNvSpPr>
                <a:spLocks noChangeShapeType="1"/>
              </p:cNvSpPr>
              <p:nvPr/>
            </p:nvSpPr>
            <p:spPr bwMode="auto">
              <a:xfrm flipV="1">
                <a:off x="3268" y="1287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09" name="Line 25"/>
              <p:cNvSpPr>
                <a:spLocks noChangeShapeType="1"/>
              </p:cNvSpPr>
              <p:nvPr/>
            </p:nvSpPr>
            <p:spPr bwMode="auto">
              <a:xfrm flipV="1">
                <a:off x="3268" y="1431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24610" name="Line 26"/>
              <p:cNvSpPr>
                <a:spLocks noChangeShapeType="1"/>
              </p:cNvSpPr>
              <p:nvPr/>
            </p:nvSpPr>
            <p:spPr bwMode="auto">
              <a:xfrm flipV="1">
                <a:off x="3268" y="1575"/>
                <a:ext cx="0" cy="162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24598" name="AutoShape 44"/>
            <p:cNvSpPr>
              <a:spLocks/>
            </p:cNvSpPr>
            <p:nvPr/>
          </p:nvSpPr>
          <p:spPr bwMode="auto">
            <a:xfrm rot="-5400000">
              <a:off x="3100" y="2596"/>
              <a:ext cx="104" cy="678"/>
            </a:xfrm>
            <a:prstGeom prst="leftBrace">
              <a:avLst>
                <a:gd name="adj1" fmla="val 54327"/>
                <a:gd name="adj2" fmla="val 50000"/>
              </a:avLst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4599" name="Text Box 49"/>
            <p:cNvSpPr txBox="1">
              <a:spLocks noChangeArrowheads="1"/>
            </p:cNvSpPr>
            <p:nvPr/>
          </p:nvSpPr>
          <p:spPr bwMode="auto">
            <a:xfrm>
              <a:off x="2704" y="2967"/>
              <a:ext cx="908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800nm</a:t>
              </a:r>
            </a:p>
            <a:p>
              <a:pPr algn="ctr"/>
              <a:r>
                <a:rPr lang="fr-FR" dirty="0" smtClean="0">
                  <a:solidFill>
                    <a:srgbClr val="FF0000"/>
                  </a:solidFill>
                </a:rPr>
                <a:t>(1.5 eV)</a:t>
              </a:r>
              <a:endParaRPr lang="fr-FR" dirty="0">
                <a:solidFill>
                  <a:srgbClr val="FF0000"/>
                </a:solidFill>
              </a:endParaRPr>
            </a:p>
            <a:p>
              <a:pPr algn="ctr"/>
              <a:r>
                <a:rPr lang="fr-FR" dirty="0">
                  <a:solidFill>
                    <a:srgbClr val="FF0000"/>
                  </a:solidFill>
                </a:rPr>
                <a:t>50fs to 10ps</a:t>
              </a:r>
            </a:p>
          </p:txBody>
        </p:sp>
      </p:grp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010400" y="6529677"/>
            <a:ext cx="2133600" cy="476250"/>
          </a:xfrm>
        </p:spPr>
        <p:txBody>
          <a:bodyPr/>
          <a:lstStyle/>
          <a:p>
            <a:pPr>
              <a:defRPr/>
            </a:pPr>
            <a:fld id="{ACAA7C1C-77AF-48ED-A742-5E425146ABE8}" type="slidenum">
              <a:rPr lang="fr-FR" smtClean="0"/>
              <a:pPr>
                <a:defRPr/>
              </a:pPr>
              <a:t>8</a:t>
            </a:fld>
            <a:endParaRPr lang="fr-FR" dirty="0"/>
          </a:p>
        </p:txBody>
      </p:sp>
      <p:sp>
        <p:nvSpPr>
          <p:cNvPr id="33" name="ZoneTexte 32"/>
          <p:cNvSpPr txBox="1"/>
          <p:nvPr/>
        </p:nvSpPr>
        <p:spPr>
          <a:xfrm>
            <a:off x="141609" y="108171"/>
            <a:ext cx="1946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SiO</a:t>
            </a:r>
            <a:r>
              <a:rPr lang="fr-FR" sz="2000" b="1" baseline="-25000" dirty="0" smtClean="0">
                <a:solidFill>
                  <a:srgbClr val="008000"/>
                </a:solidFill>
              </a:rPr>
              <a:t>2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899780" y="1287152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- </a:t>
            </a:r>
            <a:r>
              <a:rPr lang="fr-FR" dirty="0" err="1" smtClean="0"/>
              <a:t>measure</a:t>
            </a:r>
            <a:r>
              <a:rPr lang="fr-FR" dirty="0" smtClean="0"/>
              <a:t> </a:t>
            </a:r>
            <a:r>
              <a:rPr lang="fr-FR" dirty="0"/>
              <a:t>carrier </a:t>
            </a:r>
            <a:r>
              <a:rPr lang="fr-FR" dirty="0" err="1"/>
              <a:t>density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time </a:t>
            </a:r>
            <a:r>
              <a:rPr lang="fr-FR" dirty="0" err="1"/>
              <a:t>resolved</a:t>
            </a:r>
            <a:r>
              <a:rPr lang="fr-FR" dirty="0"/>
              <a:t> </a:t>
            </a:r>
            <a:r>
              <a:rPr lang="fr-FR" dirty="0" err="1"/>
              <a:t>interferometry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042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995869" y="3512058"/>
            <a:ext cx="152329" cy="368273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511870" y="2632483"/>
            <a:ext cx="1629315" cy="72534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482908" y="2792884"/>
            <a:ext cx="1721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 err="1" smtClean="0">
                <a:solidFill>
                  <a:prstClr val="black"/>
                </a:solidFill>
                <a:latin typeface="Calibri" pitchFamily="34" charset="0"/>
              </a:rPr>
              <a:t>monochromator</a:t>
            </a:r>
            <a:endParaRPr lang="fr-FR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 flipV="1">
            <a:off x="3641794" y="3701928"/>
            <a:ext cx="2425063" cy="0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3121982" y="2988137"/>
            <a:ext cx="2944876" cy="10974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3007004" y="4465952"/>
            <a:ext cx="623043" cy="9632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V="1">
            <a:off x="3644543" y="3689845"/>
            <a:ext cx="744" cy="785738"/>
          </a:xfrm>
          <a:prstGeom prst="line">
            <a:avLst/>
          </a:prstGeom>
          <a:noFill/>
          <a:ln w="190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2" name="Line 26"/>
          <p:cNvSpPr>
            <a:spLocks noChangeShapeType="1"/>
          </p:cNvSpPr>
          <p:nvPr/>
        </p:nvSpPr>
        <p:spPr bwMode="auto">
          <a:xfrm>
            <a:off x="7476054" y="3204439"/>
            <a:ext cx="3231" cy="149305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Line 27"/>
          <p:cNvSpPr>
            <a:spLocks noChangeShapeType="1"/>
          </p:cNvSpPr>
          <p:nvPr/>
        </p:nvSpPr>
        <p:spPr bwMode="auto">
          <a:xfrm flipV="1">
            <a:off x="7142233" y="3209945"/>
            <a:ext cx="343534" cy="25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7142232" y="2689776"/>
            <a:ext cx="61912" cy="22064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5" name="Rectangle 29"/>
          <p:cNvSpPr>
            <a:spLocks noChangeArrowheads="1"/>
          </p:cNvSpPr>
          <p:nvPr/>
        </p:nvSpPr>
        <p:spPr bwMode="auto">
          <a:xfrm>
            <a:off x="7205191" y="2638305"/>
            <a:ext cx="498198" cy="31826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7142232" y="3087971"/>
            <a:ext cx="61912" cy="21905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7" name="Text Box 31"/>
          <p:cNvSpPr txBox="1">
            <a:spLocks noChangeArrowheads="1"/>
          </p:cNvSpPr>
          <p:nvPr/>
        </p:nvSpPr>
        <p:spPr bwMode="auto">
          <a:xfrm>
            <a:off x="7193033" y="2677078"/>
            <a:ext cx="527709" cy="26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100">
                <a:solidFill>
                  <a:prstClr val="black"/>
                </a:solidFill>
                <a:latin typeface="Calibri" pitchFamily="34" charset="0"/>
              </a:rPr>
              <a:t>C.C.D.</a:t>
            </a:r>
          </a:p>
        </p:txBody>
      </p:sp>
      <p:sp>
        <p:nvSpPr>
          <p:cNvPr id="18" name="Text Box 34"/>
          <p:cNvSpPr txBox="1">
            <a:spLocks noChangeArrowheads="1"/>
          </p:cNvSpPr>
          <p:nvPr/>
        </p:nvSpPr>
        <p:spPr bwMode="auto">
          <a:xfrm>
            <a:off x="4668143" y="3819949"/>
            <a:ext cx="710451" cy="30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prstClr val="black"/>
                </a:solidFill>
                <a:latin typeface="Calibri" pitchFamily="34" charset="0"/>
              </a:rPr>
              <a:t>sample</a:t>
            </a:r>
            <a:endParaRPr lang="fr-FR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9" name="Line 36"/>
          <p:cNvSpPr>
            <a:spLocks noChangeShapeType="1"/>
          </p:cNvSpPr>
          <p:nvPr/>
        </p:nvSpPr>
        <p:spPr bwMode="auto">
          <a:xfrm flipV="1">
            <a:off x="3132295" y="2980387"/>
            <a:ext cx="1343148" cy="145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4568731" y="2596402"/>
            <a:ext cx="617798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dirty="0" err="1">
                <a:solidFill>
                  <a:prstClr val="black"/>
                </a:solidFill>
                <a:latin typeface="Calibri" pitchFamily="34" charset="0"/>
              </a:rPr>
              <a:t>d</a:t>
            </a:r>
            <a:r>
              <a:rPr lang="fr-FR" sz="1400" dirty="0" err="1" smtClean="0">
                <a:solidFill>
                  <a:prstClr val="black"/>
                </a:solidFill>
                <a:latin typeface="Calibri" pitchFamily="34" charset="0"/>
              </a:rPr>
              <a:t>elay</a:t>
            </a:r>
            <a:endParaRPr lang="fr-FR" sz="1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  <a:latin typeface="Calibri" pitchFamily="34" charset="0"/>
              </a:rPr>
              <a:t>line</a:t>
            </a:r>
          </a:p>
          <a:p>
            <a:pPr eaLnBrk="1" fontAlgn="base" hangingPunct="1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  <a:latin typeface="Calibri" pitchFamily="34" charset="0"/>
              </a:rPr>
              <a:t>probe</a:t>
            </a:r>
            <a:endParaRPr lang="fr-FR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Rectangle 42"/>
          <p:cNvSpPr>
            <a:spLocks noChangeArrowheads="1"/>
          </p:cNvSpPr>
          <p:nvPr/>
        </p:nvSpPr>
        <p:spPr bwMode="auto">
          <a:xfrm>
            <a:off x="6069901" y="3542054"/>
            <a:ext cx="563563" cy="29366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>
                <a:solidFill>
                  <a:prstClr val="black"/>
                </a:solidFill>
                <a:latin typeface="Calibri" pitchFamily="34" charset="0"/>
              </a:rPr>
              <a:t>C.C.D.</a:t>
            </a:r>
          </a:p>
        </p:txBody>
      </p:sp>
      <p:sp>
        <p:nvSpPr>
          <p:cNvPr id="23" name="Line 47"/>
          <p:cNvSpPr>
            <a:spLocks noChangeShapeType="1"/>
          </p:cNvSpPr>
          <p:nvPr/>
        </p:nvSpPr>
        <p:spPr bwMode="auto">
          <a:xfrm>
            <a:off x="7389222" y="3093321"/>
            <a:ext cx="187325" cy="222234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24" name="Rectangle 48"/>
          <p:cNvSpPr>
            <a:spLocks noChangeArrowheads="1"/>
          </p:cNvSpPr>
          <p:nvPr/>
        </p:nvSpPr>
        <p:spPr bwMode="auto">
          <a:xfrm rot="16200000">
            <a:off x="2847413" y="4449750"/>
            <a:ext cx="287338" cy="7143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5" name="Text Box 49"/>
          <p:cNvSpPr txBox="1">
            <a:spLocks noChangeArrowheads="1"/>
          </p:cNvSpPr>
          <p:nvPr/>
        </p:nvSpPr>
        <p:spPr bwMode="auto">
          <a:xfrm>
            <a:off x="2987770" y="4145891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dirty="0" smtClean="0">
                <a:solidFill>
                  <a:prstClr val="black"/>
                </a:solidFill>
                <a:latin typeface="Calibri" pitchFamily="34" charset="0"/>
              </a:rPr>
              <a:t>2</a:t>
            </a:r>
            <a:r>
              <a:rPr lang="fr-FR" dirty="0" smtClean="0">
                <a:solidFill>
                  <a:prstClr val="black"/>
                </a:solidFill>
                <a:latin typeface="Symbol" pitchFamily="18" charset="2"/>
              </a:rPr>
              <a:t>w</a:t>
            </a:r>
            <a:endParaRPr lang="fr-FR" dirty="0">
              <a:solidFill>
                <a:prstClr val="black"/>
              </a:solidFill>
              <a:latin typeface="Symbol" pitchFamily="18" charset="2"/>
            </a:endParaRPr>
          </a:p>
        </p:txBody>
      </p:sp>
      <p:sp>
        <p:nvSpPr>
          <p:cNvPr id="29" name="ZoneTexte 68"/>
          <p:cNvSpPr txBox="1">
            <a:spLocks noChangeArrowheads="1"/>
          </p:cNvSpPr>
          <p:nvPr/>
        </p:nvSpPr>
        <p:spPr bwMode="auto">
          <a:xfrm>
            <a:off x="1539760" y="3898833"/>
            <a:ext cx="503664" cy="461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400" dirty="0">
                <a:solidFill>
                  <a:prstClr val="black"/>
                </a:solidFill>
                <a:latin typeface="Calibri" pitchFamily="34" charset="0"/>
              </a:rPr>
              <a:t>C2</a:t>
            </a:r>
          </a:p>
        </p:txBody>
      </p:sp>
      <p:sp>
        <p:nvSpPr>
          <p:cNvPr id="32" name="Line 7"/>
          <p:cNvSpPr>
            <a:spLocks noChangeShapeType="1"/>
          </p:cNvSpPr>
          <p:nvPr/>
        </p:nvSpPr>
        <p:spPr bwMode="auto">
          <a:xfrm flipV="1">
            <a:off x="2195045" y="4148468"/>
            <a:ext cx="441624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2334709" y="2816714"/>
            <a:ext cx="954" cy="133175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4" name="Line 21"/>
          <p:cNvSpPr>
            <a:spLocks noChangeShapeType="1"/>
          </p:cNvSpPr>
          <p:nvPr/>
        </p:nvSpPr>
        <p:spPr bwMode="auto">
          <a:xfrm>
            <a:off x="4474591" y="2817062"/>
            <a:ext cx="5748" cy="162219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5" name="Line 7"/>
          <p:cNvSpPr>
            <a:spLocks noChangeShapeType="1"/>
          </p:cNvSpPr>
          <p:nvPr/>
        </p:nvSpPr>
        <p:spPr bwMode="auto">
          <a:xfrm>
            <a:off x="2330975" y="2816713"/>
            <a:ext cx="2139388" cy="458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7" name="Line 38"/>
          <p:cNvSpPr>
            <a:spLocks noChangeShapeType="1"/>
          </p:cNvSpPr>
          <p:nvPr/>
        </p:nvSpPr>
        <p:spPr bwMode="auto">
          <a:xfrm flipH="1">
            <a:off x="3552814" y="3063023"/>
            <a:ext cx="109538" cy="21595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38" name="ZoneTexte 108"/>
          <p:cNvSpPr txBox="1">
            <a:spLocks noChangeArrowheads="1"/>
          </p:cNvSpPr>
          <p:nvPr/>
        </p:nvSpPr>
        <p:spPr bwMode="auto">
          <a:xfrm rot="1535716">
            <a:off x="3326428" y="3232850"/>
            <a:ext cx="441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200" dirty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fr-FR" sz="1200" dirty="0">
                <a:solidFill>
                  <a:prstClr val="black"/>
                </a:solidFill>
              </a:rPr>
              <a:t>/2 </a:t>
            </a:r>
          </a:p>
        </p:txBody>
      </p:sp>
      <p:sp>
        <p:nvSpPr>
          <p:cNvPr id="39" name="ZoneTexte 109"/>
          <p:cNvSpPr txBox="1">
            <a:spLocks noChangeArrowheads="1"/>
          </p:cNvSpPr>
          <p:nvPr/>
        </p:nvSpPr>
        <p:spPr bwMode="auto">
          <a:xfrm>
            <a:off x="3718112" y="3970932"/>
            <a:ext cx="3978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200" dirty="0" smtClean="0">
                <a:solidFill>
                  <a:prstClr val="black"/>
                </a:solidFill>
                <a:latin typeface="Symbol" pitchFamily="18" charset="2"/>
              </a:rPr>
              <a:t>l</a:t>
            </a:r>
            <a:r>
              <a:rPr lang="fr-FR" sz="1200" dirty="0" smtClean="0">
                <a:solidFill>
                  <a:prstClr val="black"/>
                </a:solidFill>
              </a:rPr>
              <a:t>/2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 flipH="1">
            <a:off x="3475424" y="4121613"/>
            <a:ext cx="2873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41" name="Line 38"/>
          <p:cNvSpPr>
            <a:spLocks noChangeShapeType="1"/>
          </p:cNvSpPr>
          <p:nvPr/>
        </p:nvSpPr>
        <p:spPr bwMode="auto">
          <a:xfrm flipH="1">
            <a:off x="4266634" y="3545392"/>
            <a:ext cx="0" cy="28890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42" name="ZoneTexte 105"/>
          <p:cNvSpPr txBox="1">
            <a:spLocks noChangeArrowheads="1"/>
          </p:cNvSpPr>
          <p:nvPr/>
        </p:nvSpPr>
        <p:spPr bwMode="auto">
          <a:xfrm>
            <a:off x="4104667" y="3783495"/>
            <a:ext cx="333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>
                <a:solidFill>
                  <a:prstClr val="black"/>
                </a:solidFill>
              </a:rPr>
              <a:t>f2</a:t>
            </a:r>
          </a:p>
        </p:txBody>
      </p:sp>
      <p:sp>
        <p:nvSpPr>
          <p:cNvPr id="45" name="Line 12"/>
          <p:cNvSpPr>
            <a:spLocks noChangeShapeType="1"/>
          </p:cNvSpPr>
          <p:nvPr/>
        </p:nvSpPr>
        <p:spPr bwMode="auto">
          <a:xfrm flipH="1" flipV="1">
            <a:off x="4416323" y="2738887"/>
            <a:ext cx="144462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47" name="Line 12"/>
          <p:cNvSpPr>
            <a:spLocks noChangeShapeType="1"/>
          </p:cNvSpPr>
          <p:nvPr/>
        </p:nvSpPr>
        <p:spPr bwMode="auto">
          <a:xfrm flipV="1">
            <a:off x="2253203" y="2734372"/>
            <a:ext cx="144462" cy="14445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0" name="Line 12"/>
          <p:cNvSpPr>
            <a:spLocks noChangeShapeType="1"/>
          </p:cNvSpPr>
          <p:nvPr/>
        </p:nvSpPr>
        <p:spPr bwMode="auto">
          <a:xfrm flipV="1">
            <a:off x="2271395" y="4085557"/>
            <a:ext cx="144462" cy="14286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1" name="Line 12"/>
          <p:cNvSpPr>
            <a:spLocks noChangeShapeType="1"/>
          </p:cNvSpPr>
          <p:nvPr/>
        </p:nvSpPr>
        <p:spPr bwMode="auto">
          <a:xfrm flipV="1">
            <a:off x="3573850" y="4404152"/>
            <a:ext cx="144463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2" name="Line 12"/>
          <p:cNvSpPr>
            <a:spLocks noChangeShapeType="1"/>
          </p:cNvSpPr>
          <p:nvPr/>
        </p:nvSpPr>
        <p:spPr bwMode="auto">
          <a:xfrm flipV="1">
            <a:off x="4408581" y="2922688"/>
            <a:ext cx="144462" cy="14286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3" name="Line 12"/>
          <p:cNvSpPr>
            <a:spLocks noChangeShapeType="1"/>
          </p:cNvSpPr>
          <p:nvPr/>
        </p:nvSpPr>
        <p:spPr bwMode="auto">
          <a:xfrm flipV="1">
            <a:off x="3571945" y="3613332"/>
            <a:ext cx="144463" cy="14445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5" name="Line 12"/>
          <p:cNvSpPr>
            <a:spLocks noChangeShapeType="1"/>
          </p:cNvSpPr>
          <p:nvPr/>
        </p:nvSpPr>
        <p:spPr bwMode="auto">
          <a:xfrm flipV="1">
            <a:off x="3082746" y="2907695"/>
            <a:ext cx="71437" cy="14286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6" name="Line 38"/>
          <p:cNvSpPr>
            <a:spLocks noChangeShapeType="1"/>
          </p:cNvSpPr>
          <p:nvPr/>
        </p:nvSpPr>
        <p:spPr bwMode="auto">
          <a:xfrm flipH="1">
            <a:off x="5556150" y="3787652"/>
            <a:ext cx="97015" cy="25272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8" name="Line 21"/>
          <p:cNvSpPr>
            <a:spLocks noChangeShapeType="1"/>
          </p:cNvSpPr>
          <p:nvPr/>
        </p:nvSpPr>
        <p:spPr bwMode="auto">
          <a:xfrm>
            <a:off x="6060377" y="4085556"/>
            <a:ext cx="6483" cy="251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59" name="Line 7"/>
          <p:cNvSpPr>
            <a:spLocks noChangeShapeType="1"/>
          </p:cNvSpPr>
          <p:nvPr/>
        </p:nvSpPr>
        <p:spPr bwMode="auto">
          <a:xfrm>
            <a:off x="6066859" y="4337497"/>
            <a:ext cx="5032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0" name="Line 21"/>
          <p:cNvSpPr>
            <a:spLocks noChangeShapeType="1"/>
          </p:cNvSpPr>
          <p:nvPr/>
        </p:nvSpPr>
        <p:spPr bwMode="auto">
          <a:xfrm>
            <a:off x="6427222" y="4121613"/>
            <a:ext cx="0" cy="57622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1" name="Line 12"/>
          <p:cNvSpPr>
            <a:spLocks noChangeShapeType="1"/>
          </p:cNvSpPr>
          <p:nvPr/>
        </p:nvSpPr>
        <p:spPr bwMode="auto">
          <a:xfrm flipV="1">
            <a:off x="6354197" y="4266065"/>
            <a:ext cx="144462" cy="14445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2" name="Line 12"/>
          <p:cNvSpPr>
            <a:spLocks noChangeShapeType="1"/>
          </p:cNvSpPr>
          <p:nvPr/>
        </p:nvSpPr>
        <p:spPr bwMode="auto">
          <a:xfrm>
            <a:off x="6354197" y="4121613"/>
            <a:ext cx="144462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3" name="Line 12"/>
          <p:cNvSpPr>
            <a:spLocks noChangeShapeType="1"/>
          </p:cNvSpPr>
          <p:nvPr/>
        </p:nvSpPr>
        <p:spPr bwMode="auto">
          <a:xfrm flipH="1">
            <a:off x="6570098" y="4266065"/>
            <a:ext cx="9525" cy="14445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4" name="Line 7"/>
          <p:cNvSpPr>
            <a:spLocks noChangeShapeType="1"/>
          </p:cNvSpPr>
          <p:nvPr/>
        </p:nvSpPr>
        <p:spPr bwMode="auto">
          <a:xfrm flipV="1">
            <a:off x="6427222" y="4697495"/>
            <a:ext cx="1058545" cy="3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5" name="Rectangle 42"/>
          <p:cNvSpPr>
            <a:spLocks noChangeArrowheads="1"/>
          </p:cNvSpPr>
          <p:nvPr/>
        </p:nvSpPr>
        <p:spPr bwMode="auto">
          <a:xfrm rot="16200000">
            <a:off x="6844438" y="3680252"/>
            <a:ext cx="563522" cy="293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1100">
                <a:solidFill>
                  <a:prstClr val="black"/>
                </a:solidFill>
                <a:latin typeface="Calibri" pitchFamily="34" charset="0"/>
              </a:rPr>
              <a:t>C.C.D.</a:t>
            </a:r>
          </a:p>
        </p:txBody>
      </p:sp>
      <p:sp>
        <p:nvSpPr>
          <p:cNvPr id="66" name="Line 12"/>
          <p:cNvSpPr>
            <a:spLocks noChangeShapeType="1"/>
          </p:cNvSpPr>
          <p:nvPr/>
        </p:nvSpPr>
        <p:spPr bwMode="auto">
          <a:xfrm flipH="1" flipV="1">
            <a:off x="6338957" y="4626402"/>
            <a:ext cx="144462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7" name="Line 12"/>
          <p:cNvSpPr>
            <a:spLocks noChangeShapeType="1"/>
          </p:cNvSpPr>
          <p:nvPr/>
        </p:nvSpPr>
        <p:spPr bwMode="auto">
          <a:xfrm flipH="1" flipV="1">
            <a:off x="5993835" y="4266065"/>
            <a:ext cx="144463" cy="14445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8" name="Line 26"/>
          <p:cNvSpPr>
            <a:spLocks noChangeShapeType="1"/>
          </p:cNvSpPr>
          <p:nvPr/>
        </p:nvSpPr>
        <p:spPr bwMode="auto">
          <a:xfrm>
            <a:off x="7117466" y="4111276"/>
            <a:ext cx="4763" cy="58655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69" name="Line 12"/>
          <p:cNvSpPr>
            <a:spLocks noChangeShapeType="1"/>
          </p:cNvSpPr>
          <p:nvPr/>
        </p:nvSpPr>
        <p:spPr bwMode="auto">
          <a:xfrm flipH="1" flipV="1">
            <a:off x="6008291" y="3998591"/>
            <a:ext cx="125412" cy="1619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70" name="ZoneTexte 1"/>
          <p:cNvSpPr txBox="1">
            <a:spLocks noChangeArrowheads="1"/>
          </p:cNvSpPr>
          <p:nvPr/>
        </p:nvSpPr>
        <p:spPr bwMode="auto">
          <a:xfrm>
            <a:off x="2547213" y="4639834"/>
            <a:ext cx="1277914" cy="27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200" dirty="0" err="1">
                <a:solidFill>
                  <a:prstClr val="black"/>
                </a:solidFill>
              </a:rPr>
              <a:t>pump</a:t>
            </a:r>
            <a:r>
              <a:rPr lang="fr-FR" sz="1200" dirty="0">
                <a:solidFill>
                  <a:prstClr val="black"/>
                </a:solidFill>
              </a:rPr>
              <a:t> @ 400nm</a:t>
            </a:r>
          </a:p>
        </p:txBody>
      </p:sp>
      <p:sp>
        <p:nvSpPr>
          <p:cNvPr id="71" name="ZoneTexte 2"/>
          <p:cNvSpPr txBox="1">
            <a:spLocks noChangeArrowheads="1"/>
          </p:cNvSpPr>
          <p:nvPr/>
        </p:nvSpPr>
        <p:spPr bwMode="auto">
          <a:xfrm>
            <a:off x="5945462" y="4743028"/>
            <a:ext cx="1106393" cy="3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dirty="0">
                <a:solidFill>
                  <a:prstClr val="black"/>
                </a:solidFill>
              </a:rPr>
              <a:t>Michelson</a:t>
            </a: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361" y="1748655"/>
            <a:ext cx="1481694" cy="83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4" name="Object 58"/>
          <p:cNvGraphicFramePr>
            <a:graphicFrameLocks noChangeAspect="1"/>
          </p:cNvGraphicFramePr>
          <p:nvPr>
            <p:extLst/>
          </p:nvPr>
        </p:nvGraphicFramePr>
        <p:xfrm>
          <a:off x="6191592" y="1497357"/>
          <a:ext cx="431240" cy="223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3" name="Équation" r:id="rId4" imgW="685800" imgH="368280" progId="Equation.3">
                  <p:embed/>
                </p:oleObj>
              </mc:Choice>
              <mc:Fallback>
                <p:oleObj name="Équation" r:id="rId4" imgW="685800" imgH="368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1592" y="1497357"/>
                        <a:ext cx="431240" cy="223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5" name="Line 59"/>
          <p:cNvSpPr>
            <a:spLocks noChangeShapeType="1"/>
          </p:cNvSpPr>
          <p:nvPr/>
        </p:nvSpPr>
        <p:spPr bwMode="auto">
          <a:xfrm flipV="1">
            <a:off x="5993835" y="1496578"/>
            <a:ext cx="1" cy="64921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6" name="Line 61"/>
          <p:cNvSpPr>
            <a:spLocks noChangeShapeType="1"/>
          </p:cNvSpPr>
          <p:nvPr/>
        </p:nvSpPr>
        <p:spPr bwMode="auto">
          <a:xfrm flipV="1">
            <a:off x="5941729" y="1494817"/>
            <a:ext cx="0" cy="394014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7" name="Line 62"/>
          <p:cNvSpPr>
            <a:spLocks noChangeShapeType="1"/>
          </p:cNvSpPr>
          <p:nvPr/>
        </p:nvSpPr>
        <p:spPr bwMode="auto">
          <a:xfrm>
            <a:off x="5764946" y="1607229"/>
            <a:ext cx="15900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8" name="Line 63"/>
          <p:cNvSpPr>
            <a:spLocks noChangeShapeType="1"/>
          </p:cNvSpPr>
          <p:nvPr/>
        </p:nvSpPr>
        <p:spPr bwMode="auto">
          <a:xfrm flipH="1">
            <a:off x="6003450" y="1607229"/>
            <a:ext cx="159003" cy="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000000"/>
              </a:solidFill>
            </a:endParaRPr>
          </a:p>
        </p:txBody>
      </p:sp>
      <p:grpSp>
        <p:nvGrpSpPr>
          <p:cNvPr id="97" name="Groupe 96"/>
          <p:cNvGrpSpPr/>
          <p:nvPr/>
        </p:nvGrpSpPr>
        <p:grpSpPr>
          <a:xfrm>
            <a:off x="2184159" y="1576697"/>
            <a:ext cx="3882698" cy="2509869"/>
            <a:chOff x="2184159" y="1101209"/>
            <a:chExt cx="3882698" cy="2509869"/>
          </a:xfrm>
        </p:grpSpPr>
        <p:sp>
          <p:nvSpPr>
            <p:cNvPr id="26" name="Line 53"/>
            <p:cNvSpPr>
              <a:spLocks noChangeShapeType="1"/>
            </p:cNvSpPr>
            <p:nvPr/>
          </p:nvSpPr>
          <p:spPr bwMode="auto">
            <a:xfrm flipH="1" flipV="1">
              <a:off x="2739823" y="3203259"/>
              <a:ext cx="3327034" cy="675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>
                <a:solidFill>
                  <a:prstClr val="black"/>
                </a:solidFill>
              </a:endParaRP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2184159" y="1101209"/>
              <a:ext cx="2825850" cy="2509869"/>
              <a:chOff x="2184159" y="1119497"/>
              <a:chExt cx="2825850" cy="2509869"/>
            </a:xfrm>
          </p:grpSpPr>
          <p:sp>
            <p:nvSpPr>
              <p:cNvPr id="8" name="Line 6"/>
              <p:cNvSpPr>
                <a:spLocks noChangeShapeType="1"/>
              </p:cNvSpPr>
              <p:nvPr/>
            </p:nvSpPr>
            <p:spPr bwMode="auto">
              <a:xfrm>
                <a:off x="2184159" y="1377534"/>
                <a:ext cx="2006545" cy="749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Line 38"/>
              <p:cNvSpPr>
                <a:spLocks noChangeShapeType="1"/>
              </p:cNvSpPr>
              <p:nvPr/>
            </p:nvSpPr>
            <p:spPr bwMode="auto">
              <a:xfrm flipH="1">
                <a:off x="4097224" y="2109266"/>
                <a:ext cx="43338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Line 60"/>
              <p:cNvSpPr>
                <a:spLocks noChangeShapeType="1"/>
              </p:cNvSpPr>
              <p:nvPr/>
            </p:nvSpPr>
            <p:spPr bwMode="auto">
              <a:xfrm flipV="1">
                <a:off x="2728346" y="1599700"/>
                <a:ext cx="953" cy="1614656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Line 21"/>
              <p:cNvSpPr>
                <a:spLocks noChangeShapeType="1"/>
              </p:cNvSpPr>
              <p:nvPr/>
            </p:nvSpPr>
            <p:spPr bwMode="auto">
              <a:xfrm>
                <a:off x="4193609" y="1377535"/>
                <a:ext cx="0" cy="21588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Line 36"/>
              <p:cNvSpPr>
                <a:spLocks noChangeShapeType="1"/>
              </p:cNvSpPr>
              <p:nvPr/>
            </p:nvSpPr>
            <p:spPr bwMode="auto">
              <a:xfrm flipV="1">
                <a:off x="2725029" y="1591398"/>
                <a:ext cx="1465675" cy="471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ZoneTexte 106"/>
              <p:cNvSpPr txBox="1">
                <a:spLocks noChangeArrowheads="1"/>
              </p:cNvSpPr>
              <p:nvPr/>
            </p:nvSpPr>
            <p:spPr bwMode="auto">
              <a:xfrm>
                <a:off x="2747478" y="3321589"/>
                <a:ext cx="33374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400" dirty="0">
                    <a:solidFill>
                      <a:prstClr val="black"/>
                    </a:solidFill>
                  </a:rPr>
                  <a:t>f1</a:t>
                </a:r>
              </a:p>
            </p:txBody>
          </p:sp>
          <p:sp>
            <p:nvSpPr>
              <p:cNvPr id="43" name="Line 12"/>
              <p:cNvSpPr>
                <a:spLocks noChangeShapeType="1"/>
              </p:cNvSpPr>
              <p:nvPr/>
            </p:nvSpPr>
            <p:spPr bwMode="auto">
              <a:xfrm flipV="1">
                <a:off x="2654851" y="1504801"/>
                <a:ext cx="142875" cy="14445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 Box 37"/>
              <p:cNvSpPr txBox="1">
                <a:spLocks noChangeArrowheads="1"/>
              </p:cNvSpPr>
              <p:nvPr/>
            </p:nvSpPr>
            <p:spPr bwMode="auto">
              <a:xfrm>
                <a:off x="4374899" y="1182242"/>
                <a:ext cx="635110" cy="63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400" dirty="0" err="1">
                    <a:solidFill>
                      <a:prstClr val="black"/>
                    </a:solidFill>
                    <a:latin typeface="Calibri" pitchFamily="34" charset="0"/>
                  </a:rPr>
                  <a:t>delay</a:t>
                </a:r>
                <a:endParaRPr lang="fr-FR" sz="1400" dirty="0">
                  <a:solidFill>
                    <a:prstClr val="black"/>
                  </a:solidFill>
                  <a:latin typeface="Calibri" pitchFamily="34" charset="0"/>
                </a:endParaRPr>
              </a:p>
              <a:p>
                <a:pPr eaLnBrk="1" fontAlgn="base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400" dirty="0">
                    <a:solidFill>
                      <a:prstClr val="black"/>
                    </a:solidFill>
                    <a:latin typeface="Calibri" pitchFamily="34" charset="0"/>
                  </a:rPr>
                  <a:t>line </a:t>
                </a:r>
                <a:r>
                  <a:rPr lang="fr-FR" sz="1400" dirty="0" smtClean="0">
                    <a:solidFill>
                      <a:prstClr val="black"/>
                    </a:solidFill>
                    <a:latin typeface="Calibri" pitchFamily="34" charset="0"/>
                  </a:rPr>
                  <a:t>IR</a:t>
                </a:r>
              </a:p>
              <a:p>
                <a:pPr eaLnBrk="1" fontAlgn="base" hangingPunct="1">
                  <a:lnSpc>
                    <a:spcPts val="14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400" dirty="0" err="1" smtClean="0">
                    <a:solidFill>
                      <a:prstClr val="black"/>
                    </a:solidFill>
                    <a:latin typeface="Calibri" pitchFamily="34" charset="0"/>
                  </a:rPr>
                  <a:t>pump</a:t>
                </a:r>
                <a:endParaRPr lang="fr-FR" sz="1400" dirty="0">
                  <a:solidFill>
                    <a:prstClr val="black"/>
                  </a:solidFill>
                  <a:latin typeface="Calibri" pitchFamily="34" charset="0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 flipH="1" flipV="1">
                <a:off x="4123280" y="1299273"/>
                <a:ext cx="144463" cy="14445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Line 12"/>
              <p:cNvSpPr>
                <a:spLocks noChangeShapeType="1"/>
              </p:cNvSpPr>
              <p:nvPr/>
            </p:nvSpPr>
            <p:spPr bwMode="auto">
              <a:xfrm flipH="1" flipV="1">
                <a:off x="2654529" y="3147686"/>
                <a:ext cx="142875" cy="14445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Line 38"/>
              <p:cNvSpPr>
                <a:spLocks noChangeShapeType="1"/>
              </p:cNvSpPr>
              <p:nvPr/>
            </p:nvSpPr>
            <p:spPr bwMode="auto">
              <a:xfrm flipH="1">
                <a:off x="3974804" y="1152778"/>
                <a:ext cx="43180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Line 12"/>
              <p:cNvSpPr>
                <a:spLocks noChangeShapeType="1"/>
              </p:cNvSpPr>
              <p:nvPr/>
            </p:nvSpPr>
            <p:spPr bwMode="auto">
              <a:xfrm flipV="1">
                <a:off x="4136146" y="1529696"/>
                <a:ext cx="144463" cy="14445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Line 38"/>
              <p:cNvSpPr>
                <a:spLocks noChangeShapeType="1"/>
              </p:cNvSpPr>
              <p:nvPr/>
            </p:nvSpPr>
            <p:spPr bwMode="auto">
              <a:xfrm flipH="1">
                <a:off x="2903405" y="3062704"/>
                <a:ext cx="0" cy="288904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stealth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fr-FR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ZoneTexte 116"/>
              <p:cNvSpPr txBox="1">
                <a:spLocks noChangeArrowheads="1"/>
              </p:cNvSpPr>
              <p:nvPr/>
            </p:nvSpPr>
            <p:spPr bwMode="auto">
              <a:xfrm>
                <a:off x="2320318" y="1119497"/>
                <a:ext cx="127782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r-FR" sz="1200" dirty="0" err="1">
                    <a:solidFill>
                      <a:prstClr val="black"/>
                    </a:solidFill>
                  </a:rPr>
                  <a:t>pump</a:t>
                </a:r>
                <a:r>
                  <a:rPr lang="fr-FR" sz="1200" dirty="0">
                    <a:solidFill>
                      <a:prstClr val="black"/>
                    </a:solidFill>
                  </a:rPr>
                  <a:t> @ 800nm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 bwMode="auto">
              <a:xfrm>
                <a:off x="3688784" y="1239278"/>
                <a:ext cx="720725" cy="503238"/>
              </a:xfrm>
              <a:prstGeom prst="rect">
                <a:avLst/>
              </a:prstGeom>
              <a:solidFill>
                <a:srgbClr val="4F81BD">
                  <a:alpha val="49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algn="ctr">
                  <a:defRPr/>
                </a:pPr>
                <a:endParaRPr lang="fr-FR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sp>
        <p:nvSpPr>
          <p:cNvPr id="80" name="Rectangle 79"/>
          <p:cNvSpPr/>
          <p:nvPr/>
        </p:nvSpPr>
        <p:spPr bwMode="auto">
          <a:xfrm>
            <a:off x="3911795" y="2650484"/>
            <a:ext cx="720725" cy="501819"/>
          </a:xfrm>
          <a:prstGeom prst="rect">
            <a:avLst/>
          </a:prstGeom>
          <a:solidFill>
            <a:srgbClr val="4F81BD">
              <a:alpha val="49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fr-FR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Rectangle 80"/>
          <p:cNvSpPr/>
          <p:nvPr/>
        </p:nvSpPr>
        <p:spPr bwMode="auto">
          <a:xfrm>
            <a:off x="6209735" y="4050519"/>
            <a:ext cx="504825" cy="503238"/>
          </a:xfrm>
          <a:prstGeom prst="rect">
            <a:avLst/>
          </a:prstGeom>
          <a:solidFill>
            <a:srgbClr val="4F81BD">
              <a:alpha val="49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fr-FR" sz="240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Line 9"/>
          <p:cNvSpPr>
            <a:spLocks noChangeShapeType="1"/>
          </p:cNvSpPr>
          <p:nvPr/>
        </p:nvSpPr>
        <p:spPr bwMode="auto">
          <a:xfrm flipH="1">
            <a:off x="2625784" y="4148467"/>
            <a:ext cx="3646" cy="327116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84" name="Line 7"/>
          <p:cNvSpPr>
            <a:spLocks noChangeShapeType="1"/>
          </p:cNvSpPr>
          <p:nvPr/>
        </p:nvSpPr>
        <p:spPr bwMode="auto">
          <a:xfrm flipV="1">
            <a:off x="2629430" y="4465380"/>
            <a:ext cx="377573" cy="57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85" name="Rectangle 43"/>
          <p:cNvSpPr>
            <a:spLocks noChangeArrowheads="1"/>
          </p:cNvSpPr>
          <p:nvPr/>
        </p:nvSpPr>
        <p:spPr bwMode="auto">
          <a:xfrm rot="16200000">
            <a:off x="1412716" y="2698465"/>
            <a:ext cx="788473" cy="720725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6" name="Rectangle 43"/>
          <p:cNvSpPr>
            <a:spLocks noChangeArrowheads="1"/>
          </p:cNvSpPr>
          <p:nvPr/>
        </p:nvSpPr>
        <p:spPr bwMode="auto">
          <a:xfrm rot="16200000">
            <a:off x="1503262" y="3814921"/>
            <a:ext cx="617854" cy="720725"/>
          </a:xfrm>
          <a:prstGeom prst="rect">
            <a:avLst/>
          </a:prstGeom>
          <a:noFill/>
          <a:ln w="57150" cmpd="thinThick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7" name="Flèche droite 86"/>
          <p:cNvSpPr/>
          <p:nvPr/>
        </p:nvSpPr>
        <p:spPr>
          <a:xfrm rot="5400000">
            <a:off x="1626932" y="3564015"/>
            <a:ext cx="360039" cy="203383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461890" y="1607138"/>
            <a:ext cx="777918" cy="1024829"/>
            <a:chOff x="1446589" y="1145336"/>
            <a:chExt cx="777918" cy="1024829"/>
          </a:xfrm>
        </p:grpSpPr>
        <p:sp>
          <p:nvSpPr>
            <p:cNvPr id="28" name="ZoneTexte 65"/>
            <p:cNvSpPr txBox="1">
              <a:spLocks noChangeArrowheads="1"/>
            </p:cNvSpPr>
            <p:nvPr/>
          </p:nvSpPr>
          <p:spPr bwMode="auto">
            <a:xfrm>
              <a:off x="1576807" y="1257799"/>
              <a:ext cx="6477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fr-FR" sz="2400" dirty="0">
                  <a:solidFill>
                    <a:prstClr val="black"/>
                  </a:solidFill>
                  <a:latin typeface="Calibri" pitchFamily="34" charset="0"/>
                </a:rPr>
                <a:t>C1</a:t>
              </a:r>
            </a:p>
          </p:txBody>
        </p:sp>
        <p:sp>
          <p:nvSpPr>
            <p:cNvPr id="82" name="Rectangle 43"/>
            <p:cNvSpPr>
              <a:spLocks noChangeArrowheads="1"/>
            </p:cNvSpPr>
            <p:nvPr/>
          </p:nvSpPr>
          <p:spPr bwMode="auto">
            <a:xfrm rot="16200000">
              <a:off x="1498025" y="1093900"/>
              <a:ext cx="617854" cy="720725"/>
            </a:xfrm>
            <a:prstGeom prst="rect">
              <a:avLst/>
            </a:prstGeom>
            <a:noFill/>
            <a:ln w="57150" cmpd="thinThick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fr-FR" sz="24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8" name="Flèche droite 87"/>
            <p:cNvSpPr/>
            <p:nvPr/>
          </p:nvSpPr>
          <p:spPr>
            <a:xfrm rot="16200000">
              <a:off x="1636069" y="1881261"/>
              <a:ext cx="374425" cy="203383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9" name="ZoneTexte 88"/>
          <p:cNvSpPr txBox="1"/>
          <p:nvPr/>
        </p:nvSpPr>
        <p:spPr>
          <a:xfrm>
            <a:off x="1526134" y="2745316"/>
            <a:ext cx="6896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Calibri" pitchFamily="34" charset="0"/>
              </a:rPr>
              <a:t>Ti-Sa </a:t>
            </a:r>
          </a:p>
          <a:p>
            <a:r>
              <a:rPr lang="fr-FR" dirty="0" smtClean="0">
                <a:solidFill>
                  <a:prstClr val="black"/>
                </a:solidFill>
                <a:latin typeface="Calibri" pitchFamily="34" charset="0"/>
              </a:rPr>
              <a:t>laser</a:t>
            </a:r>
          </a:p>
          <a:p>
            <a:endParaRPr lang="fr-FR" dirty="0"/>
          </a:p>
        </p:txBody>
      </p:sp>
      <p:sp>
        <p:nvSpPr>
          <p:cNvPr id="90" name="Line 12"/>
          <p:cNvSpPr>
            <a:spLocks noChangeShapeType="1"/>
          </p:cNvSpPr>
          <p:nvPr/>
        </p:nvSpPr>
        <p:spPr bwMode="auto">
          <a:xfrm flipV="1">
            <a:off x="7061587" y="4626402"/>
            <a:ext cx="144462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1" name="Line 12"/>
          <p:cNvSpPr>
            <a:spLocks noChangeShapeType="1"/>
          </p:cNvSpPr>
          <p:nvPr/>
        </p:nvSpPr>
        <p:spPr bwMode="auto">
          <a:xfrm flipV="1">
            <a:off x="7412742" y="4635132"/>
            <a:ext cx="144462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2" name="Line 12"/>
          <p:cNvSpPr>
            <a:spLocks noChangeShapeType="1"/>
          </p:cNvSpPr>
          <p:nvPr/>
        </p:nvSpPr>
        <p:spPr bwMode="auto">
          <a:xfrm flipH="1" flipV="1">
            <a:off x="2570336" y="4068726"/>
            <a:ext cx="142875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3" name="Line 12"/>
          <p:cNvSpPr>
            <a:spLocks noChangeShapeType="1"/>
          </p:cNvSpPr>
          <p:nvPr/>
        </p:nvSpPr>
        <p:spPr bwMode="auto">
          <a:xfrm flipH="1" flipV="1">
            <a:off x="2547213" y="4400672"/>
            <a:ext cx="142875" cy="144451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94" name="ZoneTexte 105"/>
          <p:cNvSpPr txBox="1">
            <a:spLocks noChangeArrowheads="1"/>
          </p:cNvSpPr>
          <p:nvPr/>
        </p:nvSpPr>
        <p:spPr bwMode="auto">
          <a:xfrm rot="1444549">
            <a:off x="5363095" y="4005652"/>
            <a:ext cx="3337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</a:rPr>
              <a:t>f3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95" name="ZoneTexte 105"/>
          <p:cNvSpPr txBox="1">
            <a:spLocks noChangeArrowheads="1"/>
          </p:cNvSpPr>
          <p:nvPr/>
        </p:nvSpPr>
        <p:spPr bwMode="auto">
          <a:xfrm>
            <a:off x="3599821" y="4358205"/>
            <a:ext cx="433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</a:rPr>
              <a:t>dm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96" name="ZoneTexte 105"/>
          <p:cNvSpPr txBox="1">
            <a:spLocks noChangeArrowheads="1"/>
          </p:cNvSpPr>
          <p:nvPr/>
        </p:nvSpPr>
        <p:spPr bwMode="auto">
          <a:xfrm>
            <a:off x="3252820" y="3691680"/>
            <a:ext cx="4331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dirty="0" smtClean="0">
                <a:solidFill>
                  <a:prstClr val="black"/>
                </a:solidFill>
              </a:rPr>
              <a:t>dm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98" name="ZoneTexte 97"/>
          <p:cNvSpPr txBox="1"/>
          <p:nvPr/>
        </p:nvSpPr>
        <p:spPr>
          <a:xfrm>
            <a:off x="1700428" y="62720"/>
            <a:ext cx="5827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Double </a:t>
            </a:r>
            <a:r>
              <a:rPr lang="fr-FR" dirty="0" err="1" smtClean="0"/>
              <a:t>pump</a:t>
            </a:r>
            <a:r>
              <a:rPr lang="fr-FR" dirty="0" smtClean="0"/>
              <a:t> – Fourier </a:t>
            </a:r>
            <a:r>
              <a:rPr lang="fr-FR" dirty="0" err="1" smtClean="0"/>
              <a:t>transform</a:t>
            </a:r>
            <a:r>
              <a:rPr lang="fr-FR" dirty="0" smtClean="0"/>
              <a:t> </a:t>
            </a:r>
            <a:r>
              <a:rPr lang="fr-FR" dirty="0" err="1" smtClean="0"/>
              <a:t>interferometry</a:t>
            </a:r>
            <a:r>
              <a:rPr lang="fr-FR" dirty="0" smtClean="0"/>
              <a:t>: set up</a:t>
            </a:r>
          </a:p>
          <a:p>
            <a:endParaRPr lang="fr-FR" dirty="0"/>
          </a:p>
          <a:p>
            <a:r>
              <a:rPr lang="fr-FR" dirty="0"/>
              <a:t>s</a:t>
            </a:r>
            <a:r>
              <a:rPr lang="fr-FR" dirty="0" smtClean="0"/>
              <a:t>ur </a:t>
            </a:r>
            <a:r>
              <a:rPr lang="fr-FR" b="1" dirty="0" smtClean="0"/>
              <a:t>LUCA</a:t>
            </a:r>
            <a:endParaRPr lang="fr-FR" b="1" dirty="0"/>
          </a:p>
        </p:txBody>
      </p:sp>
      <p:sp>
        <p:nvSpPr>
          <p:cNvPr id="99" name="ZoneTexte 98"/>
          <p:cNvSpPr txBox="1"/>
          <p:nvPr/>
        </p:nvSpPr>
        <p:spPr>
          <a:xfrm>
            <a:off x="141609" y="108171"/>
            <a:ext cx="1946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SiO</a:t>
            </a:r>
            <a:r>
              <a:rPr lang="fr-FR" sz="2000" b="1" baseline="-25000" dirty="0" smtClean="0">
                <a:solidFill>
                  <a:srgbClr val="008000"/>
                </a:solidFill>
              </a:rPr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48424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3309</TotalTime>
  <Words>833</Words>
  <Application>Microsoft Office PowerPoint</Application>
  <PresentationFormat>Affichage à l'écran (4:3)</PresentationFormat>
  <Paragraphs>286</Paragraphs>
  <Slides>24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24</vt:i4>
      </vt:variant>
    </vt:vector>
  </HeadingPairs>
  <TitlesOfParts>
    <vt:vector size="39" baseType="lpstr">
      <vt:lpstr>Arial</vt:lpstr>
      <vt:lpstr>Calibri</vt:lpstr>
      <vt:lpstr>Comic Sans MS</vt:lpstr>
      <vt:lpstr>Georgia</vt:lpstr>
      <vt:lpstr>Lucida Sans</vt:lpstr>
      <vt:lpstr>Open Sans</vt:lpstr>
      <vt:lpstr>Segoe UI Semilight</vt:lpstr>
      <vt:lpstr>Symbol</vt:lpstr>
      <vt:lpstr>Times New Roman</vt:lpstr>
      <vt:lpstr>8_Modèle par défaut</vt:lpstr>
      <vt:lpstr>10_Modèle par défaut</vt:lpstr>
      <vt:lpstr>11_Modèle par défaut</vt:lpstr>
      <vt:lpstr>1_Modèle par défaut</vt:lpstr>
      <vt:lpstr>Équation</vt:lpstr>
      <vt:lpstr>KGPlot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GUIZARD Stephane</dc:creator>
  <cp:lastModifiedBy>GUIZARD Stephane</cp:lastModifiedBy>
  <cp:revision>92</cp:revision>
  <dcterms:created xsi:type="dcterms:W3CDTF">2013-04-05T16:23:15Z</dcterms:created>
  <dcterms:modified xsi:type="dcterms:W3CDTF">2019-12-11T09:25:34Z</dcterms:modified>
</cp:coreProperties>
</file>