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79" r:id="rId3"/>
  </p:sldMasterIdLst>
  <p:notesMasterIdLst>
    <p:notesMasterId r:id="rId19"/>
  </p:notesMasterIdLst>
  <p:sldIdLst>
    <p:sldId id="257" r:id="rId4"/>
    <p:sldId id="258" r:id="rId5"/>
    <p:sldId id="265" r:id="rId6"/>
    <p:sldId id="266" r:id="rId7"/>
    <p:sldId id="259" r:id="rId8"/>
    <p:sldId id="260" r:id="rId9"/>
    <p:sldId id="261" r:id="rId10"/>
    <p:sldId id="290" r:id="rId11"/>
    <p:sldId id="274" r:id="rId12"/>
    <p:sldId id="280" r:id="rId13"/>
    <p:sldId id="284" r:id="rId14"/>
    <p:sldId id="288" r:id="rId15"/>
    <p:sldId id="289" r:id="rId16"/>
    <p:sldId id="281" r:id="rId17"/>
    <p:sldId id="286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GOTT Jean-Francois" initials="HJ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8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0T15:11:28.361" idx="4">
    <p:pos x="5565" y="1106"/>
    <p:text>image DAO plus complete</p:text>
    <p:extLst>
      <p:ext uri="{C676402C-5697-4E1C-873F-D02D1690AC5C}">
        <p15:threadingInfo xmlns:p15="http://schemas.microsoft.com/office/powerpoint/2012/main" timeZoneBias="-60"/>
      </p:ext>
    </p:extLst>
  </p:cm>
  <p:cm authorId="1" dt="2018-12-10T15:12:02.960" idx="5">
    <p:pos x="5565" y="1242"/>
    <p:text>ceci est une ancienne version Fabrice doit me fournir drniere version d ici demain...</p:text>
    <p:extLst>
      <p:ext uri="{C676402C-5697-4E1C-873F-D02D1690AC5C}">
        <p15:threadingInfo xmlns:p15="http://schemas.microsoft.com/office/powerpoint/2012/main" timeZoneBias="-60">
          <p15:parentCm authorId="1" idx="4"/>
        </p15:threadingInfo>
      </p:ext>
    </p:extLst>
  </p:cm>
  <p:cm authorId="1" dt="2018-12-10T15:24:22.173" idx="6">
    <p:pos x="1966" y="3361"/>
    <p:text>a priori ~1.2mJ pour 80% de transmission systeme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F3070-2559-4243-82D2-2FB0834CE8EE}" type="datetimeFigureOut">
              <a:rPr lang="fr-FR" smtClean="0"/>
              <a:t>14/12/2018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0F5C8-36BF-43EC-ABA9-5F3980887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57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5E1B9-951B-4E37-BEB8-0A42B40015C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1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B615E-1B55-4BF8-A7F9-C7AE6896AAA0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9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 des impulsions est stabilisée avec des fluctuations de l’ordre de 370 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Here</a:t>
            </a:r>
            <a:r>
              <a:rPr lang="fr-FR" dirty="0" smtClean="0"/>
              <a:t> the laser system </a:t>
            </a:r>
            <a:r>
              <a:rPr lang="fr-FR" dirty="0" err="1" smtClean="0"/>
              <a:t>scheme</a:t>
            </a:r>
            <a:r>
              <a:rPr lang="fr-FR" dirty="0" smtClean="0"/>
              <a:t>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classical</a:t>
            </a:r>
            <a:r>
              <a:rPr lang="fr-FR" dirty="0" smtClean="0"/>
              <a:t>. </a:t>
            </a:r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CEP </a:t>
            </a:r>
            <a:r>
              <a:rPr lang="fr-FR" baseline="0" dirty="0" err="1" smtClean="0"/>
              <a:t>stabilized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oscilltor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</a:t>
            </a:r>
            <a:r>
              <a:rPr lang="fr-FR" baseline="0" dirty="0" smtClean="0"/>
              <a:t> feedback </a:t>
            </a:r>
            <a:r>
              <a:rPr lang="fr-FR" baseline="0" dirty="0" err="1" smtClean="0"/>
              <a:t>loop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delivering</a:t>
            </a:r>
            <a:r>
              <a:rPr lang="fr-FR" baseline="0" dirty="0" smtClean="0"/>
              <a:t> 10fs pulses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spectral </a:t>
            </a:r>
            <a:r>
              <a:rPr lang="fr-FR" baseline="0" dirty="0" err="1" smtClean="0"/>
              <a:t>bandwith</a:t>
            </a:r>
            <a:r>
              <a:rPr lang="fr-FR" baseline="0" dirty="0" smtClean="0"/>
              <a:t> of 60nm and the pulses are </a:t>
            </a:r>
            <a:r>
              <a:rPr lang="fr-FR" baseline="0" dirty="0" err="1" smtClean="0"/>
              <a:t>temporally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stretched</a:t>
            </a:r>
            <a:r>
              <a:rPr lang="fr-FR" baseline="0" dirty="0" smtClean="0"/>
              <a:t> in the ultra stable </a:t>
            </a:r>
            <a:r>
              <a:rPr lang="fr-FR" baseline="0" dirty="0" err="1" smtClean="0"/>
              <a:t>Offner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stretcher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stretching factor of 5 </a:t>
            </a:r>
            <a:r>
              <a:rPr lang="fr-FR" baseline="0" dirty="0" err="1" smtClean="0"/>
              <a:t>ps</a:t>
            </a:r>
            <a:r>
              <a:rPr lang="fr-FR" baseline="0" dirty="0" smtClean="0"/>
              <a:t> per nm. The 74 Mhz pulse train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sliced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first Pockels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to 1kHz and the pulses are </a:t>
            </a:r>
            <a:r>
              <a:rPr lang="fr-FR" baseline="0" dirty="0" err="1" smtClean="0"/>
              <a:t>amplified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regenerative</a:t>
            </a:r>
            <a:r>
              <a:rPr lang="fr-FR" baseline="0" dirty="0" smtClean="0"/>
              <a:t> amplifier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3 Pockels </a:t>
            </a:r>
            <a:r>
              <a:rPr lang="fr-FR" baseline="0" dirty="0" err="1" smtClean="0"/>
              <a:t>cells</a:t>
            </a:r>
            <a:r>
              <a:rPr lang="fr-FR" baseline="0" dirty="0" smtClean="0"/>
              <a:t> for injection, extraction and pulse </a:t>
            </a:r>
            <a:r>
              <a:rPr lang="fr-FR" baseline="0" dirty="0" err="1" smtClean="0"/>
              <a:t>cleaning</a:t>
            </a:r>
            <a:r>
              <a:rPr lang="fr-FR" baseline="0" dirty="0" smtClean="0"/>
              <a:t>. Pulses are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amplified</a:t>
            </a:r>
            <a:r>
              <a:rPr lang="fr-FR" baseline="0" dirty="0" smtClean="0"/>
              <a:t> in a 4 </a:t>
            </a:r>
            <a:r>
              <a:rPr lang="fr-FR" baseline="0" dirty="0" err="1" smtClean="0"/>
              <a:t>pass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butterfly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like</a:t>
            </a:r>
            <a:r>
              <a:rPr lang="fr-FR" baseline="0" dirty="0" smtClean="0"/>
              <a:t> amplifier up to 4 </a:t>
            </a:r>
            <a:r>
              <a:rPr lang="fr-FR" baseline="0" dirty="0" err="1" smtClean="0"/>
              <a:t>mJ</a:t>
            </a:r>
            <a:r>
              <a:rPr lang="fr-FR" baseline="0" dirty="0" smtClean="0"/>
              <a:t>. The pulses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recompressed</a:t>
            </a:r>
            <a:r>
              <a:rPr lang="fr-FR" baseline="0" dirty="0" smtClean="0"/>
              <a:t> by the </a:t>
            </a:r>
            <a:r>
              <a:rPr lang="fr-FR" baseline="0" dirty="0" err="1" smtClean="0"/>
              <a:t>compressor</a:t>
            </a:r>
            <a:r>
              <a:rPr lang="fr-FR" baseline="0" dirty="0" smtClean="0"/>
              <a:t> and a part of the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for the CEP variation diagnostics.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 commercial f-2f </a:t>
            </a:r>
            <a:r>
              <a:rPr lang="fr-FR" baseline="0" dirty="0" err="1" smtClean="0"/>
              <a:t>interferometer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Menlo and in </a:t>
            </a:r>
            <a:r>
              <a:rPr lang="fr-FR" baseline="0" dirty="0" err="1" smtClean="0"/>
              <a:t>paralell</a:t>
            </a:r>
            <a:r>
              <a:rPr lang="fr-FR" baseline="0" dirty="0" smtClean="0"/>
              <a:t> a home made, </a:t>
            </a:r>
            <a:r>
              <a:rPr lang="fr-FR" baseline="0" dirty="0" err="1" smtClean="0"/>
              <a:t>fast</a:t>
            </a:r>
            <a:r>
              <a:rPr lang="fr-FR" baseline="0" dirty="0" smtClean="0"/>
              <a:t> f-2f </a:t>
            </a:r>
            <a:r>
              <a:rPr lang="fr-FR" baseline="0" dirty="0" err="1" smtClean="0"/>
              <a:t>interferometer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line scan camera </a:t>
            </a:r>
            <a:r>
              <a:rPr lang="fr-FR" baseline="0" dirty="0" err="1" smtClean="0"/>
              <a:t>coupled</a:t>
            </a:r>
            <a:r>
              <a:rPr lang="fr-FR" baseline="0" dirty="0" smtClean="0"/>
              <a:t> to a </a:t>
            </a:r>
            <a:r>
              <a:rPr lang="fr-FR" baseline="0" dirty="0" err="1" smtClean="0"/>
              <a:t>spectrometer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allowing</a:t>
            </a:r>
            <a:r>
              <a:rPr lang="fr-FR" baseline="0" dirty="0" smtClean="0"/>
              <a:t> kHz single </a:t>
            </a:r>
            <a:r>
              <a:rPr lang="fr-FR" baseline="0" dirty="0" err="1" smtClean="0"/>
              <a:t>shot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measurements</a:t>
            </a:r>
            <a:r>
              <a:rPr lang="fr-FR" baseline="0" dirty="0" smtClean="0"/>
              <a:t> of the CEP . It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possible to </a:t>
            </a:r>
            <a:r>
              <a:rPr lang="fr-FR" baseline="0" dirty="0" err="1" smtClean="0"/>
              <a:t>amplify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those</a:t>
            </a:r>
            <a:r>
              <a:rPr lang="fr-FR" baseline="0" dirty="0" smtClean="0"/>
              <a:t> pulses to </a:t>
            </a:r>
            <a:r>
              <a:rPr lang="fr-FR" baseline="0" dirty="0" err="1" smtClean="0"/>
              <a:t>higher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cryo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cooled</a:t>
            </a:r>
            <a:r>
              <a:rPr lang="fr-FR" baseline="0" dirty="0" smtClean="0"/>
              <a:t> 4 </a:t>
            </a:r>
            <a:r>
              <a:rPr lang="fr-FR" baseline="0" dirty="0" err="1" smtClean="0"/>
              <a:t>pass</a:t>
            </a:r>
            <a:r>
              <a:rPr lang="fr-FR" baseline="0" dirty="0" smtClean="0"/>
              <a:t> amplifier </a:t>
            </a:r>
            <a:r>
              <a:rPr lang="fr-FR" baseline="0" dirty="0" err="1" smtClean="0"/>
              <a:t>pump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 up to 60W of green light . The output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6 and 20 </a:t>
            </a:r>
            <a:r>
              <a:rPr lang="fr-FR" baseline="0" dirty="0" err="1" smtClean="0"/>
              <a:t>mJoules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depending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whole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pump</a:t>
            </a:r>
            <a:r>
              <a:rPr lang="fr-FR" baseline="0" dirty="0" smtClean="0"/>
              <a:t> power. </a:t>
            </a:r>
          </a:p>
          <a:p>
            <a:r>
              <a:rPr lang="fr-FR" baseline="0" dirty="0" smtClean="0"/>
              <a:t>So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use the APS800 to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a slow feedback </a:t>
            </a:r>
            <a:r>
              <a:rPr lang="fr-FR" baseline="0" dirty="0" err="1" smtClean="0"/>
              <a:t>loop</a:t>
            </a:r>
            <a:r>
              <a:rPr lang="fr-FR" baseline="0" dirty="0" smtClean="0"/>
              <a:t> on the </a:t>
            </a:r>
            <a:r>
              <a:rPr lang="fr-FR" baseline="0" dirty="0" err="1" smtClean="0"/>
              <a:t>oscillator</a:t>
            </a:r>
            <a:r>
              <a:rPr lang="fr-FR" baseline="0" dirty="0" smtClean="0"/>
              <a:t> or use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f-2f to </a:t>
            </a:r>
            <a:r>
              <a:rPr lang="fr-FR" baseline="0" dirty="0" err="1" smtClean="0"/>
              <a:t>apply</a:t>
            </a:r>
            <a:r>
              <a:rPr lang="fr-FR" baseline="0" dirty="0" smtClean="0"/>
              <a:t> a slow </a:t>
            </a:r>
            <a:r>
              <a:rPr lang="fr-FR" baseline="0" dirty="0" err="1" smtClean="0"/>
              <a:t>loop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linear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electro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optic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effect</a:t>
            </a:r>
            <a:r>
              <a:rPr lang="fr-FR" baseline="0" dirty="0" smtClean="0"/>
              <a:t> in an </a:t>
            </a:r>
            <a:r>
              <a:rPr lang="fr-FR" baseline="0" dirty="0" err="1" smtClean="0"/>
              <a:t>uniaxial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crystal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inserted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stretcher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before</a:t>
            </a:r>
            <a:r>
              <a:rPr lang="fr-FR" baseline="0" dirty="0" smtClean="0"/>
              <a:t> the first amplification stage. </a:t>
            </a:r>
          </a:p>
          <a:p>
            <a:r>
              <a:rPr lang="fr-FR" b="1" i="0" baseline="0" dirty="0" smtClean="0">
                <a:solidFill>
                  <a:srgbClr val="FF0000"/>
                </a:solidFill>
              </a:rPr>
              <a:t>Before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detailing</a:t>
            </a:r>
            <a:r>
              <a:rPr lang="fr-FR" b="1" i="0" baseline="0" dirty="0" smtClean="0">
                <a:solidFill>
                  <a:srgbClr val="FF0000"/>
                </a:solidFill>
              </a:rPr>
              <a:t> how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this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electro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optic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loop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is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working</a:t>
            </a:r>
            <a:r>
              <a:rPr lang="fr-FR" b="1" i="0" baseline="0" dirty="0" smtClean="0">
                <a:solidFill>
                  <a:srgbClr val="FF0000"/>
                </a:solidFill>
              </a:rPr>
              <a:t> let me show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you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some</a:t>
            </a:r>
            <a:r>
              <a:rPr lang="fr-FR" b="1" i="0" baseline="0" dirty="0" smtClean="0">
                <a:solidFill>
                  <a:srgbClr val="FF0000"/>
                </a:solidFill>
              </a:rPr>
              <a:t> CEP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results</a:t>
            </a:r>
            <a:r>
              <a:rPr lang="fr-FR" b="1" i="0" baseline="0" dirty="0" smtClean="0">
                <a:solidFill>
                  <a:srgbClr val="FF0000"/>
                </a:solidFill>
              </a:rPr>
              <a:t>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at</a:t>
            </a:r>
            <a:r>
              <a:rPr lang="fr-FR" b="1" i="0" baseline="0" dirty="0" smtClean="0">
                <a:solidFill>
                  <a:srgbClr val="FF0000"/>
                </a:solidFill>
              </a:rPr>
              <a:t> 3W output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using</a:t>
            </a:r>
            <a:r>
              <a:rPr lang="fr-FR" b="1" i="0" baseline="0" dirty="0" smtClean="0">
                <a:solidFill>
                  <a:srgbClr val="FF0000"/>
                </a:solidFill>
              </a:rPr>
              <a:t> the slow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loop</a:t>
            </a:r>
            <a:r>
              <a:rPr lang="fr-FR" b="1" i="0" baseline="0" dirty="0" smtClean="0">
                <a:solidFill>
                  <a:srgbClr val="FF0000"/>
                </a:solidFill>
              </a:rPr>
              <a:t> on the </a:t>
            </a:r>
            <a:r>
              <a:rPr lang="fr-FR" b="1" i="0" baseline="0" dirty="0" err="1" smtClean="0">
                <a:solidFill>
                  <a:srgbClr val="FF0000"/>
                </a:solidFill>
              </a:rPr>
              <a:t>oscillator</a:t>
            </a:r>
            <a:r>
              <a:rPr lang="fr-FR" b="1" i="0" baseline="0" dirty="0" smtClean="0">
                <a:solidFill>
                  <a:srgbClr val="FF0000"/>
                </a:solidFill>
              </a:rPr>
              <a:t>.</a:t>
            </a:r>
            <a:endParaRPr lang="fr-FR" b="1" i="0" baseline="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13CE-0E33-4357-BA3F-E80E93631624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0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 des impulsions est stabilisée avec des fluctuations de l’ordre de 260 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mrad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A13CE-0E33-4357-BA3F-E80E93631624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9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0F5C8-36BF-43EC-ABA9-5F3980887F5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64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5E1B9-951B-4E37-BEB8-0A42B40015C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57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0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3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0F5C8-36BF-43EC-ABA9-5F3980887F5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04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attolab-i.extra.cea.fr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par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24"/>
            <a:ext cx="8229600" cy="9051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27/06/2017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Audition ANR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7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5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387" r="72347" b="89892"/>
          <a:stretch/>
        </p:blipFill>
        <p:spPr>
          <a:xfrm>
            <a:off x="7187499" y="6047885"/>
            <a:ext cx="1934385" cy="7368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64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Left -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>
            <a:extLst>
              <a:ext uri="{FF2B5EF4-FFF2-40B4-BE49-F238E27FC236}">
                <a16:creationId xmlns:a16="http://schemas.microsoft.com/office/drawing/2014/main" xmlns="" id="{AF55DAFD-3717-4FD8-A2B1-04C56D9D8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Espace réservé du titre 1">
            <a:extLst>
              <a:ext uri="{FF2B5EF4-FFF2-40B4-BE49-F238E27FC236}">
                <a16:creationId xmlns:a16="http://schemas.microsoft.com/office/drawing/2014/main" xmlns="" id="{E5B2A5BE-64A3-42F3-9402-4412D16C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3B0983-7C7E-47F0-A17F-6DD3D1C91F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2CF8F0C-3772-4CD9-B115-94B00B60B7AB}"/>
              </a:ext>
            </a:extLst>
          </p:cNvPr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E42970E-8953-4AA1-B118-1FD429920334}"/>
                </a:ext>
              </a:extLst>
            </p:cNvPr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1D78A75-9B05-4768-A189-6D5B099F5044}"/>
                </a:ext>
              </a:extLst>
            </p:cNvPr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xmlns="" id="{09EAC273-45FF-4FE7-BC89-42E456B1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90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par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24"/>
            <a:ext cx="8229600" cy="9051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27/06/2017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Audition ANR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8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588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2400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7089728" y="6525255"/>
            <a:ext cx="2035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 smtClean="0">
                <a:solidFill>
                  <a:srgbClr val="4D4D4D"/>
                </a:solidFill>
              </a:rPr>
              <a:t>Users</a:t>
            </a:r>
            <a:r>
              <a:rPr lang="fr-FR" sz="1200" i="1" dirty="0" smtClean="0">
                <a:solidFill>
                  <a:srgbClr val="4D4D4D"/>
                </a:solidFill>
              </a:rPr>
              <a:t> Meeting ATTOLAB 2018</a:t>
            </a:r>
          </a:p>
          <a:p>
            <a:pPr algn="r"/>
            <a:r>
              <a:rPr lang="fr-FR" sz="1200" i="1" dirty="0" smtClean="0">
                <a:solidFill>
                  <a:srgbClr val="4D4D4D"/>
                </a:solidFill>
              </a:rPr>
              <a:t> </a:t>
            </a:r>
            <a:endParaRPr lang="fr-FR" sz="1200" i="1" dirty="0">
              <a:solidFill>
                <a:srgbClr val="4D4D4D"/>
              </a:solidFill>
            </a:endParaRP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70085" y="84749"/>
            <a:ext cx="1435105" cy="489302"/>
            <a:chOff x="0" y="1268760"/>
            <a:chExt cx="1691680" cy="654567"/>
          </a:xfrm>
        </p:grpSpPr>
        <p:sp>
          <p:nvSpPr>
            <p:cNvPr id="7" name="Rectangle 6"/>
            <p:cNvSpPr/>
            <p:nvPr/>
          </p:nvSpPr>
          <p:spPr>
            <a:xfrm>
              <a:off x="0" y="1268760"/>
              <a:ext cx="1691680" cy="654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9" descr="http://www.univ-pau.fr/live/digitalAssets/103/103102_logo_invest_aveni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304764"/>
              <a:ext cx="576064" cy="582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http://attolab-i.extra.cea.fr/Css/img/attolab-logo3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05543"/>
              <a:ext cx="815340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5870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9512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4572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8676086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8886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908720"/>
            <a:ext cx="7056413" cy="36933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" t="387" r="72347" b="89892"/>
          <a:stretch/>
        </p:blipFill>
        <p:spPr>
          <a:xfrm>
            <a:off x="107504" y="228670"/>
            <a:ext cx="1934385" cy="736891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07504" y="228670"/>
            <a:ext cx="1934385" cy="736891"/>
          </a:xfrm>
          <a:prstGeom prst="rect">
            <a:avLst/>
          </a:prstGeom>
          <a:solidFill>
            <a:schemeClr val="bg2">
              <a:lumMod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5743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325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056413" cy="461665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prstClr val="white"/>
                </a:solidFill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84449" y="237075"/>
            <a:ext cx="1435522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4704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9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hyperlink" Target="http://iramis-i.cea.fr/lidyl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5876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27/06/2017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40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Audition ANR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9378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-132734"/>
            <a:ext cx="8229600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72347" b="89892"/>
          <a:stretch/>
        </p:blipFill>
        <p:spPr>
          <a:xfrm>
            <a:off x="7271551" y="117612"/>
            <a:ext cx="1209509" cy="47884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81060" y="44624"/>
            <a:ext cx="662940" cy="62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7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5876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27/06/2017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40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Audition ANR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9378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-132734"/>
            <a:ext cx="8229600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" name="Picture 2" descr="http://iramis-i.cea.fr/Images/logos/lidyl-1.jp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"/>
            <a:ext cx="1125487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72347" b="89892"/>
          <a:stretch/>
        </p:blipFill>
        <p:spPr>
          <a:xfrm>
            <a:off x="7768848" y="74183"/>
            <a:ext cx="1375152" cy="5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2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8128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841438" y="1239843"/>
            <a:ext cx="1690750" cy="586301"/>
            <a:chOff x="231763" y="705886"/>
            <a:chExt cx="1690750" cy="58630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63" y="705886"/>
              <a:ext cx="718722" cy="586301"/>
            </a:xfrm>
            <a:prstGeom prst="rect">
              <a:avLst/>
            </a:prstGeom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19" y="710989"/>
              <a:ext cx="943294" cy="576095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040" y="1901365"/>
            <a:ext cx="883148" cy="7160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57363" y="1368819"/>
            <a:ext cx="564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0000"/>
                </a:solidFill>
              </a:rPr>
              <a:t>O. </a:t>
            </a:r>
            <a:r>
              <a:rPr lang="fr-FR" b="1" i="1" dirty="0" err="1">
                <a:solidFill>
                  <a:srgbClr val="FF0000"/>
                </a:solidFill>
              </a:rPr>
              <a:t>Tcherbakoff</a:t>
            </a:r>
            <a:r>
              <a:rPr lang="fr-FR" b="1" i="1" dirty="0">
                <a:solidFill>
                  <a:srgbClr val="FF0000"/>
                </a:solidFill>
              </a:rPr>
              <a:t>, J.-F. </a:t>
            </a:r>
            <a:r>
              <a:rPr lang="fr-FR" b="1" i="1" dirty="0" err="1">
                <a:solidFill>
                  <a:srgbClr val="FF0000"/>
                </a:solidFill>
              </a:rPr>
              <a:t>Hergott</a:t>
            </a:r>
            <a:r>
              <a:rPr lang="fr-FR" sz="1600" i="1" dirty="0"/>
              <a:t>, </a:t>
            </a:r>
            <a:r>
              <a:rPr lang="fr-FR" sz="1600" i="1" dirty="0" smtClean="0"/>
              <a:t>P. D'Oliveira, F. </a:t>
            </a:r>
            <a:r>
              <a:rPr lang="fr-FR" sz="1600" i="1" dirty="0" err="1" smtClean="0"/>
              <a:t>Lepetit</a:t>
            </a:r>
            <a:r>
              <a:rPr lang="fr-FR" sz="1600" i="1" dirty="0" smtClean="0"/>
              <a:t>, F. </a:t>
            </a:r>
            <a:r>
              <a:rPr lang="fr-FR" sz="1600" i="1" dirty="0" err="1" smtClean="0"/>
              <a:t>Réau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2657363" y="1967011"/>
            <a:ext cx="564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600" i="1"/>
            </a:lvl1pPr>
          </a:lstStyle>
          <a:p>
            <a:r>
              <a:rPr lang="fr-FR" sz="1800" b="1" dirty="0" smtClean="0">
                <a:solidFill>
                  <a:srgbClr val="FF0000"/>
                </a:solidFill>
              </a:rPr>
              <a:t>X</a:t>
            </a:r>
            <a:r>
              <a:rPr lang="fr-FR" sz="1800" b="1" dirty="0">
                <a:solidFill>
                  <a:srgbClr val="FF0000"/>
                </a:solidFill>
              </a:rPr>
              <a:t>. Chen, </a:t>
            </a:r>
            <a:r>
              <a:rPr lang="fr-FR" dirty="0"/>
              <a:t>E. </a:t>
            </a:r>
            <a:r>
              <a:rPr lang="fr-FR" dirty="0" err="1"/>
              <a:t>Gontier</a:t>
            </a:r>
            <a:r>
              <a:rPr lang="fr-FR" dirty="0"/>
              <a:t>, </a:t>
            </a:r>
            <a:r>
              <a:rPr lang="fr-FR" sz="1800" b="1" dirty="0">
                <a:solidFill>
                  <a:srgbClr val="FF0000"/>
                </a:solidFill>
              </a:rPr>
              <a:t>A. </a:t>
            </a:r>
            <a:r>
              <a:rPr lang="fr-FR" sz="1800" b="1" dirty="0" err="1">
                <a:solidFill>
                  <a:srgbClr val="FF0000"/>
                </a:solidFill>
              </a:rPr>
              <a:t>Golinelli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dirty="0"/>
              <a:t>(thèse 21/01/2019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000"/>
            <a:ext cx="4558624" cy="34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08" y="3402000"/>
            <a:ext cx="4560692" cy="3420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956" y="3479445"/>
            <a:ext cx="874419" cy="118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33" y="3479445"/>
            <a:ext cx="960300" cy="118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37" y="3479445"/>
            <a:ext cx="765422" cy="118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188" y="5493079"/>
            <a:ext cx="864000" cy="118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2609" y="106749"/>
            <a:ext cx="9078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/>
              <a:t>Source laser FAB1-10 et </a:t>
            </a:r>
            <a:r>
              <a:rPr lang="fr-FR" sz="2400" dirty="0" smtClean="0"/>
              <a:t>laboratoire R&amp;D IMPULSE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2609" y="6393310"/>
            <a:ext cx="968278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FAB1-10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5619155" y="3450184"/>
            <a:ext cx="1040670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smtClean="0"/>
              <a:t>IMPULSE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91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0" y="5213269"/>
            <a:ext cx="3457069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4"/>
          <p:cNvSpPr txBox="1">
            <a:spLocks/>
          </p:cNvSpPr>
          <p:nvPr/>
        </p:nvSpPr>
        <p:spPr>
          <a:xfrm>
            <a:off x="1517320" y="114416"/>
            <a:ext cx="761695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Post compression</a:t>
            </a:r>
            <a:endParaRPr lang="fr-FR" sz="2400" i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664" y="961025"/>
            <a:ext cx="3734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Ligne de post-compression sur FAB1: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Basée sur fibre souple tendue (LLG) </a:t>
            </a:r>
            <a:r>
              <a:rPr lang="fr-FR" altLang="fr-FR" sz="1600" dirty="0"/>
              <a:t>longueur 2 m, diamètre </a:t>
            </a:r>
            <a:r>
              <a:rPr lang="fr-FR" altLang="fr-FR" sz="1600" dirty="0" smtClean="0"/>
              <a:t>cœur 540µm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Performances visées: </a:t>
            </a:r>
            <a:r>
              <a:rPr lang="fr-FR" sz="1600" b="1" dirty="0"/>
              <a:t>jusqu'à 3mJ, </a:t>
            </a:r>
            <a:r>
              <a:rPr lang="fr-FR" sz="1600" b="1" dirty="0" smtClean="0"/>
              <a:t>7fs @ 1kHz avec 6mJ en entrée 25fs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Budget: 90 k€ (financement LIDYL</a:t>
            </a:r>
            <a:r>
              <a:rPr lang="fr-FR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Disponibilité</a:t>
            </a:r>
            <a:r>
              <a:rPr lang="fr-FR" sz="1600" dirty="0"/>
              <a:t>: fin 2019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70" y="4430358"/>
            <a:ext cx="4190475" cy="212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6664" y="3965974"/>
            <a:ext cx="4392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solidFill>
                  <a:srgbClr val="FF0000"/>
                </a:solidFill>
              </a:rPr>
              <a:t>Test sur IMPULSE et FAB10 d'un système de post-compression alternatif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basé sur une cellule remplie de gaz </a:t>
            </a:r>
            <a:r>
              <a:rPr lang="fr-FR" sz="1600" dirty="0" smtClean="0"/>
              <a:t>(IOGS)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Performances attendues: </a:t>
            </a:r>
            <a:r>
              <a:rPr lang="fr-FR" sz="1600" dirty="0" smtClean="0"/>
              <a:t>&gt;1mJ </a:t>
            </a:r>
            <a:r>
              <a:rPr lang="fr-FR" sz="1600" dirty="0"/>
              <a:t>; &lt;</a:t>
            </a:r>
            <a:r>
              <a:rPr lang="fr-FR" sz="1600" dirty="0" smtClean="0"/>
              <a:t>10fs avec </a:t>
            </a:r>
            <a:r>
              <a:rPr lang="fr-FR" sz="1600" dirty="0"/>
              <a:t>énergie en entrée &gt;1.5mJ </a:t>
            </a:r>
            <a:r>
              <a:rPr lang="fr-FR" sz="1600" dirty="0" smtClean="0"/>
              <a:t>25fs</a:t>
            </a:r>
            <a:endParaRPr lang="fr-FR" sz="1600" dirty="0"/>
          </a:p>
        </p:txBody>
      </p:sp>
      <p:grpSp>
        <p:nvGrpSpPr>
          <p:cNvPr id="27" name="Groupe 26"/>
          <p:cNvGrpSpPr/>
          <p:nvPr/>
        </p:nvGrpSpPr>
        <p:grpSpPr>
          <a:xfrm rot="21480000">
            <a:off x="3771424" y="959051"/>
            <a:ext cx="5388549" cy="3293182"/>
            <a:chOff x="234730" y="522539"/>
            <a:chExt cx="9797881" cy="5857247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52809">
              <a:off x="876874" y="615632"/>
              <a:ext cx="9155737" cy="5108246"/>
            </a:xfrm>
            <a:prstGeom prst="rect">
              <a:avLst/>
            </a:prstGeom>
          </p:spPr>
        </p:pic>
        <p:grpSp>
          <p:nvGrpSpPr>
            <p:cNvPr id="29" name="Groupe 28"/>
            <p:cNvGrpSpPr/>
            <p:nvPr/>
          </p:nvGrpSpPr>
          <p:grpSpPr>
            <a:xfrm>
              <a:off x="303443" y="522539"/>
              <a:ext cx="8641311" cy="5857247"/>
              <a:chOff x="346986" y="549348"/>
              <a:chExt cx="8641311" cy="5857247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346986" y="2511768"/>
                <a:ext cx="8082486" cy="3894827"/>
                <a:chOff x="346986" y="2511768"/>
                <a:chExt cx="8082486" cy="3894827"/>
              </a:xfrm>
            </p:grpSpPr>
            <p:sp>
              <p:nvSpPr>
                <p:cNvPr id="38" name="Rectangle 37"/>
                <p:cNvSpPr/>
                <p:nvPr/>
              </p:nvSpPr>
              <p:spPr>
                <a:xfrm rot="11588250" flipH="1">
                  <a:off x="346986" y="2511768"/>
                  <a:ext cx="4750624" cy="3137594"/>
                </a:xfrm>
                <a:prstGeom prst="wedgeRectCallout">
                  <a:avLst>
                    <a:gd name="adj1" fmla="val -17994"/>
                    <a:gd name="adj2" fmla="val 60233"/>
                  </a:avLst>
                </a:prstGeom>
                <a:noFill/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9" name="Image 38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 rot="16963907">
                  <a:off x="5971067" y="3977250"/>
                  <a:ext cx="2268777" cy="2476478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sp>
              <p:nvSpPr>
                <p:cNvPr id="40" name="Rectangle 39"/>
                <p:cNvSpPr/>
                <p:nvPr/>
              </p:nvSpPr>
              <p:spPr>
                <a:xfrm rot="11545860">
                  <a:off x="5774957" y="4004439"/>
                  <a:ext cx="2654515" cy="2402156"/>
                </a:xfrm>
                <a:prstGeom prst="wedgeRectCallout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7"/>
              <a:srcRect l="10246" r="8144"/>
              <a:stretch/>
            </p:blipFill>
            <p:spPr>
              <a:xfrm rot="608486">
                <a:off x="4283216" y="549348"/>
                <a:ext cx="4705081" cy="1990959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</p:pic>
          <p:sp>
            <p:nvSpPr>
              <p:cNvPr id="33" name="Rectangle 32"/>
              <p:cNvSpPr/>
              <p:nvPr/>
            </p:nvSpPr>
            <p:spPr>
              <a:xfrm rot="639940">
                <a:off x="5015950" y="1827609"/>
                <a:ext cx="1016924" cy="138094"/>
              </a:xfrm>
              <a:prstGeom prst="rect">
                <a:avLst/>
              </a:prstGeom>
              <a:solidFill>
                <a:srgbClr val="373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639940">
                <a:off x="5574701" y="2012657"/>
                <a:ext cx="2283957" cy="138094"/>
              </a:xfrm>
              <a:prstGeom prst="rect">
                <a:avLst/>
              </a:prstGeom>
              <a:solidFill>
                <a:srgbClr val="373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639940">
                <a:off x="5011549" y="1844736"/>
                <a:ext cx="363167" cy="138094"/>
              </a:xfrm>
              <a:prstGeom prst="rect">
                <a:avLst/>
              </a:prstGeom>
              <a:solidFill>
                <a:srgbClr val="373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639940">
                <a:off x="7383969" y="2265335"/>
                <a:ext cx="440238" cy="138094"/>
              </a:xfrm>
              <a:prstGeom prst="rect">
                <a:avLst/>
              </a:prstGeom>
              <a:solidFill>
                <a:srgbClr val="373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639940">
                <a:off x="7647324" y="1576817"/>
                <a:ext cx="266972" cy="470680"/>
              </a:xfrm>
              <a:prstGeom prst="rect">
                <a:avLst/>
              </a:prstGeom>
              <a:solidFill>
                <a:srgbClr val="373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30" name="Image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7" t="6731" r="16495" b="53015"/>
            <a:stretch/>
          </p:blipFill>
          <p:spPr>
            <a:xfrm rot="790398">
              <a:off x="234730" y="3515560"/>
              <a:ext cx="4561412" cy="20385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26303" y="824242"/>
            <a:ext cx="5091394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ym typeface="Symbol"/>
              </a:rPr>
              <a:t> 200 jours/an, 40 semaines, x 2 lignes</a:t>
            </a:r>
            <a:endParaRPr lang="fr-FR" sz="24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606898" y="1703105"/>
            <a:ext cx="7492089" cy="1373412"/>
            <a:chOff x="606898" y="1906367"/>
            <a:chExt cx="7492089" cy="1373412"/>
          </a:xfrm>
        </p:grpSpPr>
        <p:sp>
          <p:nvSpPr>
            <p:cNvPr id="3" name="ZoneTexte 2"/>
            <p:cNvSpPr txBox="1"/>
            <p:nvPr/>
          </p:nvSpPr>
          <p:spPr>
            <a:xfrm>
              <a:off x="1085977" y="2356449"/>
              <a:ext cx="70130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60%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24 semaines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Planning proposé par les partenaires et validé par le COPIL d'ATTOLAB</a:t>
              </a:r>
              <a:endParaRPr lang="fr-FR" dirty="0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606898" y="1906367"/>
              <a:ext cx="3430003" cy="442674"/>
            </a:xfrm>
            <a:prstGeom prst="flowChartAlternateProcess">
              <a:avLst/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Temps de faisceau partenaires</a:t>
              </a:r>
            </a:p>
          </p:txBody>
        </p:sp>
      </p:grpSp>
      <p:sp>
        <p:nvSpPr>
          <p:cNvPr id="5" name="Titre 4"/>
          <p:cNvSpPr txBox="1">
            <a:spLocks/>
          </p:cNvSpPr>
          <p:nvPr/>
        </p:nvSpPr>
        <p:spPr>
          <a:xfrm>
            <a:off x="1517320" y="114416"/>
            <a:ext cx="761695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Répartition du temps de faisceau</a:t>
            </a:r>
            <a:endParaRPr lang="fr-FR" sz="2400" i="1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606898" y="3442174"/>
            <a:ext cx="6709311" cy="1096412"/>
            <a:chOff x="606898" y="3385285"/>
            <a:chExt cx="6709311" cy="1096412"/>
          </a:xfrm>
        </p:grpSpPr>
        <p:sp>
          <p:nvSpPr>
            <p:cNvPr id="6" name="ZoneTexte 5"/>
            <p:cNvSpPr txBox="1"/>
            <p:nvPr/>
          </p:nvSpPr>
          <p:spPr>
            <a:xfrm>
              <a:off x="606898" y="3385285"/>
              <a:ext cx="1870221" cy="442674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Temps 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machine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85977" y="3835366"/>
              <a:ext cx="62302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20%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8 semaines : 1 semaine de maintenance toutes les 8 semaines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606898" y="4904243"/>
            <a:ext cx="7574355" cy="1366004"/>
            <a:chOff x="606898" y="4877084"/>
            <a:chExt cx="7574355" cy="1366004"/>
          </a:xfrm>
        </p:grpSpPr>
        <p:sp>
          <p:nvSpPr>
            <p:cNvPr id="8" name="ZoneTexte 7"/>
            <p:cNvSpPr txBox="1"/>
            <p:nvPr/>
          </p:nvSpPr>
          <p:spPr>
            <a:xfrm>
              <a:off x="606898" y="4877084"/>
              <a:ext cx="3156929" cy="442674"/>
            </a:xfrm>
            <a:prstGeom prst="flowChartAlternateProcess">
              <a:avLst/>
            </a:prstGeom>
            <a:solidFill>
              <a:srgbClr val="008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Temps </a:t>
              </a:r>
              <a:r>
                <a:rPr lang="fr-FR" sz="2000" b="1" dirty="0" smtClean="0">
                  <a:solidFill>
                    <a:schemeClr val="bg1"/>
                  </a:solidFill>
                </a:rPr>
                <a:t>de faisceau externe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85977" y="5319758"/>
              <a:ext cx="70952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Appel national LOA/LIDYL/CELIA =&gt; comité de sélection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dirty="0" smtClean="0"/>
                <a:t>Consortium Européen LASERLAB =&gt; au fil de l'eau, pool de 200 referees</a:t>
              </a:r>
            </a:p>
            <a:p>
              <a:r>
                <a:rPr lang="fr-FR" dirty="0" smtClean="0"/>
                <a:t>=&gt; Total : 8 semaines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681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30">
            <a:extLst>
              <a:ext uri="{FF2B5EF4-FFF2-40B4-BE49-F238E27FC236}">
                <a16:creationId xmlns:a16="http://schemas.microsoft.com/office/drawing/2014/main" xmlns="" id="{90FC6365-EE96-40AF-BE18-24CCEE664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/>
              <a:t>VBB, BB </a:t>
            </a:r>
            <a:r>
              <a:rPr lang="en-US" b="1" cap="all" dirty="0" err="1" smtClean="0"/>
              <a:t>ou</a:t>
            </a:r>
            <a:r>
              <a:rPr lang="en-US" b="1" cap="all" dirty="0" smtClean="0"/>
              <a:t> NB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CBB31-E363-4235-B1D8-B4F4C400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err="1" smtClean="0"/>
              <a:t>Calendrier</a:t>
            </a:r>
            <a:r>
              <a:rPr lang="en-US" dirty="0" smtClean="0"/>
              <a:t> SE10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385422-51B8-4BB7-91F7-F7B34A0CC786}"/>
              </a:ext>
            </a:extLst>
          </p:cNvPr>
          <p:cNvSpPr/>
          <p:nvPr/>
        </p:nvSpPr>
        <p:spPr>
          <a:xfrm>
            <a:off x="167815" y="4762612"/>
            <a:ext cx="486054" cy="486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CB001745-0943-421B-AE6C-829DAE4F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740490"/>
              </p:ext>
            </p:extLst>
          </p:nvPr>
        </p:nvGraphicFramePr>
        <p:xfrm>
          <a:off x="464948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January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175799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D079E94-7154-490B-B045-F792D05CA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99560"/>
              </p:ext>
            </p:extLst>
          </p:nvPr>
        </p:nvGraphicFramePr>
        <p:xfrm>
          <a:off x="464949" y="2676141"/>
          <a:ext cx="1913919" cy="1162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5587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0838B73E-1AD3-45EF-828E-8B3EAF87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74186"/>
              </p:ext>
            </p:extLst>
          </p:nvPr>
        </p:nvGraphicFramePr>
        <p:xfrm>
          <a:off x="464949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September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42330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22E45139-CA02-46C7-858A-7F95960A1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740519"/>
              </p:ext>
            </p:extLst>
          </p:nvPr>
        </p:nvGraphicFramePr>
        <p:xfrm>
          <a:off x="4658177" y="1412776"/>
          <a:ext cx="1913919" cy="1159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March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38957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7FA1E61-8C1B-4E00-A5F0-CB3C389EB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58579"/>
              </p:ext>
            </p:extLst>
          </p:nvPr>
        </p:nvGraphicFramePr>
        <p:xfrm>
          <a:off x="4658177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July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85101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009BDD0A-19A5-4DD1-BB85-522E1902E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276044"/>
              </p:ext>
            </p:extLst>
          </p:nvPr>
        </p:nvGraphicFramePr>
        <p:xfrm>
          <a:off x="4658177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55966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D6CA66FA-511C-40E0-9A17-956DCA1E7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25707"/>
              </p:ext>
            </p:extLst>
          </p:nvPr>
        </p:nvGraphicFramePr>
        <p:xfrm>
          <a:off x="2561562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February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991495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951BC7DC-206A-4231-8909-DE9F94EF6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05984"/>
              </p:ext>
            </p:extLst>
          </p:nvPr>
        </p:nvGraphicFramePr>
        <p:xfrm>
          <a:off x="2561562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763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F7A67019-C004-43DF-92E5-DCB1EA64A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618517"/>
              </p:ext>
            </p:extLst>
          </p:nvPr>
        </p:nvGraphicFramePr>
        <p:xfrm>
          <a:off x="2561562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October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547182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610ED9E0-48CE-469E-9735-5FF6BC339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462960"/>
              </p:ext>
            </p:extLst>
          </p:nvPr>
        </p:nvGraphicFramePr>
        <p:xfrm>
          <a:off x="6754791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April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38957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4AAD7A54-D7FA-4581-997B-ABF0FC95F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22945"/>
              </p:ext>
            </p:extLst>
          </p:nvPr>
        </p:nvGraphicFramePr>
        <p:xfrm>
          <a:off x="6754791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August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85101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AFA3E809-69B4-4FF9-91AE-99D087DD6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95430"/>
              </p:ext>
            </p:extLst>
          </p:nvPr>
        </p:nvGraphicFramePr>
        <p:xfrm>
          <a:off x="6754791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December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559668"/>
                  </a:ext>
                </a:extLst>
              </a:tr>
            </a:tbl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461514" y="1781809"/>
            <a:ext cx="8198750" cy="3035595"/>
            <a:chOff x="461514" y="1781809"/>
            <a:chExt cx="8198750" cy="3035595"/>
          </a:xfrm>
        </p:grpSpPr>
        <p:sp>
          <p:nvSpPr>
            <p:cNvPr id="86" name="Rectangle 85"/>
            <p:cNvSpPr/>
            <p:nvPr/>
          </p:nvSpPr>
          <p:spPr>
            <a:xfrm>
              <a:off x="4641514" y="2017384"/>
              <a:ext cx="1915200" cy="139841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1514" y="3304781"/>
              <a:ext cx="1915200" cy="113619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1514" y="3302493"/>
              <a:ext cx="1915200" cy="125699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745064" y="3309160"/>
              <a:ext cx="1915200" cy="257057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14" y="4563374"/>
              <a:ext cx="1915200" cy="119063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46896" y="4699266"/>
              <a:ext cx="1903376" cy="118138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61514" y="1781809"/>
              <a:ext cx="1915200" cy="365516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61514" y="1766870"/>
            <a:ext cx="6095200" cy="3915481"/>
            <a:chOff x="461514" y="1766870"/>
            <a:chExt cx="6095200" cy="3915481"/>
          </a:xfrm>
        </p:grpSpPr>
        <p:sp>
          <p:nvSpPr>
            <p:cNvPr id="104" name="Rectangle 103"/>
            <p:cNvSpPr/>
            <p:nvPr/>
          </p:nvSpPr>
          <p:spPr>
            <a:xfrm>
              <a:off x="467916" y="5159131"/>
              <a:ext cx="4555891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Dynamics in Transition Metal </a:t>
              </a:r>
              <a:r>
                <a:rPr lang="en-US" sz="1400" b="1" dirty="0" err="1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Dichalcogenides</a:t>
              </a:r>
              <a:r>
                <a:rPr lang="en-US" sz="14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, SrTiO3, </a:t>
              </a:r>
              <a:r>
                <a:rPr lang="en-US" sz="1400" b="1" dirty="0" err="1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GeTeMn</a:t>
              </a:r>
              <a:r>
                <a:rPr lang="en-US" sz="14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(LPMS)</a:t>
              </a:r>
              <a:endParaRPr lang="fr-FR" sz="1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461514" y="1766870"/>
              <a:ext cx="6095200" cy="713487"/>
              <a:chOff x="461514" y="1766870"/>
              <a:chExt cx="6095200" cy="713487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2545882" y="1781809"/>
                <a:ext cx="1915200" cy="679684"/>
              </a:xfrm>
              <a:prstGeom prst="rect">
                <a:avLst/>
              </a:prstGeom>
              <a:solidFill>
                <a:schemeClr val="accent2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61514" y="2140450"/>
                <a:ext cx="1915200" cy="339907"/>
              </a:xfrm>
              <a:prstGeom prst="rect">
                <a:avLst/>
              </a:prstGeom>
              <a:solidFill>
                <a:schemeClr val="accent2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641514" y="1766870"/>
                <a:ext cx="1915200" cy="251664"/>
              </a:xfrm>
              <a:prstGeom prst="rect">
                <a:avLst/>
              </a:prstGeom>
              <a:solidFill>
                <a:schemeClr val="accent2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ZoneTexte 4"/>
              <p:cNvSpPr txBox="1"/>
              <p:nvPr/>
            </p:nvSpPr>
            <p:spPr>
              <a:xfrm>
                <a:off x="3015829" y="1952987"/>
                <a:ext cx="955711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NB+VBB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6" name="Groupe 15"/>
          <p:cNvGrpSpPr/>
          <p:nvPr/>
        </p:nvGrpSpPr>
        <p:grpSpPr>
          <a:xfrm>
            <a:off x="467914" y="1784223"/>
            <a:ext cx="8198750" cy="4246995"/>
            <a:chOff x="467914" y="1784223"/>
            <a:chExt cx="8198750" cy="4246995"/>
          </a:xfrm>
        </p:grpSpPr>
        <p:sp>
          <p:nvSpPr>
            <p:cNvPr id="105" name="Rectangle 104"/>
            <p:cNvSpPr/>
            <p:nvPr/>
          </p:nvSpPr>
          <p:spPr>
            <a:xfrm>
              <a:off x="471310" y="5723441"/>
              <a:ext cx="4555892" cy="307777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Ultrafast dynamics in Mott materials (LPS)</a:t>
              </a:r>
              <a:endParaRPr lang="fr-FR" sz="1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467914" y="1784223"/>
              <a:ext cx="8198750" cy="1524936"/>
              <a:chOff x="467914" y="1784223"/>
              <a:chExt cx="8198750" cy="1524936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67914" y="3047746"/>
                <a:ext cx="1915200" cy="261413"/>
              </a:xfrm>
              <a:prstGeom prst="rect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4647914" y="2159043"/>
                <a:ext cx="1915200" cy="252689"/>
              </a:xfrm>
              <a:prstGeom prst="rect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751464" y="1784223"/>
                <a:ext cx="1915200" cy="634862"/>
              </a:xfrm>
              <a:prstGeom prst="rect">
                <a:avLst/>
              </a:prstGeom>
              <a:solidFill>
                <a:schemeClr val="accent5"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ZoneTexte 67"/>
              <p:cNvSpPr txBox="1"/>
              <p:nvPr/>
            </p:nvSpPr>
            <p:spPr>
              <a:xfrm>
                <a:off x="7231208" y="1924199"/>
                <a:ext cx="955711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NB+VBB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7" name="Groupe 16"/>
          <p:cNvGrpSpPr/>
          <p:nvPr/>
        </p:nvGrpSpPr>
        <p:grpSpPr>
          <a:xfrm>
            <a:off x="461514" y="3052497"/>
            <a:ext cx="4566954" cy="3331348"/>
            <a:chOff x="461514" y="3052497"/>
            <a:chExt cx="4566954" cy="3331348"/>
          </a:xfrm>
        </p:grpSpPr>
        <p:sp>
          <p:nvSpPr>
            <p:cNvPr id="127" name="Rectangle 126"/>
            <p:cNvSpPr/>
            <p:nvPr/>
          </p:nvSpPr>
          <p:spPr>
            <a:xfrm>
              <a:off x="472576" y="6076068"/>
              <a:ext cx="4555892" cy="30777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14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Structure de bande d’états excités dans BiFeO3 (SPEC)</a:t>
              </a:r>
              <a:endParaRPr lang="fr-FR" sz="1400" dirty="0">
                <a:solidFill>
                  <a:prstClr val="white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0" name="Groupe 9"/>
            <p:cNvGrpSpPr/>
            <p:nvPr/>
          </p:nvGrpSpPr>
          <p:grpSpPr>
            <a:xfrm>
              <a:off x="461514" y="3052497"/>
              <a:ext cx="3999568" cy="697503"/>
              <a:chOff x="461514" y="3052497"/>
              <a:chExt cx="3999568" cy="697503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461514" y="3389745"/>
                <a:ext cx="1915200" cy="36025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545882" y="3052497"/>
                <a:ext cx="1915200" cy="6645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ZoneTexte 68"/>
              <p:cNvSpPr txBox="1"/>
              <p:nvPr/>
            </p:nvSpPr>
            <p:spPr>
              <a:xfrm>
                <a:off x="3203848" y="3214645"/>
                <a:ext cx="458780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NB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2" name="Groupe 21"/>
          <p:cNvGrpSpPr/>
          <p:nvPr/>
        </p:nvGrpSpPr>
        <p:grpSpPr>
          <a:xfrm>
            <a:off x="467914" y="2979017"/>
            <a:ext cx="6088800" cy="3756780"/>
            <a:chOff x="467914" y="2979017"/>
            <a:chExt cx="6088800" cy="3756780"/>
          </a:xfrm>
        </p:grpSpPr>
        <p:sp>
          <p:nvSpPr>
            <p:cNvPr id="98" name="Rectangle 97"/>
            <p:cNvSpPr/>
            <p:nvPr/>
          </p:nvSpPr>
          <p:spPr>
            <a:xfrm>
              <a:off x="4641514" y="3042306"/>
              <a:ext cx="1915200" cy="272493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67914" y="6428020"/>
              <a:ext cx="4555893" cy="3077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CA" sz="14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Relaxation de Bio-Nanoparticules (LIDYL/DYR)</a:t>
              </a:r>
              <a:endParaRPr lang="fr-FR" sz="1400" dirty="0">
                <a:solidFill>
                  <a:srgbClr val="4B2C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292080" y="2979017"/>
              <a:ext cx="458780" cy="369332"/>
            </a:xfrm>
            <a:prstGeom prst="rect">
              <a:avLst/>
            </a:prstGeom>
            <a:solidFill>
              <a:schemeClr val="accent6"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prstClr val="white"/>
                  </a:solidFill>
                </a:rPr>
                <a:t>NB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641514" y="2983922"/>
            <a:ext cx="4405775" cy="2523869"/>
            <a:chOff x="4641514" y="2983922"/>
            <a:chExt cx="4405775" cy="2523869"/>
          </a:xfrm>
        </p:grpSpPr>
        <p:sp>
          <p:nvSpPr>
            <p:cNvPr id="130" name="Rectangle 129"/>
            <p:cNvSpPr/>
            <p:nvPr/>
          </p:nvSpPr>
          <p:spPr>
            <a:xfrm>
              <a:off x="5652119" y="5200014"/>
              <a:ext cx="3395170" cy="307777"/>
            </a:xfrm>
            <a:prstGeom prst="rect">
              <a:avLst/>
            </a:prstGeom>
            <a:solidFill>
              <a:schemeClr val="accent3">
                <a:lumMod val="75000"/>
                <a:alpha val="36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CA" sz="14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Asservissement du retard sur VBB (LIDYL)</a:t>
              </a:r>
              <a:endParaRPr lang="fr-FR" sz="1400" dirty="0">
                <a:solidFill>
                  <a:srgbClr val="4B2C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23" name="Groupe 22"/>
            <p:cNvGrpSpPr/>
            <p:nvPr/>
          </p:nvGrpSpPr>
          <p:grpSpPr>
            <a:xfrm>
              <a:off x="4641514" y="2983922"/>
              <a:ext cx="4018750" cy="722039"/>
              <a:chOff x="4641514" y="2983922"/>
              <a:chExt cx="4018750" cy="722039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641514" y="3418400"/>
                <a:ext cx="1915200" cy="287561"/>
              </a:xfrm>
              <a:prstGeom prst="rect">
                <a:avLst/>
              </a:prstGeom>
              <a:solidFill>
                <a:schemeClr val="accent3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745064" y="3034157"/>
                <a:ext cx="1915200" cy="287561"/>
              </a:xfrm>
              <a:prstGeom prst="rect">
                <a:avLst/>
              </a:prstGeom>
              <a:solidFill>
                <a:schemeClr val="accent3">
                  <a:lumMod val="75000"/>
                  <a:alpha val="6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>
                <a:off x="7360423" y="2983922"/>
                <a:ext cx="566181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VBB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4" name="Groupe 33"/>
          <p:cNvGrpSpPr/>
          <p:nvPr/>
        </p:nvGrpSpPr>
        <p:grpSpPr>
          <a:xfrm>
            <a:off x="461514" y="3541742"/>
            <a:ext cx="8585775" cy="2558661"/>
            <a:chOff x="461514" y="3541742"/>
            <a:chExt cx="8585775" cy="2558661"/>
          </a:xfrm>
        </p:grpSpPr>
        <p:sp>
          <p:nvSpPr>
            <p:cNvPr id="135" name="Rectangle 134"/>
            <p:cNvSpPr/>
            <p:nvPr/>
          </p:nvSpPr>
          <p:spPr>
            <a:xfrm>
              <a:off x="6745064" y="3541742"/>
              <a:ext cx="1915200" cy="273125"/>
            </a:xfrm>
            <a:prstGeom prst="rect">
              <a:avLst/>
            </a:prstGeom>
            <a:solidFill>
              <a:srgbClr val="00B0F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652120" y="5577183"/>
              <a:ext cx="3395169" cy="523220"/>
            </a:xfrm>
            <a:prstGeom prst="rect">
              <a:avLst/>
            </a:prstGeom>
            <a:solidFill>
              <a:srgbClr val="00B0F0">
                <a:alpha val="36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fr-CA" sz="14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Délais de </a:t>
              </a:r>
              <a:r>
                <a:rPr lang="fr-CA" sz="1400" b="1" dirty="0" err="1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photoionization</a:t>
              </a:r>
              <a:r>
                <a:rPr lang="fr-CA" sz="14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dans le référentiel moléculaire (ISMO)</a:t>
              </a:r>
              <a:endParaRPr lang="fr-FR" sz="1400" dirty="0">
                <a:solidFill>
                  <a:srgbClr val="4B2C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461514" y="4289974"/>
              <a:ext cx="3999568" cy="805670"/>
              <a:chOff x="461514" y="4289974"/>
              <a:chExt cx="3999568" cy="80567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461514" y="4289974"/>
                <a:ext cx="1915200" cy="273125"/>
              </a:xfrm>
              <a:prstGeom prst="rect">
                <a:avLst/>
              </a:prstGeom>
              <a:solidFill>
                <a:srgbClr val="00B0F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1514" y="4668797"/>
                <a:ext cx="1915200" cy="426847"/>
              </a:xfrm>
              <a:prstGeom prst="rect">
                <a:avLst/>
              </a:prstGeom>
              <a:solidFill>
                <a:srgbClr val="00B0F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45882" y="4313576"/>
                <a:ext cx="1915200" cy="503828"/>
              </a:xfrm>
              <a:prstGeom prst="rect">
                <a:avLst/>
              </a:prstGeom>
              <a:solidFill>
                <a:srgbClr val="00B0F0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ZoneTexte 71"/>
              <p:cNvSpPr txBox="1"/>
              <p:nvPr/>
            </p:nvSpPr>
            <p:spPr>
              <a:xfrm>
                <a:off x="1136023" y="4704374"/>
                <a:ext cx="566181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VBB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5" name="Groupe 34"/>
          <p:cNvGrpSpPr/>
          <p:nvPr/>
        </p:nvGrpSpPr>
        <p:grpSpPr>
          <a:xfrm>
            <a:off x="2545882" y="4313576"/>
            <a:ext cx="6501407" cy="2227005"/>
            <a:chOff x="2545882" y="4313576"/>
            <a:chExt cx="6501407" cy="2227005"/>
          </a:xfrm>
        </p:grpSpPr>
        <p:sp>
          <p:nvSpPr>
            <p:cNvPr id="137" name="Rectangle 136"/>
            <p:cNvSpPr/>
            <p:nvPr/>
          </p:nvSpPr>
          <p:spPr>
            <a:xfrm>
              <a:off x="5652119" y="6232804"/>
              <a:ext cx="3395170" cy="307777"/>
            </a:xfrm>
            <a:prstGeom prst="rect">
              <a:avLst/>
            </a:prstGeom>
            <a:solidFill>
              <a:srgbClr val="1F608B">
                <a:alpha val="36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fr-CA" sz="14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Mise en place de BB LIDYL </a:t>
              </a:r>
              <a:r>
                <a:rPr lang="fr-CA" sz="1400" b="1" dirty="0" err="1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comissioning</a:t>
              </a:r>
              <a:endParaRPr lang="fr-FR" sz="1400" dirty="0">
                <a:solidFill>
                  <a:srgbClr val="4B2C50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2545882" y="4313576"/>
              <a:ext cx="6114382" cy="776953"/>
              <a:chOff x="2545882" y="4313576"/>
              <a:chExt cx="6114382" cy="776953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4641514" y="4740593"/>
                <a:ext cx="1915200" cy="273125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4641514" y="4313576"/>
                <a:ext cx="1915200" cy="393073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545882" y="4817404"/>
                <a:ext cx="1915200" cy="273125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745064" y="4322851"/>
                <a:ext cx="1915200" cy="494553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5292080" y="4314419"/>
                <a:ext cx="434734" cy="369332"/>
              </a:xfrm>
              <a:prstGeom prst="rect">
                <a:avLst/>
              </a:prstGeom>
              <a:solidFill>
                <a:schemeClr val="accent6"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dirty="0">
                    <a:solidFill>
                      <a:prstClr val="white"/>
                    </a:solidFill>
                  </a:rPr>
                  <a:t>BB</a:t>
                </a:r>
                <a:endParaRPr lang="fr-FR" dirty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59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ubtitle 30">
            <a:extLst>
              <a:ext uri="{FF2B5EF4-FFF2-40B4-BE49-F238E27FC236}">
                <a16:creationId xmlns:a16="http://schemas.microsoft.com/office/drawing/2014/main" xmlns="" id="{90FC6365-EE96-40AF-BE18-24CCEE664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cap="all" dirty="0" smtClean="0"/>
              <a:t>XUV/IR </a:t>
            </a:r>
            <a:r>
              <a:rPr lang="en-US" b="1" cap="all" dirty="0" err="1" smtClean="0"/>
              <a:t>ou</a:t>
            </a:r>
            <a:r>
              <a:rPr lang="en-US" b="1" cap="all" dirty="0" smtClean="0"/>
              <a:t> OPA/XUV </a:t>
            </a:r>
            <a:r>
              <a:rPr lang="en-US" b="1" cap="all" dirty="0" err="1" smtClean="0"/>
              <a:t>ou</a:t>
            </a:r>
            <a:r>
              <a:rPr lang="en-US" b="1" cap="all" dirty="0" smtClean="0"/>
              <a:t> IR/UV </a:t>
            </a:r>
            <a:r>
              <a:rPr lang="en-US" b="1" cap="all" dirty="0" err="1" smtClean="0"/>
              <a:t>ou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PostCompression</a:t>
            </a:r>
            <a:r>
              <a:rPr lang="en-US" b="1" cap="all" dirty="0" smtClean="0"/>
              <a:t> 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2CBB31-E363-4235-B1D8-B4F4C400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</a:t>
            </a:r>
            <a:r>
              <a:rPr lang="en-US" dirty="0" err="1" smtClean="0"/>
              <a:t>Calendrier</a:t>
            </a:r>
            <a:r>
              <a:rPr lang="en-US" dirty="0" smtClean="0"/>
              <a:t> SE1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A85471-35AE-4961-8E4B-025E0D68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68327C5-B821-4FE9-A59A-A60D9EB59A9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C385422-51B8-4BB7-91F7-F7B34A0CC786}"/>
              </a:ext>
            </a:extLst>
          </p:cNvPr>
          <p:cNvSpPr/>
          <p:nvPr/>
        </p:nvSpPr>
        <p:spPr>
          <a:xfrm>
            <a:off x="167815" y="4762612"/>
            <a:ext cx="486054" cy="4860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CB001745-0943-421B-AE6C-829DAE4F7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2730"/>
              </p:ext>
            </p:extLst>
          </p:nvPr>
        </p:nvGraphicFramePr>
        <p:xfrm>
          <a:off x="464948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January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175799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D079E94-7154-490B-B045-F792D05CA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086206"/>
              </p:ext>
            </p:extLst>
          </p:nvPr>
        </p:nvGraphicFramePr>
        <p:xfrm>
          <a:off x="464949" y="2676141"/>
          <a:ext cx="1913919" cy="1162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55871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0838B73E-1AD3-45EF-828E-8B3EAF87F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776518"/>
              </p:ext>
            </p:extLst>
          </p:nvPr>
        </p:nvGraphicFramePr>
        <p:xfrm>
          <a:off x="464949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September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423306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22E45139-CA02-46C7-858A-7F95960A1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094241"/>
              </p:ext>
            </p:extLst>
          </p:nvPr>
        </p:nvGraphicFramePr>
        <p:xfrm>
          <a:off x="4658177" y="1412776"/>
          <a:ext cx="1913919" cy="1159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March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389579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7FA1E61-8C1B-4E00-A5F0-CB3C389EB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494403"/>
              </p:ext>
            </p:extLst>
          </p:nvPr>
        </p:nvGraphicFramePr>
        <p:xfrm>
          <a:off x="4658177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July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851011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009BDD0A-19A5-4DD1-BB85-522E1902E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97748"/>
              </p:ext>
            </p:extLst>
          </p:nvPr>
        </p:nvGraphicFramePr>
        <p:xfrm>
          <a:off x="4658177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55966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D6CA66FA-511C-40E0-9A17-956DCA1E7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748979"/>
              </p:ext>
            </p:extLst>
          </p:nvPr>
        </p:nvGraphicFramePr>
        <p:xfrm>
          <a:off x="2561562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February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9914950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951BC7DC-206A-4231-8909-DE9F94EF6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34119"/>
              </p:ext>
            </p:extLst>
          </p:nvPr>
        </p:nvGraphicFramePr>
        <p:xfrm>
          <a:off x="2561562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5907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5276300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xmlns="" id="{F7A67019-C004-43DF-92E5-DCB1EA64A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81948"/>
              </p:ext>
            </p:extLst>
          </p:nvPr>
        </p:nvGraphicFramePr>
        <p:xfrm>
          <a:off x="2561562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October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2547182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610ED9E0-48CE-469E-9735-5FF6BC339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58204"/>
              </p:ext>
            </p:extLst>
          </p:nvPr>
        </p:nvGraphicFramePr>
        <p:xfrm>
          <a:off x="6754791" y="1412776"/>
          <a:ext cx="1913919" cy="11620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April</a:t>
                      </a:r>
                      <a:endParaRPr lang="en-US" sz="1100" b="0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41389579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4AAD7A54-D7FA-4581-997B-ABF0FC95F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8850"/>
              </p:ext>
            </p:extLst>
          </p:nvPr>
        </p:nvGraphicFramePr>
        <p:xfrm>
          <a:off x="6754791" y="2676141"/>
          <a:ext cx="1913919" cy="1159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August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851011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AFA3E809-69B4-4FF9-91AE-99D087DD6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09627"/>
              </p:ext>
            </p:extLst>
          </p:nvPr>
        </p:nvGraphicFramePr>
        <p:xfrm>
          <a:off x="6754791" y="3939506"/>
          <a:ext cx="1913919" cy="11597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417">
                  <a:extLst>
                    <a:ext uri="{9D8B030D-6E8A-4147-A177-3AD203B41FA5}">
                      <a16:colId xmlns:a16="http://schemas.microsoft.com/office/drawing/2014/main" xmlns="" val="852127212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4114697699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2938782546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409590460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54040478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1799877051"/>
                    </a:ext>
                  </a:extLst>
                </a:gridCol>
                <a:gridCol w="273417">
                  <a:extLst>
                    <a:ext uri="{9D8B030D-6E8A-4147-A177-3AD203B41FA5}">
                      <a16:colId xmlns:a16="http://schemas.microsoft.com/office/drawing/2014/main" xmlns="" val="3154827864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cap="all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December</a:t>
                      </a:r>
                      <a:endParaRPr lang="en-US" sz="1100" b="1" i="0" u="none" strike="noStrike" cap="all" baseline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B9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xmlns="" val="216774404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Mo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We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Th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Fr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Sa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u="none" strike="noStrike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Su</a:t>
                      </a:r>
                      <a:endParaRPr lang="en-US" sz="9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294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247368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08548140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6287935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766926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0992716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8012774"/>
                  </a:ext>
                </a:extLst>
              </a:tr>
              <a:tr h="1577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491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0559668"/>
                  </a:ext>
                </a:extLst>
              </a:tr>
            </a:tbl>
          </a:graphicData>
        </a:graphic>
      </p:graphicFrame>
      <p:grpSp>
        <p:nvGrpSpPr>
          <p:cNvPr id="5" name="Groupe 4"/>
          <p:cNvGrpSpPr/>
          <p:nvPr/>
        </p:nvGrpSpPr>
        <p:grpSpPr>
          <a:xfrm>
            <a:off x="461515" y="1781809"/>
            <a:ext cx="8198749" cy="3035595"/>
            <a:chOff x="461515" y="1781809"/>
            <a:chExt cx="8198749" cy="3035595"/>
          </a:xfrm>
        </p:grpSpPr>
        <p:sp>
          <p:nvSpPr>
            <p:cNvPr id="86" name="Rectangle 85"/>
            <p:cNvSpPr/>
            <p:nvPr/>
          </p:nvSpPr>
          <p:spPr>
            <a:xfrm>
              <a:off x="4641514" y="2024736"/>
              <a:ext cx="1915200" cy="160952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61515" y="3304781"/>
              <a:ext cx="1915200" cy="113619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1514" y="3301839"/>
              <a:ext cx="1915200" cy="126354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745064" y="3309160"/>
              <a:ext cx="1915200" cy="257057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461515" y="4563374"/>
              <a:ext cx="1915200" cy="119063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641514" y="4699266"/>
              <a:ext cx="1915200" cy="118138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61515" y="1781809"/>
              <a:ext cx="1915200" cy="365516"/>
            </a:xfrm>
            <a:prstGeom prst="rect">
              <a:avLst/>
            </a:prstGeom>
            <a:solidFill>
              <a:srgbClr val="2F3947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376148" y="1791676"/>
            <a:ext cx="6180566" cy="3663810"/>
            <a:chOff x="376148" y="1791676"/>
            <a:chExt cx="6180566" cy="3663810"/>
          </a:xfrm>
        </p:grpSpPr>
        <p:sp>
          <p:nvSpPr>
            <p:cNvPr id="92" name="Rectangle 91"/>
            <p:cNvSpPr/>
            <p:nvPr/>
          </p:nvSpPr>
          <p:spPr>
            <a:xfrm>
              <a:off x="2539000" y="1910761"/>
              <a:ext cx="1915200" cy="550732"/>
            </a:xfrm>
            <a:prstGeom prst="rect">
              <a:avLst/>
            </a:prstGeom>
            <a:solidFill>
              <a:schemeClr val="accent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641514" y="1791676"/>
              <a:ext cx="1915200" cy="234668"/>
            </a:xfrm>
            <a:prstGeom prst="rect">
              <a:avLst/>
            </a:prstGeom>
            <a:solidFill>
              <a:schemeClr val="accent2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76148" y="5116932"/>
              <a:ext cx="4555891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LCPMR Transfert de charge (appel national) (XUV/IR) </a:t>
              </a: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3015829" y="1988840"/>
              <a:ext cx="844398" cy="369332"/>
            </a:xfrm>
            <a:prstGeom prst="rect">
              <a:avLst/>
            </a:prstGeom>
            <a:solidFill>
              <a:schemeClr val="accent2"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prstClr val="white"/>
                  </a:solidFill>
                </a:rPr>
                <a:t>XUV/IR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76148" y="1781809"/>
            <a:ext cx="8284116" cy="4021008"/>
            <a:chOff x="376148" y="1781809"/>
            <a:chExt cx="8284116" cy="4021008"/>
          </a:xfrm>
        </p:grpSpPr>
        <p:sp>
          <p:nvSpPr>
            <p:cNvPr id="105" name="Rectangle 104"/>
            <p:cNvSpPr/>
            <p:nvPr/>
          </p:nvSpPr>
          <p:spPr>
            <a:xfrm>
              <a:off x="376148" y="5464263"/>
              <a:ext cx="4555892" cy="33855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ATTO-DYR Délais d'ionisation </a:t>
              </a:r>
              <a:r>
                <a:rPr lang="fr-FR" sz="1600" b="1" dirty="0" err="1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attosecondes</a:t>
              </a:r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(1)(XUV/IR)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45064" y="1781809"/>
              <a:ext cx="1915200" cy="679683"/>
            </a:xfrm>
            <a:prstGeom prst="rect">
              <a:avLst/>
            </a:prstGeom>
            <a:solidFill>
              <a:schemeClr val="accent5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61515" y="3047746"/>
              <a:ext cx="1915200" cy="257035"/>
            </a:xfrm>
            <a:prstGeom prst="rect">
              <a:avLst/>
            </a:prstGeom>
            <a:solidFill>
              <a:schemeClr val="accent5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61515" y="3418338"/>
              <a:ext cx="1915200" cy="269076"/>
            </a:xfrm>
            <a:prstGeom prst="rect">
              <a:avLst/>
            </a:prstGeom>
            <a:solidFill>
              <a:schemeClr val="accent5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3" name="ZoneTexte 142"/>
            <p:cNvSpPr txBox="1"/>
            <p:nvPr/>
          </p:nvSpPr>
          <p:spPr>
            <a:xfrm>
              <a:off x="6862903" y="2054296"/>
              <a:ext cx="844398" cy="369332"/>
            </a:xfrm>
            <a:prstGeom prst="rect">
              <a:avLst/>
            </a:prstGeom>
            <a:solidFill>
              <a:schemeClr val="accent5"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prstClr val="white"/>
                  </a:solidFill>
                </a:rPr>
                <a:t>XUV/IR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376148" y="3044805"/>
            <a:ext cx="8284116" cy="3109804"/>
            <a:chOff x="376148" y="3044805"/>
            <a:chExt cx="8284116" cy="3109804"/>
          </a:xfrm>
        </p:grpSpPr>
        <p:sp>
          <p:nvSpPr>
            <p:cNvPr id="100" name="Rectangle 99"/>
            <p:cNvSpPr/>
            <p:nvPr/>
          </p:nvSpPr>
          <p:spPr>
            <a:xfrm>
              <a:off x="2539000" y="3277162"/>
              <a:ext cx="1915200" cy="55858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641514" y="3044805"/>
              <a:ext cx="1915200" cy="25521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641514" y="3426000"/>
              <a:ext cx="1915200" cy="352086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45064" y="3047747"/>
              <a:ext cx="1915200" cy="261414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76148" y="5816055"/>
              <a:ext cx="4555892" cy="3385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 </a:t>
              </a:r>
              <a:r>
                <a:rPr lang="fr-FR" sz="1600" b="1" dirty="0" err="1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Multicolor</a:t>
              </a:r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FR" sz="1600" b="1" dirty="0" err="1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synthesis</a:t>
              </a:r>
              <a:r>
                <a:rPr lang="fr-FR" sz="1600" b="1" dirty="0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(OPA/XUV)</a:t>
              </a:r>
            </a:p>
          </p:txBody>
        </p:sp>
        <p:sp>
          <p:nvSpPr>
            <p:cNvPr id="147" name="ZoneTexte 146"/>
            <p:cNvSpPr txBox="1"/>
            <p:nvPr/>
          </p:nvSpPr>
          <p:spPr>
            <a:xfrm>
              <a:off x="3141395" y="3435326"/>
              <a:ext cx="1060547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prstClr val="white"/>
                  </a:solidFill>
                </a:rPr>
                <a:t>OPA/XUV</a:t>
              </a:r>
              <a:endParaRPr lang="fr-F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76148" y="4312523"/>
            <a:ext cx="6180566" cy="2536322"/>
            <a:chOff x="376148" y="4312523"/>
            <a:chExt cx="6180566" cy="2536322"/>
          </a:xfrm>
        </p:grpSpPr>
        <p:sp>
          <p:nvSpPr>
            <p:cNvPr id="130" name="Rectangle 129"/>
            <p:cNvSpPr/>
            <p:nvPr/>
          </p:nvSpPr>
          <p:spPr>
            <a:xfrm>
              <a:off x="376148" y="6510291"/>
              <a:ext cx="4555892" cy="338554"/>
            </a:xfrm>
            <a:prstGeom prst="rect">
              <a:avLst/>
            </a:prstGeom>
            <a:solidFill>
              <a:schemeClr val="accent3">
                <a:lumMod val="75000"/>
                <a:alpha val="36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 err="1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Lidyl</a:t>
              </a:r>
              <a:r>
                <a:rPr lang="fr-FR" sz="16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LSI- </a:t>
              </a:r>
              <a:r>
                <a:rPr lang="fr-FR" sz="1600" b="1" dirty="0" err="1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reflectivité</a:t>
              </a:r>
              <a:r>
                <a:rPr lang="fr-FR" sz="16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résolue en temps (UV/IR)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641514" y="4312523"/>
              <a:ext cx="1915200" cy="225324"/>
            </a:xfrm>
            <a:prstGeom prst="rect">
              <a:avLst/>
            </a:pr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539000" y="4668419"/>
              <a:ext cx="1915200" cy="287561"/>
            </a:xfrm>
            <a:custGeom>
              <a:avLst/>
              <a:gdLst>
                <a:gd name="connsiteX0" fmla="*/ 0 w 1915200"/>
                <a:gd name="connsiteY0" fmla="*/ 0 h 287561"/>
                <a:gd name="connsiteX1" fmla="*/ 1915200 w 1915200"/>
                <a:gd name="connsiteY1" fmla="*/ 0 h 287561"/>
                <a:gd name="connsiteX2" fmla="*/ 1915200 w 1915200"/>
                <a:gd name="connsiteY2" fmla="*/ 287561 h 287561"/>
                <a:gd name="connsiteX3" fmla="*/ 0 w 1915200"/>
                <a:gd name="connsiteY3" fmla="*/ 287561 h 287561"/>
                <a:gd name="connsiteX4" fmla="*/ 0 w 1915200"/>
                <a:gd name="connsiteY4" fmla="*/ 0 h 287561"/>
                <a:gd name="connsiteX0" fmla="*/ 0 w 1915200"/>
                <a:gd name="connsiteY0" fmla="*/ 287561 h 287561"/>
                <a:gd name="connsiteX1" fmla="*/ 1915200 w 1915200"/>
                <a:gd name="connsiteY1" fmla="*/ 0 h 287561"/>
                <a:gd name="connsiteX2" fmla="*/ 1915200 w 1915200"/>
                <a:gd name="connsiteY2" fmla="*/ 287561 h 287561"/>
                <a:gd name="connsiteX3" fmla="*/ 0 w 1915200"/>
                <a:gd name="connsiteY3" fmla="*/ 287561 h 287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200" h="287561">
                  <a:moveTo>
                    <a:pt x="0" y="287561"/>
                  </a:moveTo>
                  <a:lnTo>
                    <a:pt x="1915200" y="0"/>
                  </a:lnTo>
                  <a:lnTo>
                    <a:pt x="1915200" y="287561"/>
                  </a:lnTo>
                  <a:lnTo>
                    <a:pt x="0" y="287561"/>
                  </a:lnTo>
                  <a:close/>
                </a:path>
              </a:pathLst>
            </a:custGeom>
            <a:solidFill>
              <a:schemeClr val="accent3">
                <a:lumMod val="75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328166" y="3080549"/>
            <a:ext cx="8719123" cy="2724715"/>
            <a:chOff x="328166" y="3061427"/>
            <a:chExt cx="8719123" cy="2724715"/>
          </a:xfrm>
        </p:grpSpPr>
        <p:sp>
          <p:nvSpPr>
            <p:cNvPr id="140" name="Rectangle 139"/>
            <p:cNvSpPr/>
            <p:nvPr/>
          </p:nvSpPr>
          <p:spPr>
            <a:xfrm>
              <a:off x="2562572" y="3061427"/>
              <a:ext cx="1894289" cy="215326"/>
            </a:xfrm>
            <a:custGeom>
              <a:avLst/>
              <a:gdLst>
                <a:gd name="connsiteX0" fmla="*/ 0 w 1005768"/>
                <a:gd name="connsiteY0" fmla="*/ 0 h 206700"/>
                <a:gd name="connsiteX1" fmla="*/ 1005768 w 1005768"/>
                <a:gd name="connsiteY1" fmla="*/ 0 h 206700"/>
                <a:gd name="connsiteX2" fmla="*/ 1005768 w 1005768"/>
                <a:gd name="connsiteY2" fmla="*/ 206700 h 206700"/>
                <a:gd name="connsiteX3" fmla="*/ 0 w 1005768"/>
                <a:gd name="connsiteY3" fmla="*/ 206700 h 206700"/>
                <a:gd name="connsiteX4" fmla="*/ 0 w 1005768"/>
                <a:gd name="connsiteY4" fmla="*/ 0 h 206700"/>
                <a:gd name="connsiteX0" fmla="*/ 888521 w 1894289"/>
                <a:gd name="connsiteY0" fmla="*/ 0 h 215326"/>
                <a:gd name="connsiteX1" fmla="*/ 1894289 w 1894289"/>
                <a:gd name="connsiteY1" fmla="*/ 0 h 215326"/>
                <a:gd name="connsiteX2" fmla="*/ 1894289 w 1894289"/>
                <a:gd name="connsiteY2" fmla="*/ 206700 h 215326"/>
                <a:gd name="connsiteX3" fmla="*/ 0 w 1894289"/>
                <a:gd name="connsiteY3" fmla="*/ 215326 h 215326"/>
                <a:gd name="connsiteX4" fmla="*/ 888521 w 1894289"/>
                <a:gd name="connsiteY4" fmla="*/ 0 h 215326"/>
                <a:gd name="connsiteX0" fmla="*/ 0 w 1894289"/>
                <a:gd name="connsiteY0" fmla="*/ 215326 h 215326"/>
                <a:gd name="connsiteX1" fmla="*/ 1894289 w 1894289"/>
                <a:gd name="connsiteY1" fmla="*/ 0 h 215326"/>
                <a:gd name="connsiteX2" fmla="*/ 1894289 w 1894289"/>
                <a:gd name="connsiteY2" fmla="*/ 206700 h 215326"/>
                <a:gd name="connsiteX3" fmla="*/ 0 w 1894289"/>
                <a:gd name="connsiteY3" fmla="*/ 215326 h 21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4289" h="215326">
                  <a:moveTo>
                    <a:pt x="0" y="215326"/>
                  </a:moveTo>
                  <a:lnTo>
                    <a:pt x="1894289" y="0"/>
                  </a:lnTo>
                  <a:lnTo>
                    <a:pt x="1894289" y="206700"/>
                  </a:lnTo>
                  <a:lnTo>
                    <a:pt x="0" y="215326"/>
                  </a:lnTo>
                  <a:close/>
                </a:path>
              </a:pathLst>
            </a:cu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139469" y="5447588"/>
              <a:ext cx="3907820" cy="338554"/>
            </a:xfrm>
            <a:prstGeom prst="rect">
              <a:avLst/>
            </a:prstGeom>
            <a:solidFill>
              <a:srgbClr val="00B0F0">
                <a:alpha val="36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SOLEIL-DYR, Bio nanoparticules (UV/IR)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328166" y="3191792"/>
              <a:ext cx="2049626" cy="495622"/>
            </a:xfrm>
            <a:custGeom>
              <a:avLst/>
              <a:gdLst>
                <a:gd name="connsiteX0" fmla="*/ 0 w 1005768"/>
                <a:gd name="connsiteY0" fmla="*/ 0 h 254889"/>
                <a:gd name="connsiteX1" fmla="*/ 1005768 w 1005768"/>
                <a:gd name="connsiteY1" fmla="*/ 0 h 254889"/>
                <a:gd name="connsiteX2" fmla="*/ 1005768 w 1005768"/>
                <a:gd name="connsiteY2" fmla="*/ 254889 h 254889"/>
                <a:gd name="connsiteX3" fmla="*/ 0 w 1005768"/>
                <a:gd name="connsiteY3" fmla="*/ 254889 h 254889"/>
                <a:gd name="connsiteX4" fmla="*/ 0 w 1005768"/>
                <a:gd name="connsiteY4" fmla="*/ 0 h 254889"/>
                <a:gd name="connsiteX0" fmla="*/ 0 w 1005768"/>
                <a:gd name="connsiteY0" fmla="*/ 8626 h 254889"/>
                <a:gd name="connsiteX1" fmla="*/ 1005768 w 1005768"/>
                <a:gd name="connsiteY1" fmla="*/ 0 h 254889"/>
                <a:gd name="connsiteX2" fmla="*/ 1005768 w 1005768"/>
                <a:gd name="connsiteY2" fmla="*/ 254889 h 254889"/>
                <a:gd name="connsiteX3" fmla="*/ 0 w 1005768"/>
                <a:gd name="connsiteY3" fmla="*/ 254889 h 254889"/>
                <a:gd name="connsiteX4" fmla="*/ 0 w 1005768"/>
                <a:gd name="connsiteY4" fmla="*/ 8626 h 254889"/>
                <a:gd name="connsiteX0" fmla="*/ 17252 w 1005768"/>
                <a:gd name="connsiteY0" fmla="*/ 258792 h 258792"/>
                <a:gd name="connsiteX1" fmla="*/ 1005768 w 1005768"/>
                <a:gd name="connsiteY1" fmla="*/ 0 h 258792"/>
                <a:gd name="connsiteX2" fmla="*/ 1005768 w 1005768"/>
                <a:gd name="connsiteY2" fmla="*/ 254889 h 258792"/>
                <a:gd name="connsiteX3" fmla="*/ 0 w 1005768"/>
                <a:gd name="connsiteY3" fmla="*/ 254889 h 258792"/>
                <a:gd name="connsiteX4" fmla="*/ 17252 w 1005768"/>
                <a:gd name="connsiteY4" fmla="*/ 258792 h 258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768" h="258792">
                  <a:moveTo>
                    <a:pt x="17252" y="258792"/>
                  </a:moveTo>
                  <a:lnTo>
                    <a:pt x="1005768" y="0"/>
                  </a:lnTo>
                  <a:lnTo>
                    <a:pt x="1005768" y="254889"/>
                  </a:lnTo>
                  <a:lnTo>
                    <a:pt x="0" y="254889"/>
                  </a:lnTo>
                  <a:lnTo>
                    <a:pt x="17252" y="258792"/>
                  </a:lnTo>
                  <a:close/>
                </a:path>
              </a:pathLst>
            </a:custGeom>
            <a:solidFill>
              <a:srgbClr val="00B0F0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376147" y="4290914"/>
            <a:ext cx="4555893" cy="2210813"/>
            <a:chOff x="376147" y="4290914"/>
            <a:chExt cx="4555893" cy="2210813"/>
          </a:xfrm>
        </p:grpSpPr>
        <p:sp>
          <p:nvSpPr>
            <p:cNvPr id="98" name="Rectangle 97"/>
            <p:cNvSpPr/>
            <p:nvPr/>
          </p:nvSpPr>
          <p:spPr>
            <a:xfrm>
              <a:off x="461515" y="4698945"/>
              <a:ext cx="1915200" cy="25703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76147" y="6163173"/>
              <a:ext cx="4555893" cy="3385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fr-FR" sz="16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ATTO-DYR Délais d'ionisation </a:t>
              </a:r>
              <a:r>
                <a:rPr lang="fr-FR" sz="1600" b="1" dirty="0" err="1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attosecondes</a:t>
              </a:r>
              <a:r>
                <a:rPr lang="fr-FR" sz="1600" b="1" dirty="0">
                  <a:solidFill>
                    <a:srgbClr val="4B2C50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(2)(XUV/IR)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539000" y="4314112"/>
              <a:ext cx="1915200" cy="641868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148" name="ZoneTexte 147"/>
            <p:cNvSpPr txBox="1"/>
            <p:nvPr/>
          </p:nvSpPr>
          <p:spPr>
            <a:xfrm>
              <a:off x="2709626" y="4367298"/>
              <a:ext cx="844398" cy="369332"/>
            </a:xfrm>
            <a:prstGeom prst="rect">
              <a:avLst/>
            </a:prstGeom>
            <a:solidFill>
              <a:schemeClr val="accent4">
                <a:alpha val="43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dirty="0">
                  <a:solidFill>
                    <a:prstClr val="white"/>
                  </a:solidFill>
                </a:rPr>
                <a:t>XUV/IR</a:t>
              </a:r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66491" y="4290914"/>
              <a:ext cx="1915200" cy="257035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49" name="Groupe 148"/>
          <p:cNvGrpSpPr/>
          <p:nvPr/>
        </p:nvGrpSpPr>
        <p:grpSpPr>
          <a:xfrm>
            <a:off x="430163" y="1786969"/>
            <a:ext cx="8617126" cy="4404992"/>
            <a:chOff x="430163" y="1786969"/>
            <a:chExt cx="8617126" cy="4404992"/>
          </a:xfrm>
        </p:grpSpPr>
        <p:sp>
          <p:nvSpPr>
            <p:cNvPr id="131" name="Rectangle 130"/>
            <p:cNvSpPr/>
            <p:nvPr/>
          </p:nvSpPr>
          <p:spPr>
            <a:xfrm>
              <a:off x="2539000" y="3052957"/>
              <a:ext cx="1915200" cy="383998"/>
            </a:xfrm>
            <a:prstGeom prst="rect">
              <a:avLst/>
            </a:prstGeom>
            <a:solidFill>
              <a:srgbClr val="1F608B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430163" y="1786969"/>
              <a:ext cx="8617126" cy="4404992"/>
              <a:chOff x="430163" y="1786969"/>
              <a:chExt cx="8617126" cy="4404992"/>
            </a:xfrm>
          </p:grpSpPr>
          <p:sp>
            <p:nvSpPr>
              <p:cNvPr id="137" name="Rectangle 136"/>
              <p:cNvSpPr/>
              <p:nvPr/>
            </p:nvSpPr>
            <p:spPr>
              <a:xfrm>
                <a:off x="5139469" y="5853407"/>
                <a:ext cx="3907820" cy="338554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4B2C50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Post compression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641514" y="2193880"/>
                <a:ext cx="1915200" cy="281215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641514" y="4762612"/>
                <a:ext cx="1915200" cy="251106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6745064" y="4298327"/>
                <a:ext cx="1915200" cy="273125"/>
              </a:xfrm>
              <a:prstGeom prst="rect">
                <a:avLst/>
              </a:pr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ZoneTexte 143"/>
              <p:cNvSpPr txBox="1"/>
              <p:nvPr/>
            </p:nvSpPr>
            <p:spPr>
              <a:xfrm>
                <a:off x="5014501" y="2174748"/>
                <a:ext cx="906787" cy="307777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sz="1400" dirty="0" err="1">
                    <a:solidFill>
                      <a:prstClr val="white"/>
                    </a:solidFill>
                  </a:rPr>
                  <a:t>postcomp</a:t>
                </a:r>
                <a:endParaRPr lang="fr-FR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6722747" y="1791676"/>
                <a:ext cx="1936457" cy="233060"/>
              </a:xfrm>
              <a:custGeom>
                <a:avLst/>
                <a:gdLst>
                  <a:gd name="connsiteX0" fmla="*/ 0 w 1936457"/>
                  <a:gd name="connsiteY0" fmla="*/ 0 h 233060"/>
                  <a:gd name="connsiteX1" fmla="*/ 1936457 w 1936457"/>
                  <a:gd name="connsiteY1" fmla="*/ 0 h 233060"/>
                  <a:gd name="connsiteX2" fmla="*/ 1936457 w 1936457"/>
                  <a:gd name="connsiteY2" fmla="*/ 233060 h 233060"/>
                  <a:gd name="connsiteX3" fmla="*/ 0 w 1936457"/>
                  <a:gd name="connsiteY3" fmla="*/ 233060 h 233060"/>
                  <a:gd name="connsiteX4" fmla="*/ 0 w 1936457"/>
                  <a:gd name="connsiteY4" fmla="*/ 0 h 233060"/>
                  <a:gd name="connsiteX0" fmla="*/ 0 w 1936457"/>
                  <a:gd name="connsiteY0" fmla="*/ 0 h 233060"/>
                  <a:gd name="connsiteX1" fmla="*/ 1936457 w 1936457"/>
                  <a:gd name="connsiteY1" fmla="*/ 0 h 233060"/>
                  <a:gd name="connsiteX2" fmla="*/ 1936457 w 1936457"/>
                  <a:gd name="connsiteY2" fmla="*/ 233060 h 233060"/>
                  <a:gd name="connsiteX3" fmla="*/ 0 w 1936457"/>
                  <a:gd name="connsiteY3" fmla="*/ 0 h 2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6457" h="233060">
                    <a:moveTo>
                      <a:pt x="0" y="0"/>
                    </a:moveTo>
                    <a:lnTo>
                      <a:pt x="1936457" y="0"/>
                    </a:lnTo>
                    <a:lnTo>
                      <a:pt x="1936457" y="233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3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ZoneTexte 144"/>
              <p:cNvSpPr txBox="1"/>
              <p:nvPr/>
            </p:nvSpPr>
            <p:spPr>
              <a:xfrm>
                <a:off x="7691498" y="1786969"/>
                <a:ext cx="906787" cy="307777"/>
              </a:xfrm>
              <a:prstGeom prst="rect">
                <a:avLst/>
              </a:prstGeom>
              <a:solidFill>
                <a:schemeClr val="accent1">
                  <a:lumMod val="75000"/>
                  <a:alpha val="43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A" sz="1400" dirty="0" err="1">
                    <a:solidFill>
                      <a:prstClr val="white"/>
                    </a:solidFill>
                  </a:rPr>
                  <a:t>postcomp</a:t>
                </a:r>
                <a:endParaRPr lang="fr-FR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30163" y="4437352"/>
                <a:ext cx="1937421" cy="234718"/>
              </a:xfrm>
              <a:custGeom>
                <a:avLst/>
                <a:gdLst>
                  <a:gd name="connsiteX0" fmla="*/ 0 w 1005768"/>
                  <a:gd name="connsiteY0" fmla="*/ 0 h 234718"/>
                  <a:gd name="connsiteX1" fmla="*/ 1005768 w 1005768"/>
                  <a:gd name="connsiteY1" fmla="*/ 0 h 234718"/>
                  <a:gd name="connsiteX2" fmla="*/ 1005768 w 1005768"/>
                  <a:gd name="connsiteY2" fmla="*/ 234718 h 234718"/>
                  <a:gd name="connsiteX3" fmla="*/ 0 w 1005768"/>
                  <a:gd name="connsiteY3" fmla="*/ 234718 h 234718"/>
                  <a:gd name="connsiteX4" fmla="*/ 0 w 1005768"/>
                  <a:gd name="connsiteY4" fmla="*/ 0 h 234718"/>
                  <a:gd name="connsiteX0" fmla="*/ 0 w 1005768"/>
                  <a:gd name="connsiteY0" fmla="*/ 234718 h 234718"/>
                  <a:gd name="connsiteX1" fmla="*/ 1005768 w 1005768"/>
                  <a:gd name="connsiteY1" fmla="*/ 0 h 234718"/>
                  <a:gd name="connsiteX2" fmla="*/ 1005768 w 1005768"/>
                  <a:gd name="connsiteY2" fmla="*/ 234718 h 234718"/>
                  <a:gd name="connsiteX3" fmla="*/ 0 w 1005768"/>
                  <a:gd name="connsiteY3" fmla="*/ 234718 h 234718"/>
                  <a:gd name="connsiteX0" fmla="*/ 0 w 1937421"/>
                  <a:gd name="connsiteY0" fmla="*/ 226092 h 234718"/>
                  <a:gd name="connsiteX1" fmla="*/ 1937421 w 1937421"/>
                  <a:gd name="connsiteY1" fmla="*/ 0 h 234718"/>
                  <a:gd name="connsiteX2" fmla="*/ 1937421 w 1937421"/>
                  <a:gd name="connsiteY2" fmla="*/ 234718 h 234718"/>
                  <a:gd name="connsiteX3" fmla="*/ 0 w 1937421"/>
                  <a:gd name="connsiteY3" fmla="*/ 226092 h 234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37421" h="234718">
                    <a:moveTo>
                      <a:pt x="0" y="226092"/>
                    </a:moveTo>
                    <a:lnTo>
                      <a:pt x="1937421" y="0"/>
                    </a:lnTo>
                    <a:lnTo>
                      <a:pt x="1937421" y="234718"/>
                    </a:lnTo>
                    <a:lnTo>
                      <a:pt x="0" y="226092"/>
                    </a:lnTo>
                    <a:close/>
                  </a:path>
                </a:pathLst>
              </a:custGeom>
              <a:solidFill>
                <a:srgbClr val="1F608B">
                  <a:alpha val="3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199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61086" y="1682010"/>
            <a:ext cx="822182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Fonctionnement laser : </a:t>
            </a:r>
          </a:p>
          <a:p>
            <a:pPr marL="252000" algn="just" defTabSz="273050"/>
            <a:r>
              <a:rPr lang="fr-FR" dirty="0" smtClean="0"/>
              <a:t>FAB1-10 a confirmé en 2018 sa capacité à alimenter des expériences en routine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R&amp;D : </a:t>
            </a:r>
          </a:p>
          <a:p>
            <a:pPr marL="537750" indent="-285750" algn="just" defTabSz="2730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Deux types de fonctionnement non standard ont été testés: mode </a:t>
            </a:r>
            <a:r>
              <a:rPr lang="fr-FR" dirty="0"/>
              <a:t>sub-20 </a:t>
            </a:r>
            <a:r>
              <a:rPr lang="fr-FR" dirty="0" err="1"/>
              <a:t>fs</a:t>
            </a:r>
            <a:r>
              <a:rPr lang="fr-FR" dirty="0"/>
              <a:t> </a:t>
            </a:r>
            <a:r>
              <a:rPr lang="fr-FR" dirty="0" smtClean="0"/>
              <a:t>(FAB) </a:t>
            </a:r>
            <a:r>
              <a:rPr lang="fr-FR" dirty="0"/>
              <a:t>et </a:t>
            </a:r>
            <a:r>
              <a:rPr lang="fr-FR" dirty="0" err="1" smtClean="0"/>
              <a:t>accordabilité</a:t>
            </a:r>
            <a:r>
              <a:rPr lang="fr-FR" dirty="0" smtClean="0"/>
              <a:t> (IMPULSE).</a:t>
            </a:r>
            <a:r>
              <a:rPr lang="fr-FR" b="1" dirty="0" smtClean="0"/>
              <a:t> </a:t>
            </a:r>
          </a:p>
          <a:p>
            <a:pPr marL="537750" indent="-285750" algn="just" defTabSz="2730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FR" dirty="0" smtClean="0"/>
              <a:t>Les </a:t>
            </a:r>
            <a:r>
              <a:rPr lang="fr-FR" dirty="0"/>
              <a:t>développements 2019 porteront sur l'amélioration du mode spatial et la </a:t>
            </a:r>
            <a:r>
              <a:rPr lang="fr-FR" dirty="0" smtClean="0"/>
              <a:t>post-compression</a:t>
            </a: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 smtClean="0"/>
              <a:t>Ressources humaines : </a:t>
            </a:r>
          </a:p>
          <a:p>
            <a:pPr marL="252000" algn="just" defTabSz="273050"/>
            <a:r>
              <a:rPr lang="fr-FR" dirty="0" smtClean="0"/>
              <a:t>L'équipe </a:t>
            </a:r>
            <a:r>
              <a:rPr lang="fr-FR" dirty="0"/>
              <a:t>laser sera renforcée à partir de mars 2019 par l'arrivée de Fabien </a:t>
            </a:r>
            <a:r>
              <a:rPr lang="fr-FR" dirty="0" err="1"/>
              <a:t>Lepetit</a:t>
            </a:r>
            <a:endParaRPr lang="fr-FR" dirty="0"/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1517320" y="114416"/>
            <a:ext cx="761695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b="1" dirty="0" smtClean="0">
                <a:solidFill>
                  <a:schemeClr val="bg1"/>
                </a:solidFill>
              </a:rPr>
              <a:t>Conclusion</a:t>
            </a:r>
            <a:endParaRPr lang="fr-FR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2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631233" y="1528427"/>
            <a:ext cx="7881534" cy="4262811"/>
            <a:chOff x="797111" y="1528427"/>
            <a:chExt cx="7881534" cy="4262811"/>
          </a:xfrm>
        </p:grpSpPr>
        <p:sp>
          <p:nvSpPr>
            <p:cNvPr id="2" name="ZoneTexte 1"/>
            <p:cNvSpPr txBox="1"/>
            <p:nvPr/>
          </p:nvSpPr>
          <p:spPr>
            <a:xfrm>
              <a:off x="797111" y="2690336"/>
              <a:ext cx="433965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0" dirty="0" smtClean="0">
                  <a:latin typeface="Algerian" panose="04020705040A02060702" pitchFamily="82" charset="0"/>
                </a:rPr>
                <a:t>MERCI </a:t>
              </a:r>
            </a:p>
            <a:p>
              <a:pPr algn="ctr"/>
              <a:r>
                <a:rPr lang="fr-FR" sz="6000" dirty="0" smtClean="0">
                  <a:latin typeface="Algerian" panose="04020705040A02060702" pitchFamily="82" charset="0"/>
                </a:rPr>
                <a:t>BERTRAND!</a:t>
              </a:r>
              <a:endParaRPr lang="fr-FR" sz="6000" dirty="0">
                <a:latin typeface="Algerian" panose="04020705040A02060702" pitchFamily="82" charset="0"/>
              </a:endParaRPr>
            </a:p>
          </p:txBody>
        </p:sp>
        <p:pic>
          <p:nvPicPr>
            <p:cNvPr id="1026" name="Picture 2" descr="C:\Users\pd114224\Pictures\Collègues\2834_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9865" y="1528427"/>
              <a:ext cx="2958780" cy="4262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36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à coins arrondis 46"/>
          <p:cNvSpPr/>
          <p:nvPr/>
        </p:nvSpPr>
        <p:spPr>
          <a:xfrm>
            <a:off x="5001502" y="777100"/>
            <a:ext cx="3988347" cy="109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5001502" y="2032466"/>
            <a:ext cx="3988347" cy="853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01" name="Rectangle à coins arrondis 100"/>
          <p:cNvSpPr/>
          <p:nvPr/>
        </p:nvSpPr>
        <p:spPr>
          <a:xfrm>
            <a:off x="154152" y="777100"/>
            <a:ext cx="4127503" cy="21092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69436" y="1876723"/>
            <a:ext cx="1218441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71021" y="1503953"/>
            <a:ext cx="1761317" cy="745540"/>
          </a:xfrm>
          <a:prstGeom prst="flowChartAlternateProcess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Front end</a:t>
            </a:r>
          </a:p>
          <a:p>
            <a:pPr algn="ctr"/>
            <a:r>
              <a:rPr lang="fr-FR" sz="1600" dirty="0" smtClean="0">
                <a:solidFill>
                  <a:srgbClr val="FF0000"/>
                </a:solidFill>
              </a:rPr>
              <a:t>800nm</a:t>
            </a:r>
            <a:r>
              <a:rPr lang="fr-FR" sz="1600" dirty="0">
                <a:solidFill>
                  <a:srgbClr val="FF0000"/>
                </a:solidFill>
              </a:rPr>
              <a:t>, </a:t>
            </a:r>
            <a:r>
              <a:rPr lang="fr-FR" sz="1600" dirty="0" smtClean="0">
                <a:solidFill>
                  <a:srgbClr val="FF0000"/>
                </a:solidFill>
              </a:rPr>
              <a:t>10kHz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71021" y="944211"/>
            <a:ext cx="1609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6600CC"/>
                </a:solidFill>
              </a:defRPr>
            </a:lvl1pPr>
          </a:lstStyle>
          <a:p>
            <a:r>
              <a:rPr lang="fr-FR" u="sng" dirty="0"/>
              <a:t>LASER FAB1-10</a:t>
            </a:r>
          </a:p>
        </p:txBody>
      </p:sp>
      <p:cxnSp>
        <p:nvCxnSpPr>
          <p:cNvPr id="99" name="Connecteur droit avec flèche 98"/>
          <p:cNvCxnSpPr/>
          <p:nvPr/>
        </p:nvCxnSpPr>
        <p:spPr>
          <a:xfrm>
            <a:off x="3863356" y="2501486"/>
            <a:ext cx="27990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5078305" y="204962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 u="sng">
                <a:solidFill>
                  <a:srgbClr val="6600CC"/>
                </a:solidFill>
              </a:defRPr>
            </a:lvl1pPr>
          </a:lstStyle>
          <a:p>
            <a:r>
              <a:rPr lang="fr-FR" dirty="0"/>
              <a:t>SE10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050917" y="746572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6600CC"/>
                </a:solidFill>
              </a:rPr>
              <a:t>SE1</a:t>
            </a:r>
            <a:endParaRPr lang="fr-FR" b="1" u="sng" dirty="0">
              <a:solidFill>
                <a:srgbClr val="6600CC"/>
              </a:solidFill>
            </a:endParaRPr>
          </a:p>
        </p:txBody>
      </p:sp>
      <p:sp>
        <p:nvSpPr>
          <p:cNvPr id="52" name="Rectangle à coins arrondis 51"/>
          <p:cNvSpPr>
            <a:spLocks noChangeAspect="1"/>
          </p:cNvSpPr>
          <p:nvPr/>
        </p:nvSpPr>
        <p:spPr>
          <a:xfrm>
            <a:off x="7577668" y="839737"/>
            <a:ext cx="1335061" cy="927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expériences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53" name="Rectangle à coins arrondis 52"/>
          <p:cNvSpPr>
            <a:spLocks noChangeAspect="1"/>
          </p:cNvSpPr>
          <p:nvPr/>
        </p:nvSpPr>
        <p:spPr>
          <a:xfrm>
            <a:off x="7577668" y="2186929"/>
            <a:ext cx="1335061" cy="6291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expériences</a:t>
            </a:r>
          </a:p>
        </p:txBody>
      </p:sp>
      <p:cxnSp>
        <p:nvCxnSpPr>
          <p:cNvPr id="55" name="Connecteur droit avec flèche 54"/>
          <p:cNvCxnSpPr/>
          <p:nvPr/>
        </p:nvCxnSpPr>
        <p:spPr>
          <a:xfrm>
            <a:off x="7307964" y="2501486"/>
            <a:ext cx="26970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7307964" y="1289242"/>
            <a:ext cx="269704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3863356" y="1161043"/>
            <a:ext cx="279908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141146" y="1034275"/>
            <a:ext cx="1722210" cy="272415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0" rIns="72000" bIns="0" rtlCol="0" anchor="ctr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FAB1 : </a:t>
            </a:r>
            <a:r>
              <a:rPr lang="fr-FR" b="1" dirty="0">
                <a:solidFill>
                  <a:srgbClr val="FF0000"/>
                </a:solidFill>
              </a:rPr>
              <a:t>1 kHz 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cxnSp>
        <p:nvCxnSpPr>
          <p:cNvPr id="46" name="Connecteur droit avec flèche 45"/>
          <p:cNvCxnSpPr>
            <a:stCxn id="11" idx="2"/>
            <a:endCxn id="74" idx="0"/>
          </p:cNvCxnSpPr>
          <p:nvPr/>
        </p:nvCxnSpPr>
        <p:spPr>
          <a:xfrm>
            <a:off x="3002251" y="1306690"/>
            <a:ext cx="0" cy="1058589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2141146" y="2365279"/>
            <a:ext cx="1722210" cy="272415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tIns="0" rIns="72000" bIns="0" rtlCol="0" anchor="ctr">
            <a:spAutoFit/>
          </a:bodyPr>
          <a:lstStyle>
            <a:defPPr>
              <a:defRPr lang="fr-FR"/>
            </a:defPPr>
            <a:lvl1pPr algn="ctr">
              <a:defRPr sz="1600"/>
            </a:lvl1pPr>
          </a:lstStyle>
          <a:p>
            <a:r>
              <a:rPr lang="fr-FR" b="1" dirty="0" smtClean="0">
                <a:solidFill>
                  <a:schemeClr val="tx1"/>
                </a:solidFill>
              </a:rPr>
              <a:t>FAB10 : </a:t>
            </a:r>
            <a:r>
              <a:rPr lang="fr-FR" b="1" dirty="0" smtClean="0">
                <a:solidFill>
                  <a:srgbClr val="FF0000"/>
                </a:solidFill>
              </a:rPr>
              <a:t>10 </a:t>
            </a:r>
            <a:r>
              <a:rPr lang="fr-FR" b="1" dirty="0">
                <a:solidFill>
                  <a:srgbClr val="FF0000"/>
                </a:solidFill>
              </a:rPr>
              <a:t>kHz </a:t>
            </a:r>
            <a:endParaRPr lang="fr-FR" b="1" dirty="0" smtClean="0">
              <a:solidFill>
                <a:schemeClr val="tx1"/>
              </a:solidFill>
            </a:endParaRPr>
          </a:p>
        </p:txBody>
      </p:sp>
      <p:sp>
        <p:nvSpPr>
          <p:cNvPr id="81" name="Rectangle à coins arrondis 80"/>
          <p:cNvSpPr>
            <a:spLocks noChangeAspect="1"/>
          </p:cNvSpPr>
          <p:nvPr/>
        </p:nvSpPr>
        <p:spPr>
          <a:xfrm>
            <a:off x="5718224" y="1237541"/>
            <a:ext cx="667531" cy="529783"/>
          </a:xfrm>
          <a:prstGeom prst="roundRect">
            <a:avLst/>
          </a:prstGeom>
          <a:solidFill>
            <a:srgbClr val="66FF33"/>
          </a:solidFill>
          <a:ln w="127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</a:rPr>
              <a:t>OPA</a:t>
            </a:r>
            <a:endParaRPr lang="fr-FR" sz="1400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82" name="Connecteur droit avec flèche 81"/>
          <p:cNvCxnSpPr/>
          <p:nvPr/>
        </p:nvCxnSpPr>
        <p:spPr>
          <a:xfrm>
            <a:off x="6400992" y="1497625"/>
            <a:ext cx="261450" cy="0"/>
          </a:xfrm>
          <a:prstGeom prst="straightConnector1">
            <a:avLst/>
          </a:prstGeom>
          <a:ln w="28575">
            <a:solidFill>
              <a:srgbClr val="66FF33"/>
            </a:solidFill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/>
          <p:cNvCxnSpPr/>
          <p:nvPr/>
        </p:nvCxnSpPr>
        <p:spPr>
          <a:xfrm>
            <a:off x="5262899" y="1502432"/>
            <a:ext cx="4553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262899" y="1161043"/>
            <a:ext cx="0" cy="336582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pd114224\Pictures\ATTOLAB\FAB&amp;AN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283" y="4295183"/>
            <a:ext cx="3247143" cy="24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3" y="4236815"/>
            <a:ext cx="2757005" cy="197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17926" y="6208316"/>
            <a:ext cx="306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Amplificateurs à 2 cristaux pour optimiser la gestion de la thermique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857"/>
            <a:ext cx="9144000" cy="2895600"/>
          </a:xfrm>
          <a:prstGeom prst="rect">
            <a:avLst/>
          </a:prstGeom>
        </p:spPr>
      </p:pic>
      <p:graphicFrame>
        <p:nvGraphicFramePr>
          <p:cNvPr id="31" name="Tableau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030090"/>
              </p:ext>
            </p:extLst>
          </p:nvPr>
        </p:nvGraphicFramePr>
        <p:xfrm>
          <a:off x="197574" y="3002953"/>
          <a:ext cx="8748852" cy="864000"/>
        </p:xfrm>
        <a:graphic>
          <a:graphicData uri="http://schemas.openxmlformats.org/drawingml/2006/table">
            <a:tbl>
              <a:tblPr firstRow="1" bandRow="1"/>
              <a:tblGrid>
                <a:gridCol w="589161"/>
                <a:gridCol w="906633"/>
                <a:gridCol w="1434836"/>
                <a:gridCol w="1152128"/>
                <a:gridCol w="1224136"/>
                <a:gridCol w="1656184"/>
                <a:gridCol w="720080"/>
                <a:gridCol w="1065694"/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laser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wavelength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power 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/pulse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pulse duration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shot-to-shot CEP stab.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</a:t>
                      </a: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rate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operating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FAB1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 nm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W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mJ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</a:t>
                      </a:r>
                      <a:r>
                        <a:rPr lang="fr-FR" sz="1200" kern="12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&lt;350 </a:t>
                      </a: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mrad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kHz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</a:t>
                      </a: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2016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FAB10</a:t>
                      </a:r>
                      <a:endParaRPr lang="fr-F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800 nm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W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mJ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fr-FR" sz="1200" kern="12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fs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&lt;260 </a:t>
                      </a:r>
                      <a:r>
                        <a:rPr lang="fr-FR" sz="1200" kern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mrad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kHz</a:t>
                      </a:r>
                      <a:endParaRPr lang="fr-FR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Jan 2017</a:t>
                      </a:r>
                      <a:endParaRPr lang="fr-F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à coins arrondis 53"/>
          <p:cNvSpPr>
            <a:spLocks noChangeAspect="1"/>
          </p:cNvSpPr>
          <p:nvPr/>
        </p:nvSpPr>
        <p:spPr>
          <a:xfrm>
            <a:off x="6682013" y="2236595"/>
            <a:ext cx="667531" cy="5297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FFFF00"/>
                </a:solidFill>
              </a:rPr>
              <a:t>HHG</a:t>
            </a:r>
          </a:p>
        </p:txBody>
      </p:sp>
      <p:sp>
        <p:nvSpPr>
          <p:cNvPr id="59" name="Rectangle à coins arrondis 58"/>
          <p:cNvSpPr>
            <a:spLocks noChangeAspect="1"/>
          </p:cNvSpPr>
          <p:nvPr/>
        </p:nvSpPr>
        <p:spPr>
          <a:xfrm>
            <a:off x="6682013" y="822365"/>
            <a:ext cx="667531" cy="94495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FF00"/>
                </a:solidFill>
              </a:rPr>
              <a:t>HHG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2609" y="88706"/>
            <a:ext cx="9078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smtClean="0"/>
              <a:t>Laser FAB1-10 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906" y="43472"/>
            <a:ext cx="710400" cy="57600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54" y="43377"/>
            <a:ext cx="943294" cy="5760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168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9241" y="6537588"/>
            <a:ext cx="3684760" cy="32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3"/>
          <a:srcRect l="278" t="9279" r="-10312"/>
          <a:stretch/>
        </p:blipFill>
        <p:spPr>
          <a:xfrm>
            <a:off x="248508" y="4685035"/>
            <a:ext cx="3102854" cy="184803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2" name="ZoneTexte 61"/>
          <p:cNvSpPr txBox="1"/>
          <p:nvPr/>
        </p:nvSpPr>
        <p:spPr>
          <a:xfrm>
            <a:off x="5929131" y="6632595"/>
            <a:ext cx="177113" cy="260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200" i="1" dirty="0">
              <a:solidFill>
                <a:prstClr val="black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2886920" y="808082"/>
            <a:ext cx="3297738" cy="408623"/>
          </a:xfrm>
          <a:prstGeom prst="flowChartAlternateProcess">
            <a:avLst/>
          </a:prstGeom>
          <a:solidFill>
            <a:srgbClr val="99FF99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+mj-lt"/>
              </a:rPr>
              <a:t>Energie par </a:t>
            </a:r>
            <a:r>
              <a:rPr lang="fr-FR" b="1" dirty="0">
                <a:solidFill>
                  <a:prstClr val="black"/>
                </a:solidFill>
                <a:latin typeface="+mj-lt"/>
              </a:rPr>
              <a:t>pulse =15mJ </a:t>
            </a:r>
            <a:r>
              <a:rPr lang="fr-FR" b="1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fr-FR" b="1" dirty="0">
                <a:solidFill>
                  <a:prstClr val="black"/>
                </a:solidFill>
                <a:latin typeface="+mj-lt"/>
              </a:rPr>
              <a:t>=0,8%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11946" y="1615186"/>
            <a:ext cx="3662937" cy="2664000"/>
            <a:chOff x="211946" y="1251318"/>
            <a:chExt cx="3217107" cy="2453716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14" b="5505"/>
            <a:stretch/>
          </p:blipFill>
          <p:spPr bwMode="auto">
            <a:xfrm>
              <a:off x="211946" y="1251318"/>
              <a:ext cx="3217107" cy="2453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4" name="ZoneTexte 63"/>
            <p:cNvSpPr txBox="1"/>
            <p:nvPr/>
          </p:nvSpPr>
          <p:spPr>
            <a:xfrm>
              <a:off x="385637" y="1426432"/>
              <a:ext cx="1062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C0504D"/>
                  </a:solidFill>
                  <a:latin typeface="Symbol" panose="05050102010706020507" pitchFamily="18" charset="2"/>
                </a:rPr>
                <a:t>t</a:t>
              </a:r>
              <a:r>
                <a:rPr lang="fr-FR" sz="2000" b="1" dirty="0">
                  <a:solidFill>
                    <a:srgbClr val="C0504D"/>
                  </a:solidFill>
                </a:rPr>
                <a:t>=24,2fs</a:t>
              </a:r>
            </a:p>
          </p:txBody>
        </p:sp>
      </p:grpSp>
      <p:pic>
        <p:nvPicPr>
          <p:cNvPr id="6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29604" r="32993" b="8196"/>
          <a:stretch/>
        </p:blipFill>
        <p:spPr bwMode="auto">
          <a:xfrm>
            <a:off x="4527404" y="1615186"/>
            <a:ext cx="4476305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ZoneTexte 65"/>
          <p:cNvSpPr txBox="1"/>
          <p:nvPr/>
        </p:nvSpPr>
        <p:spPr>
          <a:xfrm>
            <a:off x="5908981" y="1328778"/>
            <a:ext cx="159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CEP: </a:t>
            </a:r>
            <a:r>
              <a:rPr lang="fr-FR" sz="1600" b="1" dirty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fr-FR" sz="1600" b="1" dirty="0">
                <a:solidFill>
                  <a:prstClr val="black"/>
                </a:solidFill>
              </a:rPr>
              <a:t>=370mrad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530205" y="4455060"/>
            <a:ext cx="3399417" cy="2307981"/>
            <a:chOff x="3555667" y="1251318"/>
            <a:chExt cx="3399417" cy="2307981"/>
          </a:xfrm>
        </p:grpSpPr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59" b="27993"/>
            <a:stretch/>
          </p:blipFill>
          <p:spPr bwMode="auto">
            <a:xfrm>
              <a:off x="3555667" y="1251318"/>
              <a:ext cx="3399417" cy="2307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ZoneTexte 14"/>
            <p:cNvSpPr txBox="1"/>
            <p:nvPr/>
          </p:nvSpPr>
          <p:spPr>
            <a:xfrm>
              <a:off x="6192061" y="1311300"/>
              <a:ext cx="643125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C0504D"/>
                  </a:solidFill>
                </a:rPr>
                <a:t>Near </a:t>
              </a:r>
            </a:p>
            <a:p>
              <a:pPr algn="ctr"/>
              <a:r>
                <a:rPr lang="fr-FR" sz="1600" b="1" dirty="0">
                  <a:solidFill>
                    <a:srgbClr val="C0504D"/>
                  </a:solidFill>
                </a:rPr>
                <a:t>Field</a:t>
              </a:r>
            </a:p>
          </p:txBody>
        </p:sp>
      </p:grpSp>
      <p:pic>
        <p:nvPicPr>
          <p:cNvPr id="60" name="Image 59" descr="F:\Documents\AFFAIRES\CEA FAB1-10 (L14911)\5- Installation\5.1- Mesures\Ampli cryo 1kHz\POINTE\20160609 STAB POINTE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6" t="8647" r="49327" b="31775"/>
          <a:stretch/>
        </p:blipFill>
        <p:spPr bwMode="auto">
          <a:xfrm>
            <a:off x="6809725" y="4455060"/>
            <a:ext cx="2241287" cy="2268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7495431" y="6245815"/>
            <a:ext cx="92685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C0504D"/>
                </a:solidFill>
                <a:latin typeface="+mj-lt"/>
              </a:defRPr>
            </a:lvl1pPr>
          </a:lstStyle>
          <a:p>
            <a:r>
              <a:rPr lang="fr-FR" sz="1800" dirty="0"/>
              <a:t>M</a:t>
            </a:r>
            <a:r>
              <a:rPr lang="fr-FR" sz="1800" baseline="30000" dirty="0"/>
              <a:t>2</a:t>
            </a:r>
            <a:r>
              <a:rPr lang="fr-FR" sz="1800" dirty="0"/>
              <a:t>= </a:t>
            </a:r>
            <a:r>
              <a:rPr lang="fr-FR" sz="1800" dirty="0" smtClean="0"/>
              <a:t>1,3</a:t>
            </a:r>
            <a:endParaRPr lang="fr-FR" sz="1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440426" y="4471725"/>
            <a:ext cx="591829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504D"/>
                </a:solidFill>
              </a:rPr>
              <a:t>Far </a:t>
            </a:r>
          </a:p>
          <a:p>
            <a:pPr algn="ctr"/>
            <a:r>
              <a:rPr lang="fr-FR" sz="1600" b="1" dirty="0">
                <a:solidFill>
                  <a:srgbClr val="C0504D"/>
                </a:solidFill>
              </a:rPr>
              <a:t>Field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60400"/>
          </a:xfrm>
        </p:spPr>
        <p:txBody>
          <a:bodyPr>
            <a:norm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  <a:latin typeface="+mn-lt"/>
              </a:rPr>
              <a:t>Performances FAB </a:t>
            </a:r>
            <a:r>
              <a:rPr lang="fr-FR" sz="2400" b="1" dirty="0" smtClean="0">
                <a:solidFill>
                  <a:schemeClr val="bg1"/>
                </a:solidFill>
                <a:latin typeface="+mn-lt"/>
              </a:rPr>
              <a:t>1 (bras 1kHz)</a:t>
            </a:r>
            <a:endParaRPr lang="fr-F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41734" y="1328778"/>
            <a:ext cx="2203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Durée d'impulsion: </a:t>
            </a:r>
            <a:r>
              <a:rPr lang="fr-FR" sz="1600" b="1" dirty="0">
                <a:solidFill>
                  <a:prstClr val="black"/>
                </a:solidFill>
              </a:rPr>
              <a:t>24fs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78855" y="4377004"/>
            <a:ext cx="204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Spectre @ </a:t>
            </a:r>
            <a:r>
              <a:rPr lang="fr-FR" sz="1600" b="1" dirty="0">
                <a:solidFill>
                  <a:prstClr val="black"/>
                </a:solidFill>
              </a:rPr>
              <a:t>1kHz</a:t>
            </a: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157414" y="5705703"/>
            <a:ext cx="1181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424983" y="5455863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65 nm </a:t>
            </a:r>
          </a:p>
        </p:txBody>
      </p:sp>
    </p:spTree>
    <p:extLst>
      <p:ext uri="{BB962C8B-B14F-4D97-AF65-F5344CB8AC3E}">
        <p14:creationId xmlns:p14="http://schemas.microsoft.com/office/powerpoint/2010/main" val="6947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59241" y="6537588"/>
            <a:ext cx="3684760" cy="320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57080" y="4683181"/>
            <a:ext cx="3299617" cy="2137003"/>
            <a:chOff x="157080" y="4719393"/>
            <a:chExt cx="3299617" cy="2137003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/>
            <a:srcRect l="420" t="10288"/>
            <a:stretch/>
          </p:blipFill>
          <p:spPr>
            <a:xfrm>
              <a:off x="157080" y="4719393"/>
              <a:ext cx="3299617" cy="2137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</p:pic>
        <p:cxnSp>
          <p:nvCxnSpPr>
            <p:cNvPr id="31" name="Connecteur droit avec flèche 30"/>
            <p:cNvCxnSpPr/>
            <p:nvPr/>
          </p:nvCxnSpPr>
          <p:spPr>
            <a:xfrm>
              <a:off x="1144586" y="5874823"/>
              <a:ext cx="1501200" cy="881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1561280" y="5641698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prstClr val="black"/>
                  </a:solidFill>
                </a:rPr>
                <a:t>65 nm 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5721995" y="1221588"/>
            <a:ext cx="159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2000" b="1"/>
            </a:lvl1pPr>
          </a:lstStyle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CEP: </a:t>
            </a:r>
            <a:r>
              <a:rPr lang="fr-FR" sz="1600" dirty="0" smtClean="0">
                <a:solidFill>
                  <a:prstClr val="black"/>
                </a:solidFill>
                <a:latin typeface="Symbol" panose="05050102010706020507" pitchFamily="18" charset="2"/>
              </a:rPr>
              <a:t>s</a:t>
            </a:r>
            <a:r>
              <a:rPr lang="fr-FR" sz="1600" dirty="0" smtClean="0">
                <a:solidFill>
                  <a:prstClr val="black"/>
                </a:solidFill>
              </a:rPr>
              <a:t>=260mrad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 t="23176" r="38629" b="26494"/>
          <a:stretch/>
        </p:blipFill>
        <p:spPr bwMode="auto">
          <a:xfrm>
            <a:off x="4160519" y="1507351"/>
            <a:ext cx="4755707" cy="26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0" y="94833"/>
            <a:ext cx="9143999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/>
              <a:t>Performances FAB </a:t>
            </a:r>
            <a:r>
              <a:rPr lang="fr-FR" dirty="0" smtClean="0"/>
              <a:t>10 (bras 10kHz)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95213" y="1507351"/>
            <a:ext cx="3759337" cy="2664000"/>
            <a:chOff x="414596" y="4032919"/>
            <a:chExt cx="3437324" cy="241155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38" b="5755"/>
            <a:stretch/>
          </p:blipFill>
          <p:spPr bwMode="auto">
            <a:xfrm>
              <a:off x="414596" y="4032919"/>
              <a:ext cx="3437324" cy="241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28525" y="4215392"/>
              <a:ext cx="10622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C0504D"/>
                  </a:solidFill>
                  <a:latin typeface="Symbol" panose="05050102010706020507" pitchFamily="18" charset="2"/>
                </a:rPr>
                <a:t>t</a:t>
              </a:r>
              <a:r>
                <a:rPr lang="fr-FR" sz="2000" b="1" dirty="0">
                  <a:solidFill>
                    <a:srgbClr val="C0504D"/>
                  </a:solidFill>
                </a:rPr>
                <a:t>=23,2fs</a:t>
              </a:r>
            </a:p>
          </p:txBody>
        </p:sp>
      </p:grpSp>
      <p:pic>
        <p:nvPicPr>
          <p:cNvPr id="11" name="Image 10" descr="F:\Documents\AFFAIRES\CEA FAB1-10 (L14911)\5- Installation\5.1- Mesures\Ampli cryo 10kHz\Taille sortie\20160603 NF OUT COMPRESSEUR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80" r="49079" b="31632"/>
          <a:stretch/>
        </p:blipFill>
        <p:spPr bwMode="auto">
          <a:xfrm>
            <a:off x="3987800" y="4491763"/>
            <a:ext cx="2894545" cy="2268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F:\Documents\AFFAIRES\CEA FAB1-10 (L14911)\5- Installation\5.1- Mesures\Ampli cryo 10kHz\STAB POINTE\20160602 STAB POINTE SORTIE COMPRESS 2TIRS VENTILO ETEINT 300PTS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4" t="9291" r="49183" b="30688"/>
          <a:stretch/>
        </p:blipFill>
        <p:spPr bwMode="auto">
          <a:xfrm>
            <a:off x="6882345" y="4491763"/>
            <a:ext cx="2036287" cy="2268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234439" y="6040701"/>
            <a:ext cx="58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504D"/>
                </a:solidFill>
              </a:rPr>
              <a:t>Near </a:t>
            </a:r>
          </a:p>
          <a:p>
            <a:pPr algn="ctr"/>
            <a:r>
              <a:rPr lang="fr-FR" sz="1600" b="1" dirty="0">
                <a:solidFill>
                  <a:srgbClr val="C0504D"/>
                </a:solidFill>
              </a:rPr>
              <a:t>Field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353831" y="6117416"/>
            <a:ext cx="540587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504D"/>
                </a:solidFill>
              </a:rPr>
              <a:t>Far </a:t>
            </a:r>
          </a:p>
          <a:p>
            <a:pPr algn="ctr"/>
            <a:r>
              <a:rPr lang="fr-FR" sz="1600" b="1" dirty="0">
                <a:solidFill>
                  <a:srgbClr val="C0504D"/>
                </a:solidFill>
              </a:rPr>
              <a:t>Field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85808" y="4307861"/>
            <a:ext cx="2042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Spectre </a:t>
            </a:r>
            <a:r>
              <a:rPr lang="fr-FR" sz="1600" b="1" dirty="0">
                <a:solidFill>
                  <a:prstClr val="black"/>
                </a:solidFill>
              </a:rPr>
              <a:t>@ 10kHz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995155" y="768084"/>
            <a:ext cx="3153692" cy="408623"/>
          </a:xfrm>
          <a:prstGeom prst="flowChartAlternateProcess">
            <a:avLst/>
          </a:prstGeom>
          <a:solidFill>
            <a:srgbClr val="99FF99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prstClr val="black"/>
                </a:solidFill>
                <a:latin typeface="+mj-lt"/>
              </a:defRPr>
            </a:lvl1pPr>
          </a:lstStyle>
          <a:p>
            <a:r>
              <a:rPr lang="fr-FR" dirty="0" err="1"/>
              <a:t>Energy</a:t>
            </a:r>
            <a:r>
              <a:rPr lang="fr-FR" dirty="0"/>
              <a:t> per pulse = 2 </a:t>
            </a:r>
            <a:r>
              <a:rPr lang="fr-FR" dirty="0" err="1"/>
              <a:t>mJ</a:t>
            </a:r>
            <a:r>
              <a:rPr lang="fr-FR" dirty="0"/>
              <a:t> </a:t>
            </a:r>
            <a:r>
              <a:rPr lang="fr-FR" dirty="0">
                <a:latin typeface="Symbol" panose="05050102010706020507" pitchFamily="18" charset="2"/>
              </a:rPr>
              <a:t>s</a:t>
            </a:r>
            <a:r>
              <a:rPr lang="fr-FR" dirty="0"/>
              <a:t>=1 %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015516" y="1221588"/>
            <a:ext cx="1918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Pulse duration: 23 </a:t>
            </a:r>
            <a:r>
              <a:rPr lang="fr-FR" sz="1600" b="1" dirty="0" err="1">
                <a:solidFill>
                  <a:prstClr val="black"/>
                </a:solidFill>
              </a:rPr>
              <a:t>fs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320294" y="6225137"/>
            <a:ext cx="926857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C0504D"/>
                </a:solidFill>
                <a:latin typeface="+mj-lt"/>
              </a:defRPr>
            </a:lvl1pPr>
          </a:lstStyle>
          <a:p>
            <a:r>
              <a:rPr lang="fr-FR" sz="1800" dirty="0"/>
              <a:t>M</a:t>
            </a:r>
            <a:r>
              <a:rPr lang="fr-FR" sz="1800" baseline="30000" dirty="0"/>
              <a:t>2</a:t>
            </a:r>
            <a:r>
              <a:rPr lang="fr-FR" sz="1800" dirty="0"/>
              <a:t>= </a:t>
            </a:r>
            <a:r>
              <a:rPr lang="fr-FR" sz="1800" dirty="0" smtClean="0"/>
              <a:t>1,3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489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5330221" y="1135648"/>
            <a:ext cx="1030375" cy="1317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81527" y="1208139"/>
            <a:ext cx="4118083" cy="1914192"/>
            <a:chOff x="81527" y="1208139"/>
            <a:chExt cx="4118083" cy="1914192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6382">
              <a:off x="3566249" y="2263163"/>
              <a:ext cx="633361" cy="859168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 bwMode="auto">
            <a:xfrm>
              <a:off x="3859759" y="1429089"/>
              <a:ext cx="137489" cy="490305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55745">
              <a:off x="221625" y="1208139"/>
              <a:ext cx="610322" cy="827915"/>
            </a:xfrm>
            <a:prstGeom prst="rect">
              <a:avLst/>
            </a:prstGeom>
          </p:spPr>
        </p:pic>
        <p:cxnSp>
          <p:nvCxnSpPr>
            <p:cNvPr id="6" name="Connecteur droit 5"/>
            <p:cNvCxnSpPr/>
            <p:nvPr/>
          </p:nvCxnSpPr>
          <p:spPr bwMode="auto">
            <a:xfrm flipH="1" flipV="1">
              <a:off x="2699252" y="2391758"/>
              <a:ext cx="1008676" cy="26071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Ellipse 6"/>
            <p:cNvSpPr/>
            <p:nvPr/>
          </p:nvSpPr>
          <p:spPr bwMode="auto">
            <a:xfrm rot="10800000">
              <a:off x="547268" y="2331960"/>
              <a:ext cx="127243" cy="537660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8" name="Connecteur droit 7"/>
            <p:cNvCxnSpPr/>
            <p:nvPr/>
          </p:nvCxnSpPr>
          <p:spPr bwMode="auto">
            <a:xfrm flipH="1" flipV="1">
              <a:off x="612872" y="2660910"/>
              <a:ext cx="3090735" cy="1347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riangle isocèle 8"/>
            <p:cNvSpPr/>
            <p:nvPr/>
          </p:nvSpPr>
          <p:spPr bwMode="auto">
            <a:xfrm rot="6603373" flipH="1">
              <a:off x="1048382" y="829950"/>
              <a:ext cx="208269" cy="2141980"/>
            </a:xfrm>
            <a:prstGeom prst="triangle">
              <a:avLst>
                <a:gd name="adj" fmla="val 52995"/>
              </a:avLst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344" tIns="36172" rIns="72344" bIns="36172" numCol="1" rtlCol="0" anchor="t" anchorCtr="0" compatLnSpc="1">
              <a:prstTxWarp prst="textNoShape">
                <a:avLst/>
              </a:prstTxWarp>
            </a:bodyPr>
            <a:lstStyle/>
            <a:p>
              <a:pPr defTabSz="3320943"/>
              <a:endParaRPr lang="fr-FR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10" name="Connecteur droit 9"/>
            <p:cNvCxnSpPr>
              <a:stCxn id="11" idx="5"/>
            </p:cNvCxnSpPr>
            <p:nvPr/>
          </p:nvCxnSpPr>
          <p:spPr bwMode="auto">
            <a:xfrm flipH="1" flipV="1">
              <a:off x="624258" y="1690424"/>
              <a:ext cx="1528110" cy="57183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Parallélogramme 10"/>
            <p:cNvSpPr/>
            <p:nvPr/>
          </p:nvSpPr>
          <p:spPr>
            <a:xfrm rot="845285">
              <a:off x="2103820" y="2167639"/>
              <a:ext cx="628175" cy="322515"/>
            </a:xfrm>
            <a:prstGeom prst="parallelogram">
              <a:avLst/>
            </a:prstGeom>
            <a:solidFill>
              <a:srgbClr val="D67086"/>
            </a:solidFill>
            <a:ln>
              <a:solidFill>
                <a:srgbClr val="A630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51744" y="2143369"/>
              <a:ext cx="14294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Ti:Sa</a:t>
              </a:r>
              <a:endParaRPr lang="fr-FR" sz="1600" dirty="0" smtClean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58920" y="1970739"/>
              <a:ext cx="856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Pump</a:t>
              </a:r>
              <a:endParaRPr lang="fr-FR" sz="1600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 bwMode="auto">
            <a:xfrm flipH="1" flipV="1">
              <a:off x="651413" y="1681313"/>
              <a:ext cx="3239238" cy="31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Rectangle 14"/>
            <p:cNvSpPr/>
            <p:nvPr/>
          </p:nvSpPr>
          <p:spPr>
            <a:xfrm>
              <a:off x="2486413" y="1354905"/>
              <a:ext cx="861474" cy="5871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Pockels</a:t>
              </a:r>
              <a:r>
                <a:rPr lang="fr-FR" sz="1600" dirty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 </a:t>
              </a:r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cell</a:t>
              </a:r>
              <a:endParaRPr lang="fr-FR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Parallélogramme 16"/>
            <p:cNvSpPr/>
            <p:nvPr/>
          </p:nvSpPr>
          <p:spPr>
            <a:xfrm>
              <a:off x="1360936" y="1462059"/>
              <a:ext cx="883006" cy="333772"/>
            </a:xfrm>
            <a:prstGeom prst="parallelogram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fontScale="92500" lnSpcReduction="10000"/>
            </a:bodyPr>
            <a:lstStyle/>
            <a:p>
              <a:pPr algn="ctr"/>
              <a:r>
                <a:rPr lang="fr-FR" sz="1200" b="1" i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MAZZLER</a:t>
              </a:r>
              <a:endParaRPr lang="fr-FR" sz="1200" b="1" i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16" name="Groupe 115"/>
          <p:cNvGrpSpPr/>
          <p:nvPr/>
        </p:nvGrpSpPr>
        <p:grpSpPr>
          <a:xfrm>
            <a:off x="4442559" y="1060959"/>
            <a:ext cx="900000" cy="1250965"/>
            <a:chOff x="4442559" y="975234"/>
            <a:chExt cx="900000" cy="1250965"/>
          </a:xfrm>
        </p:grpSpPr>
        <p:sp>
          <p:nvSpPr>
            <p:cNvPr id="25" name="Rectangle 24"/>
            <p:cNvSpPr/>
            <p:nvPr/>
          </p:nvSpPr>
          <p:spPr>
            <a:xfrm>
              <a:off x="4442559" y="1326199"/>
              <a:ext cx="900000" cy="900000"/>
            </a:xfrm>
            <a:prstGeom prst="rect">
              <a:avLst/>
            </a:prstGeom>
            <a:solidFill>
              <a:srgbClr val="000E2A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30" name="Image 2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352" y="1477566"/>
              <a:ext cx="648414" cy="5972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Rectangle 34"/>
            <p:cNvSpPr/>
            <p:nvPr/>
          </p:nvSpPr>
          <p:spPr>
            <a:xfrm>
              <a:off x="4496559" y="975234"/>
              <a:ext cx="792000" cy="4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  <a:cs typeface="Courier New" panose="02070309020205020404" pitchFamily="49" charset="0"/>
                </a:rPr>
                <a:t>9.1 W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7240846" y="1060959"/>
            <a:ext cx="900000" cy="1250965"/>
            <a:chOff x="7155121" y="975234"/>
            <a:chExt cx="900000" cy="1250965"/>
          </a:xfrm>
        </p:grpSpPr>
        <p:grpSp>
          <p:nvGrpSpPr>
            <p:cNvPr id="46" name="Groupe 45"/>
            <p:cNvGrpSpPr/>
            <p:nvPr/>
          </p:nvGrpSpPr>
          <p:grpSpPr>
            <a:xfrm>
              <a:off x="7155121" y="1326199"/>
              <a:ext cx="900000" cy="900000"/>
              <a:chOff x="7361132" y="1270154"/>
              <a:chExt cx="900000" cy="9000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7361132" y="1270154"/>
                <a:ext cx="900000" cy="9000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33" name="Image 32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64316" y="1363622"/>
                <a:ext cx="693633" cy="71306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7209121" y="975234"/>
              <a:ext cx="792000" cy="4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  <a:cs typeface="Courier New" panose="02070309020205020404" pitchFamily="49" charset="0"/>
                </a:rPr>
                <a:t>17.2 W</a:t>
              </a:r>
              <a:endParaRPr lang="fr-FR" sz="1600" dirty="0">
                <a:solidFill>
                  <a:prstClr val="white"/>
                </a:solidFill>
                <a:cs typeface="Courier New" panose="02070309020205020404" pitchFamily="49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8170995" y="1060959"/>
            <a:ext cx="900000" cy="1250965"/>
            <a:chOff x="8085270" y="975234"/>
            <a:chExt cx="900000" cy="1250965"/>
          </a:xfrm>
        </p:grpSpPr>
        <p:grpSp>
          <p:nvGrpSpPr>
            <p:cNvPr id="45" name="Groupe 44"/>
            <p:cNvGrpSpPr/>
            <p:nvPr/>
          </p:nvGrpSpPr>
          <p:grpSpPr>
            <a:xfrm>
              <a:off x="8085270" y="1326199"/>
              <a:ext cx="900000" cy="900000"/>
              <a:chOff x="8422241" y="1269053"/>
              <a:chExt cx="900000" cy="90000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422241" y="1269053"/>
                <a:ext cx="900000" cy="900000"/>
              </a:xfrm>
              <a:prstGeom prst="rect">
                <a:avLst/>
              </a:prstGeom>
              <a:solidFill>
                <a:schemeClr val="tx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34" name="Image 33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6478" y="1366788"/>
                <a:ext cx="811527" cy="70453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8139270" y="975234"/>
              <a:ext cx="792000" cy="4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  <a:cs typeface="Courier New" panose="02070309020205020404" pitchFamily="49" charset="0"/>
                </a:rPr>
                <a:t>21.2 W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6313809" y="1060959"/>
            <a:ext cx="900000" cy="1250965"/>
            <a:chOff x="6228084" y="975234"/>
            <a:chExt cx="900000" cy="1250965"/>
          </a:xfrm>
        </p:grpSpPr>
        <p:grpSp>
          <p:nvGrpSpPr>
            <p:cNvPr id="47" name="Groupe 46"/>
            <p:cNvGrpSpPr/>
            <p:nvPr/>
          </p:nvGrpSpPr>
          <p:grpSpPr>
            <a:xfrm>
              <a:off x="6228084" y="1326199"/>
              <a:ext cx="900000" cy="900000"/>
              <a:chOff x="6313397" y="1256506"/>
              <a:chExt cx="900000" cy="900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6313397" y="1256506"/>
                <a:ext cx="900000" cy="9000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32" name="Image 31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8137" y="1328643"/>
                <a:ext cx="530521" cy="7557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8" name="Rectangle 37"/>
            <p:cNvSpPr/>
            <p:nvPr/>
          </p:nvSpPr>
          <p:spPr>
            <a:xfrm>
              <a:off x="6282084" y="975234"/>
              <a:ext cx="792000" cy="4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  <a:cs typeface="Courier New" panose="02070309020205020404" pitchFamily="49" charset="0"/>
                </a:rPr>
                <a:t>15.1</a:t>
              </a:r>
              <a:r>
                <a:rPr lang="fr-FR" sz="1600" dirty="0">
                  <a:solidFill>
                    <a:prstClr val="white"/>
                  </a:solidFill>
                  <a:cs typeface="Courier New" panose="02070309020205020404" pitchFamily="49" charset="0"/>
                </a:rPr>
                <a:t> </a:t>
              </a:r>
              <a:r>
                <a:rPr lang="fr-FR" sz="1600" dirty="0" smtClean="0">
                  <a:solidFill>
                    <a:prstClr val="black"/>
                  </a:solidFill>
                  <a:cs typeface="Courier New" panose="02070309020205020404" pitchFamily="49" charset="0"/>
                </a:rPr>
                <a:t>W</a:t>
              </a:r>
              <a:endParaRPr lang="fr-FR" sz="1600" dirty="0">
                <a:solidFill>
                  <a:prstClr val="white"/>
                </a:solidFill>
                <a:cs typeface="Courier New" panose="02070309020205020404" pitchFamily="49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 flipH="1">
            <a:off x="6059579" y="1694378"/>
            <a:ext cx="756704" cy="335093"/>
          </a:xfrm>
          <a:prstGeom prst="straightConnector1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5384912" y="1060959"/>
            <a:ext cx="900000" cy="1250965"/>
            <a:chOff x="5299187" y="975234"/>
            <a:chExt cx="900000" cy="1250965"/>
          </a:xfrm>
        </p:grpSpPr>
        <p:sp>
          <p:nvSpPr>
            <p:cNvPr id="24" name="Rectangle 23"/>
            <p:cNvSpPr/>
            <p:nvPr/>
          </p:nvSpPr>
          <p:spPr>
            <a:xfrm>
              <a:off x="5353187" y="975234"/>
              <a:ext cx="792000" cy="458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prstClr val="black"/>
                  </a:solidFill>
                  <a:cs typeface="Courier New" panose="02070309020205020404" pitchFamily="49" charset="0"/>
                </a:rPr>
                <a:t>13 W</a:t>
              </a:r>
            </a:p>
          </p:txBody>
        </p:sp>
        <p:grpSp>
          <p:nvGrpSpPr>
            <p:cNvPr id="48" name="Groupe 47"/>
            <p:cNvGrpSpPr/>
            <p:nvPr/>
          </p:nvGrpSpPr>
          <p:grpSpPr>
            <a:xfrm>
              <a:off x="5299187" y="1326199"/>
              <a:ext cx="900000" cy="900000"/>
              <a:chOff x="5365749" y="1266663"/>
              <a:chExt cx="900000" cy="9000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365749" y="1266663"/>
                <a:ext cx="900000" cy="900000"/>
              </a:xfrm>
              <a:prstGeom prst="rect">
                <a:avLst/>
              </a:prstGeom>
              <a:solidFill>
                <a:srgbClr val="000E2A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>
                  <a:solidFill>
                    <a:prstClr val="white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31" name="Image 30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9992" y="1436313"/>
                <a:ext cx="551515" cy="560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0" name="Connecteur droit avec flèche 39"/>
              <p:cNvCxnSpPr/>
              <p:nvPr/>
            </p:nvCxnSpPr>
            <p:spPr>
              <a:xfrm flipH="1">
                <a:off x="5437397" y="1549117"/>
                <a:ext cx="756704" cy="335093"/>
              </a:xfrm>
              <a:prstGeom prst="straightConnector1">
                <a:avLst/>
              </a:prstGeom>
              <a:ln w="19050">
                <a:noFill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e 40"/>
          <p:cNvGrpSpPr/>
          <p:nvPr/>
        </p:nvGrpSpPr>
        <p:grpSpPr>
          <a:xfrm>
            <a:off x="81527" y="3378111"/>
            <a:ext cx="4558827" cy="3020178"/>
            <a:chOff x="81527" y="3559086"/>
            <a:chExt cx="4558827" cy="3020178"/>
          </a:xfrm>
        </p:grpSpPr>
        <p:sp>
          <p:nvSpPr>
            <p:cNvPr id="62" name="Ellipse 61"/>
            <p:cNvSpPr/>
            <p:nvPr/>
          </p:nvSpPr>
          <p:spPr bwMode="auto">
            <a:xfrm rot="10800000">
              <a:off x="965039" y="5113070"/>
              <a:ext cx="115310" cy="490305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sz="1600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3" name="Ellipse 62"/>
            <p:cNvSpPr/>
            <p:nvPr/>
          </p:nvSpPr>
          <p:spPr bwMode="auto">
            <a:xfrm rot="10800000">
              <a:off x="839026" y="4652114"/>
              <a:ext cx="137489" cy="490305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sz="1600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12443" y="5278152"/>
              <a:ext cx="887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Pump</a:t>
              </a:r>
              <a:r>
                <a:rPr lang="fr-FR" sz="1600" dirty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 2</a:t>
              </a:r>
            </a:p>
          </p:txBody>
        </p:sp>
        <p:pic>
          <p:nvPicPr>
            <p:cNvPr id="65" name="Image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6382">
              <a:off x="3696078" y="5720096"/>
              <a:ext cx="633361" cy="859168"/>
            </a:xfrm>
            <a:prstGeom prst="rect">
              <a:avLst/>
            </a:prstGeom>
          </p:spPr>
        </p:pic>
        <p:pic>
          <p:nvPicPr>
            <p:cNvPr id="66" name="Image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9512" y="4691311"/>
              <a:ext cx="633361" cy="859168"/>
            </a:xfrm>
            <a:prstGeom prst="rect">
              <a:avLst/>
            </a:prstGeom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4748">
              <a:off x="4032570" y="3559086"/>
              <a:ext cx="607784" cy="824472"/>
            </a:xfrm>
            <a:prstGeom prst="rect">
              <a:avLst/>
            </a:prstGeom>
          </p:spPr>
        </p:pic>
        <p:cxnSp>
          <p:nvCxnSpPr>
            <p:cNvPr id="68" name="Connecteur droit 67"/>
            <p:cNvCxnSpPr/>
            <p:nvPr/>
          </p:nvCxnSpPr>
          <p:spPr bwMode="auto">
            <a:xfrm flipH="1">
              <a:off x="2758557" y="3978118"/>
              <a:ext cx="1405713" cy="4451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Connecteur droit 68"/>
            <p:cNvCxnSpPr/>
            <p:nvPr/>
          </p:nvCxnSpPr>
          <p:spPr bwMode="auto">
            <a:xfrm flipH="1" flipV="1">
              <a:off x="359651" y="3926763"/>
              <a:ext cx="3804618" cy="266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0" name="Triangle isocèle 69"/>
            <p:cNvSpPr/>
            <p:nvPr/>
          </p:nvSpPr>
          <p:spPr bwMode="auto">
            <a:xfrm rot="6302617" flipH="1">
              <a:off x="1472970" y="4331530"/>
              <a:ext cx="139625" cy="2166879"/>
            </a:xfrm>
            <a:prstGeom prst="triangle">
              <a:avLst>
                <a:gd name="adj" fmla="val 52995"/>
              </a:avLst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344" tIns="36172" rIns="72344" bIns="36172" numCol="1" rtlCol="0" anchor="t" anchorCtr="0" compatLnSpc="1">
              <a:prstTxWarp prst="textNoShape">
                <a:avLst/>
              </a:prstTxWarp>
            </a:bodyPr>
            <a:lstStyle/>
            <a:p>
              <a:pPr defTabSz="3320943"/>
              <a:endParaRPr lang="fr-FR" sz="16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 bwMode="auto">
            <a:xfrm flipH="1" flipV="1">
              <a:off x="933727" y="4925024"/>
              <a:ext cx="1165011" cy="17911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ZoneTexte 71"/>
            <p:cNvSpPr txBox="1"/>
            <p:nvPr/>
          </p:nvSpPr>
          <p:spPr>
            <a:xfrm>
              <a:off x="81527" y="4389339"/>
              <a:ext cx="887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Pump</a:t>
              </a:r>
              <a:r>
                <a:rPr lang="fr-FR" sz="1600" dirty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 1</a:t>
              </a:r>
            </a:p>
          </p:txBody>
        </p:sp>
        <p:cxnSp>
          <p:nvCxnSpPr>
            <p:cNvPr id="73" name="Connecteur droit 72"/>
            <p:cNvCxnSpPr/>
            <p:nvPr/>
          </p:nvCxnSpPr>
          <p:spPr bwMode="auto">
            <a:xfrm flipH="1">
              <a:off x="1010631" y="5093880"/>
              <a:ext cx="1051590" cy="22489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Connecteur droit 73"/>
            <p:cNvCxnSpPr/>
            <p:nvPr/>
          </p:nvCxnSpPr>
          <p:spPr bwMode="auto">
            <a:xfrm flipH="1" flipV="1">
              <a:off x="1002494" y="5321674"/>
              <a:ext cx="1639036" cy="3948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Connecteur droit 74"/>
            <p:cNvCxnSpPr/>
            <p:nvPr/>
          </p:nvCxnSpPr>
          <p:spPr bwMode="auto">
            <a:xfrm flipH="1" flipV="1">
              <a:off x="3052775" y="5838476"/>
              <a:ext cx="815379" cy="27810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riangle isocèle 75"/>
            <p:cNvSpPr/>
            <p:nvPr/>
          </p:nvSpPr>
          <p:spPr bwMode="auto">
            <a:xfrm rot="4549440" flipH="1">
              <a:off x="1311035" y="3748259"/>
              <a:ext cx="139625" cy="1928009"/>
            </a:xfrm>
            <a:prstGeom prst="triangle">
              <a:avLst>
                <a:gd name="adj" fmla="val 52995"/>
              </a:avLst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344" tIns="36172" rIns="72344" bIns="36172" numCol="1" rtlCol="0" anchor="t" anchorCtr="0" compatLnSpc="1">
              <a:prstTxWarp prst="textNoShape">
                <a:avLst/>
              </a:prstTxWarp>
            </a:bodyPr>
            <a:lstStyle/>
            <a:p>
              <a:pPr defTabSz="3320943"/>
              <a:endParaRPr lang="fr-FR" sz="160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Ellipse 76"/>
            <p:cNvSpPr/>
            <p:nvPr/>
          </p:nvSpPr>
          <p:spPr bwMode="auto">
            <a:xfrm rot="10800000">
              <a:off x="502546" y="5890594"/>
              <a:ext cx="137489" cy="490305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sz="1600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8" name="Parallélogramme 77"/>
            <p:cNvSpPr/>
            <p:nvPr/>
          </p:nvSpPr>
          <p:spPr>
            <a:xfrm rot="10424604">
              <a:off x="2238786" y="4260566"/>
              <a:ext cx="628175" cy="322515"/>
            </a:xfrm>
            <a:prstGeom prst="parallelogram">
              <a:avLst/>
            </a:prstGeom>
            <a:solidFill>
              <a:srgbClr val="D67086"/>
            </a:solidFill>
            <a:ln>
              <a:solidFill>
                <a:srgbClr val="A630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186677" y="4266446"/>
              <a:ext cx="856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Ti:Sa</a:t>
              </a:r>
              <a:endParaRPr lang="fr-FR" sz="1600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18119" y="3678923"/>
              <a:ext cx="861474" cy="5871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Pockels</a:t>
              </a:r>
              <a:r>
                <a:rPr lang="fr-FR" sz="1600" dirty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 </a:t>
              </a:r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cell</a:t>
              </a:r>
              <a:endParaRPr lang="fr-FR" sz="1600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81" name="Parallélogramme 80"/>
            <p:cNvSpPr/>
            <p:nvPr/>
          </p:nvSpPr>
          <p:spPr>
            <a:xfrm>
              <a:off x="1737403" y="3778061"/>
              <a:ext cx="904127" cy="351332"/>
            </a:xfrm>
            <a:prstGeom prst="parallelogram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rmAutofit lnSpcReduction="10000"/>
            </a:bodyPr>
            <a:lstStyle/>
            <a:p>
              <a:pPr algn="ctr"/>
              <a:r>
                <a:rPr lang="fr-FR" sz="1200" b="1" i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MAZZLER</a:t>
              </a:r>
              <a:endParaRPr lang="fr-FR" sz="1200" b="1" i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3" name="Parallélogramme 82"/>
            <p:cNvSpPr/>
            <p:nvPr/>
          </p:nvSpPr>
          <p:spPr>
            <a:xfrm rot="11715365">
              <a:off x="2503586" y="5613277"/>
              <a:ext cx="628175" cy="322515"/>
            </a:xfrm>
            <a:prstGeom prst="parallelogram">
              <a:avLst/>
            </a:prstGeom>
            <a:solidFill>
              <a:srgbClr val="D67086"/>
            </a:solidFill>
            <a:ln>
              <a:solidFill>
                <a:srgbClr val="A630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4" name="ZoneTexte 83"/>
            <p:cNvSpPr txBox="1"/>
            <p:nvPr/>
          </p:nvSpPr>
          <p:spPr>
            <a:xfrm>
              <a:off x="2440483" y="5604396"/>
              <a:ext cx="856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Ti:Sa</a:t>
              </a:r>
              <a:endParaRPr lang="fr-FR" sz="1600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Ellipse 84"/>
            <p:cNvSpPr/>
            <p:nvPr/>
          </p:nvSpPr>
          <p:spPr bwMode="auto">
            <a:xfrm rot="10800000">
              <a:off x="261631" y="3708575"/>
              <a:ext cx="137489" cy="490305"/>
            </a:xfrm>
            <a:prstGeom prst="ellipse">
              <a:avLst/>
            </a:prstGeom>
            <a:solidFill>
              <a:srgbClr val="BBC8D7"/>
            </a:solidFill>
            <a:ln w="25400" cap="flat" cmpd="sng" algn="ctr">
              <a:solidFill>
                <a:srgbClr val="6684A6"/>
              </a:solidFill>
              <a:prstDash val="solid"/>
            </a:ln>
            <a:effectLst/>
            <a:scene3d>
              <a:camera prst="isometricOffAxis1Left"/>
              <a:lightRig rig="threePt" dir="t"/>
            </a:scene3d>
            <a:sp3d extrusionH="50800" contourW="12700">
              <a:contourClr>
                <a:srgbClr val="EEECE1">
                  <a:lumMod val="25000"/>
                </a:srgbClr>
              </a:contourClr>
            </a:sp3d>
          </p:spPr>
          <p:txBody>
            <a:bodyPr anchor="ctr"/>
            <a:lstStyle/>
            <a:p>
              <a:pPr algn="ctr">
                <a:defRPr/>
              </a:pPr>
              <a:endParaRPr lang="fr-FR" sz="1600" kern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87" name="Connecteur droit 86"/>
            <p:cNvCxnSpPr/>
            <p:nvPr/>
          </p:nvCxnSpPr>
          <p:spPr bwMode="auto">
            <a:xfrm flipH="1" flipV="1">
              <a:off x="569704" y="6127849"/>
              <a:ext cx="3298450" cy="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8" name="Rectangle 87"/>
            <p:cNvSpPr/>
            <p:nvPr/>
          </p:nvSpPr>
          <p:spPr>
            <a:xfrm>
              <a:off x="708373" y="5725642"/>
              <a:ext cx="949480" cy="690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Pockels</a:t>
              </a:r>
              <a:r>
                <a:rPr lang="fr-FR" sz="1600" dirty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 </a:t>
              </a:r>
              <a:r>
                <a:rPr lang="fr-FR" sz="1600" dirty="0" err="1" smtClean="0">
                  <a:solidFill>
                    <a:prstClr val="black"/>
                  </a:solidFill>
                  <a:latin typeface="Trebuchet MS" panose="020B0603020202020204" pitchFamily="34" charset="0"/>
                  <a:cs typeface="Courier New" panose="02070309020205020404" pitchFamily="49" charset="0"/>
                </a:rPr>
                <a:t>cell</a:t>
              </a:r>
              <a:endParaRPr lang="fr-FR" sz="1600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endParaRPr>
            </a:p>
          </p:txBody>
        </p:sp>
        <p:cxnSp>
          <p:nvCxnSpPr>
            <p:cNvPr id="90" name="Connecteur droit 89"/>
            <p:cNvCxnSpPr/>
            <p:nvPr/>
          </p:nvCxnSpPr>
          <p:spPr bwMode="auto">
            <a:xfrm flipH="1">
              <a:off x="876115" y="4472239"/>
              <a:ext cx="1405713" cy="44513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4" name="Rectangle 93"/>
          <p:cNvSpPr/>
          <p:nvPr/>
        </p:nvSpPr>
        <p:spPr>
          <a:xfrm>
            <a:off x="8113625" y="4636150"/>
            <a:ext cx="1030375" cy="1317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7" name="Groupe 116"/>
          <p:cNvGrpSpPr/>
          <p:nvPr/>
        </p:nvGrpSpPr>
        <p:grpSpPr>
          <a:xfrm>
            <a:off x="8206995" y="4930462"/>
            <a:ext cx="864000" cy="864000"/>
            <a:chOff x="8211018" y="4812351"/>
            <a:chExt cx="900000" cy="900000"/>
          </a:xfrm>
        </p:grpSpPr>
        <p:sp>
          <p:nvSpPr>
            <p:cNvPr id="95" name="Rectangle 94"/>
            <p:cNvSpPr/>
            <p:nvPr/>
          </p:nvSpPr>
          <p:spPr>
            <a:xfrm>
              <a:off x="8211018" y="4812351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4" name="Image 10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81278" y="4855651"/>
              <a:ext cx="789717" cy="813400"/>
            </a:xfrm>
            <a:prstGeom prst="rect">
              <a:avLst/>
            </a:prstGeom>
          </p:spPr>
        </p:pic>
      </p:grpSp>
      <p:sp>
        <p:nvSpPr>
          <p:cNvPr id="105" name="ZoneTexte 104"/>
          <p:cNvSpPr txBox="1"/>
          <p:nvPr/>
        </p:nvSpPr>
        <p:spPr>
          <a:xfrm>
            <a:off x="8260885" y="4639660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ourier New" panose="02070309020205020404" pitchFamily="49" charset="0"/>
              </a:rPr>
              <a:t>27.5 W</a:t>
            </a:r>
          </a:p>
        </p:txBody>
      </p:sp>
      <p:grpSp>
        <p:nvGrpSpPr>
          <p:cNvPr id="119" name="Groupe 118"/>
          <p:cNvGrpSpPr/>
          <p:nvPr/>
        </p:nvGrpSpPr>
        <p:grpSpPr>
          <a:xfrm>
            <a:off x="7270995" y="4930462"/>
            <a:ext cx="864000" cy="864000"/>
            <a:chOff x="7478819" y="3657339"/>
            <a:chExt cx="900000" cy="900000"/>
          </a:xfrm>
        </p:grpSpPr>
        <p:sp>
          <p:nvSpPr>
            <p:cNvPr id="96" name="Rectangle 95"/>
            <p:cNvSpPr/>
            <p:nvPr/>
          </p:nvSpPr>
          <p:spPr>
            <a:xfrm>
              <a:off x="7478819" y="3657339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3" name="Image 102"/>
            <p:cNvPicPr/>
            <p:nvPr/>
          </p:nvPicPr>
          <p:blipFill rotWithShape="1">
            <a:blip r:embed="rId9" cstate="print"/>
            <a:srcRect l="22515" t="26839" r="59156" b="54732"/>
            <a:stretch/>
          </p:blipFill>
          <p:spPr bwMode="auto">
            <a:xfrm>
              <a:off x="7533563" y="3709584"/>
              <a:ext cx="790512" cy="7955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6" name="ZoneTexte 105"/>
          <p:cNvSpPr txBox="1"/>
          <p:nvPr/>
        </p:nvSpPr>
        <p:spPr>
          <a:xfrm>
            <a:off x="7321625" y="4639660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ourier New" panose="02070309020205020404" pitchFamily="49" charset="0"/>
              </a:rPr>
              <a:t>25.7 W</a:t>
            </a:r>
          </a:p>
        </p:txBody>
      </p:sp>
      <p:grpSp>
        <p:nvGrpSpPr>
          <p:cNvPr id="58" name="Groupe 57"/>
          <p:cNvGrpSpPr/>
          <p:nvPr/>
        </p:nvGrpSpPr>
        <p:grpSpPr>
          <a:xfrm>
            <a:off x="6342384" y="4930462"/>
            <a:ext cx="864000" cy="864000"/>
            <a:chOff x="5987412" y="4826231"/>
            <a:chExt cx="900000" cy="900000"/>
          </a:xfrm>
        </p:grpSpPr>
        <p:sp>
          <p:nvSpPr>
            <p:cNvPr id="97" name="Rectangle 96"/>
            <p:cNvSpPr/>
            <p:nvPr/>
          </p:nvSpPr>
          <p:spPr>
            <a:xfrm>
              <a:off x="5987412" y="4826231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2" name="Image 101"/>
            <p:cNvPicPr/>
            <p:nvPr/>
          </p:nvPicPr>
          <p:blipFill rotWithShape="1">
            <a:blip r:embed="rId10" cstate="print"/>
            <a:srcRect l="24502" t="26838" r="58964" b="54747"/>
            <a:stretch/>
          </p:blipFill>
          <p:spPr bwMode="auto">
            <a:xfrm>
              <a:off x="6055035" y="4885243"/>
              <a:ext cx="764755" cy="7819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7" name="ZoneTexte 106"/>
          <p:cNvSpPr txBox="1"/>
          <p:nvPr/>
        </p:nvSpPr>
        <p:spPr>
          <a:xfrm>
            <a:off x="6349124" y="4639660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ourier New" panose="02070309020205020404" pitchFamily="49" charset="0"/>
              </a:rPr>
              <a:t>23.3 W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5403962" y="4930462"/>
            <a:ext cx="864000" cy="864000"/>
            <a:chOff x="4888821" y="4806094"/>
            <a:chExt cx="900000" cy="900000"/>
          </a:xfrm>
        </p:grpSpPr>
        <p:sp>
          <p:nvSpPr>
            <p:cNvPr id="98" name="Rectangle 97"/>
            <p:cNvSpPr/>
            <p:nvPr/>
          </p:nvSpPr>
          <p:spPr>
            <a:xfrm>
              <a:off x="4888821" y="4806094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1" name="Image 100"/>
            <p:cNvPicPr/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527" t="10844" r="9678" b="18072"/>
            <a:stretch/>
          </p:blipFill>
          <p:spPr bwMode="auto">
            <a:xfrm>
              <a:off x="4923377" y="4865106"/>
              <a:ext cx="830889" cy="7819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8" name="ZoneTexte 107"/>
          <p:cNvSpPr txBox="1"/>
          <p:nvPr/>
        </p:nvSpPr>
        <p:spPr>
          <a:xfrm>
            <a:off x="5416967" y="4639660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ourier New" panose="02070309020205020404" pitchFamily="49" charset="0"/>
              </a:rPr>
              <a:t>18.7 W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4479251" y="4930462"/>
            <a:ext cx="864000" cy="864000"/>
            <a:chOff x="3772752" y="4812351"/>
            <a:chExt cx="900000" cy="900000"/>
          </a:xfrm>
        </p:grpSpPr>
        <p:sp>
          <p:nvSpPr>
            <p:cNvPr id="99" name="Rectangle 98"/>
            <p:cNvSpPr/>
            <p:nvPr/>
          </p:nvSpPr>
          <p:spPr>
            <a:xfrm>
              <a:off x="3772752" y="4812351"/>
              <a:ext cx="900000" cy="90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00" name="Image 99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75408" y="4873605"/>
              <a:ext cx="694688" cy="7774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09" name="ZoneTexte 108"/>
          <p:cNvSpPr txBox="1"/>
          <p:nvPr/>
        </p:nvSpPr>
        <p:spPr>
          <a:xfrm>
            <a:off x="4500621" y="4639660"/>
            <a:ext cx="7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prstClr val="black"/>
                </a:solidFill>
                <a:cs typeface="Courier New" panose="02070309020205020404" pitchFamily="49" charset="0"/>
              </a:rPr>
              <a:t>14 W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12443" y="792477"/>
            <a:ext cx="363695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Ampli régénératif  10 </a:t>
            </a:r>
            <a:r>
              <a:rPr lang="fr-FR" dirty="0" err="1" smtClean="0"/>
              <a:t>khZ</a:t>
            </a:r>
            <a:r>
              <a:rPr lang="fr-FR" dirty="0" smtClean="0"/>
              <a:t> "classique"</a:t>
            </a:r>
            <a:endParaRPr lang="fr-FR" dirty="0"/>
          </a:p>
        </p:txBody>
      </p:sp>
      <p:sp>
        <p:nvSpPr>
          <p:cNvPr id="123" name="ZoneTexte 122"/>
          <p:cNvSpPr txBox="1"/>
          <p:nvPr/>
        </p:nvSpPr>
        <p:spPr>
          <a:xfrm>
            <a:off x="4551411" y="2478506"/>
            <a:ext cx="459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 forte lentille thermique dégrade la qualité spatiale du faisceau au-delà de 13W</a:t>
            </a:r>
            <a:endParaRPr lang="fr-FR" sz="1600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348141" y="795131"/>
            <a:ext cx="493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Profil spatial pour différentes puissances de pompe</a:t>
            </a:r>
            <a:endParaRPr lang="fr-FR" sz="1600" b="1" dirty="0"/>
          </a:p>
        </p:txBody>
      </p:sp>
      <p:sp>
        <p:nvSpPr>
          <p:cNvPr id="125" name="ZoneTexte 124"/>
          <p:cNvSpPr txBox="1"/>
          <p:nvPr/>
        </p:nvSpPr>
        <p:spPr>
          <a:xfrm>
            <a:off x="4233841" y="4217207"/>
            <a:ext cx="4936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Profil spatial pour différentes puissances de pompe</a:t>
            </a:r>
            <a:endParaRPr lang="fr-FR" sz="1600" b="1" dirty="0"/>
          </a:p>
        </p:txBody>
      </p:sp>
      <p:sp>
        <p:nvSpPr>
          <p:cNvPr id="126" name="ZoneTexte 125"/>
          <p:cNvSpPr txBox="1"/>
          <p:nvPr/>
        </p:nvSpPr>
        <p:spPr>
          <a:xfrm>
            <a:off x="4545609" y="6016050"/>
            <a:ext cx="459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La qualité </a:t>
            </a:r>
            <a:r>
              <a:rPr lang="fr-FR" sz="1600" dirty="0"/>
              <a:t>spatiale du </a:t>
            </a:r>
            <a:r>
              <a:rPr lang="fr-FR" sz="1600" dirty="0" smtClean="0"/>
              <a:t>faisceau est conservée pour des puissances de pompe supérieures</a:t>
            </a:r>
            <a:endParaRPr lang="fr-FR" sz="1600" dirty="0"/>
          </a:p>
        </p:txBody>
      </p:sp>
      <p:sp>
        <p:nvSpPr>
          <p:cNvPr id="127" name="ZoneTexte 126"/>
          <p:cNvSpPr txBox="1"/>
          <p:nvPr/>
        </p:nvSpPr>
        <p:spPr>
          <a:xfrm>
            <a:off x="44449" y="89173"/>
            <a:ext cx="9078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/>
              <a:t>Développement IMPULSE pour ATTOLAB: cavité 2 cristaux</a:t>
            </a:r>
            <a:endParaRPr lang="fr-FR" sz="2400" dirty="0"/>
          </a:p>
        </p:txBody>
      </p:sp>
      <p:sp>
        <p:nvSpPr>
          <p:cNvPr id="128" name="ZoneTexte 127"/>
          <p:cNvSpPr txBox="1"/>
          <p:nvPr/>
        </p:nvSpPr>
        <p:spPr>
          <a:xfrm>
            <a:off x="112443" y="6402779"/>
            <a:ext cx="360913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Ampli régénératif 10 kHz à 2 cristaux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60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105" grpId="0"/>
      <p:bldP spid="106" grpId="0"/>
      <p:bldP spid="107" grpId="0"/>
      <p:bldP spid="108" grpId="0"/>
      <p:bldP spid="109" grpId="0"/>
      <p:bldP spid="125" grpId="0"/>
      <p:bldP spid="126" grpId="0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684382"/>
            <a:ext cx="4867276" cy="3711613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423595" y="4212006"/>
            <a:ext cx="3730137" cy="2626857"/>
            <a:chOff x="1359735" y="4173571"/>
            <a:chExt cx="3730137" cy="2626857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735" y="4173571"/>
              <a:ext cx="3730137" cy="26268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4"/>
            <a:srcRect l="13859" r="18076"/>
            <a:stretch/>
          </p:blipFill>
          <p:spPr>
            <a:xfrm>
              <a:off x="2051720" y="4567463"/>
              <a:ext cx="2448272" cy="1761897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4570779" y="1501569"/>
            <a:ext cx="457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Energie extraite 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en fonction de la puissance de pompe</a:t>
            </a:r>
            <a:endParaRPr lang="fr-FR" b="1" dirty="0">
              <a:solidFill>
                <a:srgbClr val="FF0000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20257" y="2461233"/>
            <a:ext cx="756803" cy="72008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85" y="2525884"/>
            <a:ext cx="638571" cy="5781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 rot="5400000">
            <a:off x="3005514" y="2410302"/>
            <a:ext cx="786287" cy="809313"/>
          </a:xfrm>
          <a:prstGeom prst="wedgeRectCallout">
            <a:avLst>
              <a:gd name="adj1" fmla="val -59308"/>
              <a:gd name="adj2" fmla="val 81408"/>
            </a:avLst>
          </a:prstGeom>
          <a:noFill/>
          <a:ln w="12700">
            <a:solidFill>
              <a:srgbClr val="000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3773946" y="1831188"/>
            <a:ext cx="834108" cy="809313"/>
          </a:xfrm>
          <a:prstGeom prst="wedgeRectCallout">
            <a:avLst>
              <a:gd name="adj1" fmla="val 40129"/>
              <a:gd name="adj2" fmla="val 117357"/>
            </a:avLst>
          </a:prstGeom>
          <a:noFill/>
          <a:ln w="12700">
            <a:solidFill>
              <a:srgbClr val="000E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809707" y="1858445"/>
            <a:ext cx="741939" cy="697487"/>
            <a:chOff x="4362157" y="1934645"/>
            <a:chExt cx="741939" cy="697487"/>
          </a:xfrm>
        </p:grpSpPr>
        <p:sp>
          <p:nvSpPr>
            <p:cNvPr id="12" name="Rectangle 11"/>
            <p:cNvSpPr/>
            <p:nvPr/>
          </p:nvSpPr>
          <p:spPr>
            <a:xfrm>
              <a:off x="4362157" y="1934645"/>
              <a:ext cx="741939" cy="69748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91849" y="1953154"/>
              <a:ext cx="682554" cy="660469"/>
            </a:xfrm>
            <a:prstGeom prst="rect">
              <a:avLst/>
            </a:prstGeom>
          </p:spPr>
        </p:pic>
      </p:grpSp>
      <p:sp>
        <p:nvSpPr>
          <p:cNvPr id="14" name="Ellipse 13"/>
          <p:cNvSpPr/>
          <p:nvPr/>
        </p:nvSpPr>
        <p:spPr>
          <a:xfrm>
            <a:off x="1287809" y="2757456"/>
            <a:ext cx="538655" cy="49381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310199" y="3381368"/>
            <a:ext cx="2240355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600" b="1" dirty="0" err="1">
                <a:solidFill>
                  <a:srgbClr val="0066FF"/>
                </a:solidFill>
                <a:cs typeface="Courier New" panose="02070309020205020404" pitchFamily="49" charset="0"/>
              </a:rPr>
              <a:t>Pump</a:t>
            </a:r>
            <a:r>
              <a:rPr lang="fr-FR" sz="1600" b="1" dirty="0">
                <a:solidFill>
                  <a:srgbClr val="0066FF"/>
                </a:solidFill>
                <a:cs typeface="Courier New" panose="02070309020205020404" pitchFamily="49" charset="0"/>
              </a:rPr>
              <a:t> = 14 W, IR ~ 1.8 W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33925" y="4608943"/>
            <a:ext cx="4347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cs typeface="Courier New" panose="02070309020205020404" pitchFamily="49" charset="0"/>
              </a:rPr>
              <a:t>Largeur spectrale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00FF"/>
                </a:solidFill>
                <a:cs typeface="Courier New" panose="02070309020205020404" pitchFamily="49" charset="0"/>
              </a:rPr>
              <a:t>Limitée à 80 nm pour la cavité à 1 cristal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Jusqu'à 120 nm pour la cavité à 2 cristaux</a:t>
            </a:r>
            <a:endParaRPr lang="fr-FR" sz="1600" b="1" dirty="0">
              <a:solidFill>
                <a:srgbClr val="008000"/>
              </a:solidFill>
              <a:cs typeface="Courier New" panose="02070309020205020404" pitchFamily="49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47874" y="877586"/>
            <a:ext cx="1984641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noAutofit/>
          </a:bodyPr>
          <a:lstStyle>
            <a:defPPr>
              <a:defRPr lang="fr-FR"/>
            </a:defPPr>
            <a:lvl1pPr algn="ctr">
              <a:defRPr sz="1600">
                <a:solidFill>
                  <a:prstClr val="black"/>
                </a:solidFill>
                <a:cs typeface="Courier New" panose="02070309020205020404" pitchFamily="49" charset="0"/>
              </a:defRPr>
            </a:lvl1pPr>
          </a:lstStyle>
          <a:p>
            <a:r>
              <a:rPr lang="fr-FR" b="1" dirty="0" err="1">
                <a:solidFill>
                  <a:srgbClr val="008000"/>
                </a:solidFill>
              </a:rPr>
              <a:t>Pump</a:t>
            </a:r>
            <a:r>
              <a:rPr lang="fr-FR" b="1" dirty="0">
                <a:solidFill>
                  <a:srgbClr val="008000"/>
                </a:solidFill>
              </a:rPr>
              <a:t> = 27 </a:t>
            </a:r>
            <a:r>
              <a:rPr lang="fr-FR" b="1" dirty="0" smtClean="0">
                <a:solidFill>
                  <a:srgbClr val="008000"/>
                </a:solidFill>
              </a:rPr>
              <a:t>W </a:t>
            </a:r>
          </a:p>
          <a:p>
            <a:r>
              <a:rPr lang="fr-FR" b="1" dirty="0" smtClean="0">
                <a:solidFill>
                  <a:srgbClr val="008000"/>
                </a:solidFill>
              </a:rPr>
              <a:t>IR </a:t>
            </a:r>
            <a:r>
              <a:rPr lang="fr-FR" b="1" dirty="0">
                <a:solidFill>
                  <a:srgbClr val="008000"/>
                </a:solidFill>
              </a:rPr>
              <a:t>~ 5.1 W</a:t>
            </a:r>
          </a:p>
        </p:txBody>
      </p:sp>
      <p:sp>
        <p:nvSpPr>
          <p:cNvPr id="22" name="Ellipse 21"/>
          <p:cNvSpPr/>
          <p:nvPr/>
        </p:nvSpPr>
        <p:spPr>
          <a:xfrm>
            <a:off x="3629849" y="929140"/>
            <a:ext cx="485007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57175" y="101190"/>
            <a:ext cx="8886826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SINGLE CRYSTAL vs DOUBLE </a:t>
            </a:r>
            <a:r>
              <a:rPr lang="fr-FR" sz="2400" dirty="0" smtClean="0"/>
              <a:t>CRYSTAL (IMPULSE)</a:t>
            </a: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5227041" y="2283315"/>
            <a:ext cx="3260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Golinelli et al., </a:t>
            </a:r>
            <a:r>
              <a:rPr lang="en-US" sz="1200" i="1" dirty="0" smtClean="0">
                <a:solidFill>
                  <a:prstClr val="black"/>
                </a:solidFill>
                <a:latin typeface="Trebuchet MS" panose="020B0603020202020204" pitchFamily="34" charset="0"/>
                <a:cs typeface="Courier New" panose="02070309020205020404" pitchFamily="49" charset="0"/>
              </a:rPr>
              <a:t>Opt. Lett. 42, 2326 (2017)</a:t>
            </a:r>
            <a:endParaRPr lang="fr-FR" sz="1200" i="1" dirty="0">
              <a:solidFill>
                <a:prstClr val="black"/>
              </a:solidFill>
              <a:latin typeface="Trebuchet MS" panose="020B060302020202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 flipV="1">
            <a:off x="1752600" y="3208102"/>
            <a:ext cx="276225" cy="24947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5725" y="1113806"/>
            <a:ext cx="342900" cy="281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71450" y="4377097"/>
            <a:ext cx="4562475" cy="23877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31752" y="5813483"/>
            <a:ext cx="3550478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00FF"/>
                </a:solidFill>
                <a:cs typeface="Courier New" panose="02070309020205020404" pitchFamily="49" charset="0"/>
              </a:rPr>
              <a:t>Pompe </a:t>
            </a:r>
            <a:r>
              <a:rPr lang="fr-FR" sz="1600" b="1" dirty="0">
                <a:solidFill>
                  <a:srgbClr val="0000FF"/>
                </a:solidFill>
                <a:cs typeface="Courier New" panose="02070309020205020404" pitchFamily="49" charset="0"/>
              </a:rPr>
              <a:t>= 14 W, IR &lt; 1 W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20811" y="6101532"/>
            <a:ext cx="3572360" cy="3385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8000"/>
                </a:solidFill>
                <a:cs typeface="Courier New" panose="02070309020205020404" pitchFamily="49" charset="0"/>
              </a:rPr>
              <a:t>Pompe </a:t>
            </a:r>
            <a:r>
              <a:rPr lang="fr-FR" sz="1600" b="1" dirty="0">
                <a:solidFill>
                  <a:srgbClr val="008000"/>
                </a:solidFill>
                <a:cs typeface="Courier New" panose="02070309020205020404" pitchFamily="49" charset="0"/>
              </a:rPr>
              <a:t>= 28.5 W, IR ~ 2.6 W</a:t>
            </a:r>
          </a:p>
        </p:txBody>
      </p:sp>
      <p:sp>
        <p:nvSpPr>
          <p:cNvPr id="38" name="Rectangle 37"/>
          <p:cNvSpPr/>
          <p:nvPr/>
        </p:nvSpPr>
        <p:spPr>
          <a:xfrm rot="5400000">
            <a:off x="2454296" y="2760778"/>
            <a:ext cx="342900" cy="2813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171450" y="762000"/>
            <a:ext cx="4562475" cy="3450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09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contenu 2"/>
          <p:cNvSpPr txBox="1">
            <a:spLocks/>
          </p:cNvSpPr>
          <p:nvPr/>
        </p:nvSpPr>
        <p:spPr>
          <a:xfrm>
            <a:off x="170021" y="812387"/>
            <a:ext cx="8881441" cy="390107"/>
          </a:xfrm>
          <a:prstGeom prst="rect">
            <a:avLst/>
          </a:prstGeom>
          <a:noFill/>
          <a:ln w="28575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Tests de réduction de durée sur FAB1-10 (12/2017) 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47447" y="90411"/>
            <a:ext cx="7446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err="1" smtClean="0"/>
              <a:t>Résulats</a:t>
            </a:r>
            <a:r>
              <a:rPr lang="fr-FR" sz="2400" dirty="0" smtClean="0"/>
              <a:t> obtenus depuis le dernier </a:t>
            </a:r>
            <a:r>
              <a:rPr lang="fr-FR" sz="2400" dirty="0" err="1" smtClean="0"/>
              <a:t>Users</a:t>
            </a:r>
            <a:r>
              <a:rPr lang="fr-FR" sz="2400" dirty="0" smtClean="0"/>
              <a:t> Meeting </a:t>
            </a:r>
            <a:endParaRPr lang="fr-FR" sz="2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81070" y="1703908"/>
            <a:ext cx="1587437" cy="1365102"/>
          </a:xfrm>
          <a:prstGeom prst="roundRect">
            <a:avLst/>
          </a:prstGeom>
          <a:solidFill>
            <a:srgbClr val="99FF99"/>
          </a:solidFill>
          <a:ln>
            <a:solidFill>
              <a:srgbClr val="008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Trebuchet MS" panose="020B0603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31324" y="1802218"/>
            <a:ext cx="1468672" cy="1168483"/>
            <a:chOff x="431324" y="1365767"/>
            <a:chExt cx="1468672" cy="1168483"/>
          </a:xfrm>
        </p:grpSpPr>
        <p:sp>
          <p:nvSpPr>
            <p:cNvPr id="14" name="ZoneTexte 13"/>
            <p:cNvSpPr txBox="1"/>
            <p:nvPr/>
          </p:nvSpPr>
          <p:spPr>
            <a:xfrm>
              <a:off x="431324" y="1365767"/>
              <a:ext cx="14686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Trebuchet MS" panose="020B0603020202020204" pitchFamily="34" charset="0"/>
                </a:rPr>
                <a:t>1kHz</a:t>
              </a:r>
            </a:p>
            <a:p>
              <a:r>
                <a:rPr lang="fr-FR" sz="1600" dirty="0" smtClean="0">
                  <a:latin typeface="Trebuchet MS" panose="020B0603020202020204" pitchFamily="34" charset="0"/>
                </a:rPr>
                <a:t>16.5mJ 17.7fs</a:t>
              </a:r>
              <a:endParaRPr lang="fr-FR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13253" y="2195696"/>
              <a:ext cx="9268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0.93TW</a:t>
              </a:r>
              <a:endParaRPr lang="fr-FR" sz="16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1081291" y="1964250"/>
              <a:ext cx="168737" cy="276033"/>
            </a:xfrm>
            <a:prstGeom prst="downArrow">
              <a:avLst/>
            </a:prstGeom>
            <a:solidFill>
              <a:srgbClr val="99FF99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2350801" y="1263120"/>
            <a:ext cx="6440774" cy="2389178"/>
            <a:chOff x="1169622" y="4123827"/>
            <a:chExt cx="6908826" cy="2534684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2696" y="4123827"/>
              <a:ext cx="6845752" cy="253468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169622" y="4187944"/>
              <a:ext cx="306034" cy="264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03079" y="4187944"/>
              <a:ext cx="306034" cy="264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70020" y="3867644"/>
            <a:ext cx="8670679" cy="2768989"/>
            <a:chOff x="170020" y="3867644"/>
            <a:chExt cx="8670679" cy="2768989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816" y="4423138"/>
              <a:ext cx="3105186" cy="2213495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4075490" y="4735149"/>
              <a:ext cx="37907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+mj-lt"/>
                </a:rPr>
                <a:t>Front-End 10kHz</a:t>
              </a:r>
              <a:r>
                <a:rPr lang="fr-FR" dirty="0" smtClean="0">
                  <a:latin typeface="+mj-lt"/>
                </a:rPr>
                <a:t>:  </a:t>
              </a:r>
              <a:r>
                <a:rPr lang="fr-FR" dirty="0">
                  <a:latin typeface="+mj-lt"/>
                </a:rPr>
                <a:t>~</a:t>
              </a:r>
              <a:r>
                <a:rPr lang="fr-FR" dirty="0" smtClean="0">
                  <a:latin typeface="+mj-lt"/>
                </a:rPr>
                <a:t>5W </a:t>
              </a:r>
            </a:p>
            <a:p>
              <a:r>
                <a:rPr lang="fr-FR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760 to </a:t>
              </a:r>
              <a:r>
                <a:rPr lang="fr-FR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850 nm </a:t>
              </a:r>
              <a:r>
                <a:rPr lang="fr-FR" dirty="0" smtClean="0">
                  <a:latin typeface="Symbol" panose="05050102010706020507" pitchFamily="18" charset="2"/>
                </a:rPr>
                <a:t>Dl</a:t>
              </a:r>
              <a:r>
                <a:rPr lang="fr-FR" dirty="0" smtClean="0">
                  <a:latin typeface="+mj-lt"/>
                </a:rPr>
                <a:t>=30-50 nm, pas 1nm</a:t>
              </a:r>
              <a:endParaRPr lang="fr-FR" dirty="0">
                <a:latin typeface="+mj-lt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075490" y="5492919"/>
              <a:ext cx="4765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latin typeface="+mj-lt"/>
                </a:rPr>
                <a:t>Amplificateur 1kHz:  ~10W</a:t>
              </a:r>
            </a:p>
            <a:p>
              <a:r>
                <a:rPr lang="fr-FR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770</a:t>
              </a:r>
              <a:r>
                <a:rPr lang="fr-FR" dirty="0" smtClean="0">
                  <a:latin typeface="+mj-lt"/>
                </a:rPr>
                <a:t> to </a:t>
              </a: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840nm</a:t>
              </a:r>
              <a:r>
                <a:rPr lang="fr-FR" dirty="0" smtClean="0">
                  <a:latin typeface="+mj-lt"/>
                </a:rPr>
                <a:t> </a:t>
              </a:r>
              <a:r>
                <a:rPr lang="fr-FR" dirty="0">
                  <a:latin typeface="+mj-lt"/>
                </a:rPr>
                <a:t>- </a:t>
              </a:r>
              <a:r>
                <a:rPr lang="fr-FR" dirty="0" smtClean="0">
                  <a:latin typeface="+mj-lt"/>
                </a:rPr>
                <a:t>réduction spectrale jusqu'à 3nm</a:t>
              </a:r>
              <a:endParaRPr lang="fr-FR" dirty="0">
                <a:latin typeface="+mj-lt"/>
              </a:endParaRPr>
            </a:p>
          </p:txBody>
        </p:sp>
        <p:sp>
          <p:nvSpPr>
            <p:cNvPr id="28" name="Espace réservé du contenu 2"/>
            <p:cNvSpPr txBox="1">
              <a:spLocks/>
            </p:cNvSpPr>
            <p:nvPr/>
          </p:nvSpPr>
          <p:spPr>
            <a:xfrm>
              <a:off x="170020" y="3867644"/>
              <a:ext cx="5200817" cy="40812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4000"/>
                </a:lnSpc>
                <a:spcBef>
                  <a:spcPts val="0"/>
                </a:spcBef>
                <a:buNone/>
              </a:pPr>
              <a:r>
                <a:rPr lang="fr-FR" sz="1800" b="1" dirty="0" err="1" smtClean="0">
                  <a:solidFill>
                    <a:srgbClr val="FF0000"/>
                  </a:solidFill>
                </a:rPr>
                <a:t>Accordabilité</a:t>
              </a:r>
              <a:r>
                <a:rPr lang="fr-FR" sz="1800" b="1" dirty="0" smtClean="0">
                  <a:solidFill>
                    <a:srgbClr val="FF0000"/>
                  </a:solidFill>
                </a:rPr>
                <a:t> : </a:t>
              </a:r>
              <a:r>
                <a:rPr lang="fr-FR" sz="1800" b="1" dirty="0">
                  <a:solidFill>
                    <a:srgbClr val="FF0000"/>
                  </a:solidFill>
                </a:rPr>
                <a:t>tests réalisés dans IMPULSE </a:t>
              </a:r>
              <a:r>
                <a:rPr lang="fr-FR" sz="1800" b="1" dirty="0" smtClean="0">
                  <a:solidFill>
                    <a:srgbClr val="FF0000"/>
                  </a:solidFill>
                </a:rPr>
                <a:t> (2018)</a:t>
              </a:r>
              <a:endParaRPr lang="fr-FR" sz="1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6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56" y="781317"/>
            <a:ext cx="1446190" cy="152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647447" y="90411"/>
            <a:ext cx="7446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/>
              <a:t>Correction de l'ellipticité du mode spatial (2018)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29545" y="723765"/>
            <a:ext cx="590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Cause: cristaux </a:t>
            </a:r>
            <a:r>
              <a:rPr lang="fr-FR" b="1" dirty="0" err="1" smtClean="0">
                <a:solidFill>
                  <a:srgbClr val="FF0000"/>
                </a:solidFill>
              </a:rPr>
              <a:t>TiS</a:t>
            </a:r>
            <a:r>
              <a:rPr lang="fr-FR" b="1" dirty="0" smtClean="0">
                <a:solidFill>
                  <a:srgbClr val="FF0000"/>
                </a:solidFill>
              </a:rPr>
              <a:t> à Brewster dans les amplificateurs finaux</a:t>
            </a:r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5790"/>
              </p:ext>
            </p:extLst>
          </p:nvPr>
        </p:nvGraphicFramePr>
        <p:xfrm>
          <a:off x="449380" y="114351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214"/>
                <a:gridCol w="1793966"/>
                <a:gridCol w="1416820"/>
              </a:tblGrid>
              <a:tr h="37084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FAB10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Ellipticité</a:t>
                      </a:r>
                      <a:r>
                        <a:rPr lang="fr-FR" sz="1600" baseline="0" dirty="0" smtClean="0"/>
                        <a:t> champ proche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74%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Ellipticité</a:t>
                      </a:r>
                      <a:r>
                        <a:rPr lang="fr-FR" sz="1600" baseline="0" dirty="0" smtClean="0"/>
                        <a:t> champ lointain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76%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69%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" name="Flèche droite à entaille 48"/>
          <p:cNvSpPr/>
          <p:nvPr/>
        </p:nvSpPr>
        <p:spPr>
          <a:xfrm>
            <a:off x="6303914" y="1592635"/>
            <a:ext cx="1081428" cy="269966"/>
          </a:xfrm>
          <a:prstGeom prst="notch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/>
          <p:cNvSpPr/>
          <p:nvPr/>
        </p:nvSpPr>
        <p:spPr>
          <a:xfrm>
            <a:off x="5551276" y="1383678"/>
            <a:ext cx="615487" cy="624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590" y="2510991"/>
            <a:ext cx="5400000" cy="404278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15" y="4858181"/>
            <a:ext cx="648000" cy="531506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7805489" y="587697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cm</a:t>
            </a:r>
            <a:endParaRPr lang="fr-FR" sz="1600" dirty="0"/>
          </a:p>
        </p:txBody>
      </p:sp>
      <p:sp>
        <p:nvSpPr>
          <p:cNvPr id="52" name="Rectangle 51"/>
          <p:cNvSpPr/>
          <p:nvPr/>
        </p:nvSpPr>
        <p:spPr>
          <a:xfrm>
            <a:off x="7068965" y="5294736"/>
            <a:ext cx="1291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Ellipticité: 0,84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39261" y="5129890"/>
            <a:ext cx="129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Ellipticité: 0,79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76945" y="2413591"/>
            <a:ext cx="6294001" cy="4059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29820" y="4443411"/>
            <a:ext cx="1967794" cy="88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5226985" y="4269233"/>
            <a:ext cx="1291059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Ellipticité: 0,94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</a:rPr>
              <a:t>SR= 0,94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999819" y="4258745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</a:t>
            </a:r>
            <a:r>
              <a:rPr lang="fr-FR" baseline="30000" dirty="0" smtClean="0"/>
              <a:t>2</a:t>
            </a:r>
            <a:r>
              <a:rPr lang="fr-FR" dirty="0" smtClean="0"/>
              <a:t>=1,12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872514" y="5389687"/>
            <a:ext cx="0" cy="287213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449380" y="3932633"/>
            <a:ext cx="2356082" cy="1021556"/>
          </a:xfrm>
          <a:prstGeom prst="roundRect">
            <a:avLst/>
          </a:prstGeom>
          <a:solidFill>
            <a:srgbClr val="99FF99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Evolution du profil de FAB1 autour du foyer</a:t>
            </a:r>
          </a:p>
          <a:p>
            <a:pPr algn="ctr"/>
            <a:r>
              <a:rPr lang="fr-FR" b="1" dirty="0" smtClean="0"/>
              <a:t>après tilt lentille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7314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/>
      <p:bldP spid="56" grpId="0" animBg="1"/>
      <p:bldP spid="4" grpId="0" animBg="1"/>
      <p:bldP spid="48" grpId="0" animBg="1"/>
      <p:bldP spid="55" grpId="0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85" y="1347877"/>
            <a:ext cx="6135815" cy="377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3" y="3154159"/>
            <a:ext cx="4348805" cy="167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" y="1321858"/>
            <a:ext cx="461200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47447" y="90411"/>
            <a:ext cx="744678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fr-FR"/>
            </a:defPPr>
            <a:lvl1pPr algn="ctr"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400" dirty="0" smtClean="0"/>
              <a:t>Correction de l'ellipticité du mode spatial (2019)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42240" y="759176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Filtrage modal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2444" y="5598162"/>
            <a:ext cx="74832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Opération préalable: modification des amplificateurs </a:t>
            </a:r>
            <a:r>
              <a:rPr lang="fr-FR" b="1" dirty="0" err="1" smtClean="0">
                <a:solidFill>
                  <a:srgbClr val="FF0000"/>
                </a:solidFill>
              </a:rPr>
              <a:t>cryogénés</a:t>
            </a:r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sz="1600" dirty="0"/>
              <a:t>R</a:t>
            </a:r>
            <a:r>
              <a:rPr lang="fr-FR" sz="1600" dirty="0" smtClean="0"/>
              <a:t>etournement </a:t>
            </a:r>
            <a:r>
              <a:rPr lang="fr-FR" sz="1600" dirty="0"/>
              <a:t>de pupille dans les amplificateurs </a:t>
            </a:r>
            <a:r>
              <a:rPr lang="fr-FR" sz="1600" dirty="0" err="1"/>
              <a:t>cryogénés</a:t>
            </a:r>
            <a:r>
              <a:rPr lang="fr-FR" sz="1600" dirty="0"/>
              <a:t> </a:t>
            </a:r>
            <a:r>
              <a:rPr lang="fr-FR" sz="1600" dirty="0" smtClean="0"/>
              <a:t>par Amplitude Technologies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6335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ATTOLAB-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TOLAB-LIDYL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1883</Words>
  <Application>Microsoft Office PowerPoint</Application>
  <PresentationFormat>Affichage à l'écran (4:3)</PresentationFormat>
  <Paragraphs>1155</Paragraphs>
  <Slides>15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ATTOLAB-general</vt:lpstr>
      <vt:lpstr>ATTOLAB-LIDYL-1</vt:lpstr>
      <vt:lpstr>Showeet theme</vt:lpstr>
      <vt:lpstr>Présentation PowerPoint</vt:lpstr>
      <vt:lpstr>Présentation PowerPoint</vt:lpstr>
      <vt:lpstr>Performances FAB 1 (bras 1kHz)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2019 Calendrier SE10</vt:lpstr>
      <vt:lpstr>2019 Calendrier SE1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ATTOLAB facility for attoscience (since 2018)</dc:title>
  <dc:creator>D'OLIVEIRA Pascal</dc:creator>
  <cp:lastModifiedBy>D'OLIVEIRA Pascal</cp:lastModifiedBy>
  <cp:revision>89</cp:revision>
  <dcterms:created xsi:type="dcterms:W3CDTF">2018-12-06T12:28:10Z</dcterms:created>
  <dcterms:modified xsi:type="dcterms:W3CDTF">2018-12-14T15:54:24Z</dcterms:modified>
</cp:coreProperties>
</file>